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5" r:id="rId2"/>
    <p:sldId id="296" r:id="rId3"/>
    <p:sldId id="290" r:id="rId4"/>
    <p:sldId id="297" r:id="rId5"/>
    <p:sldId id="292" r:id="rId6"/>
    <p:sldId id="294" r:id="rId7"/>
    <p:sldId id="298" r:id="rId8"/>
    <p:sldId id="300" r:id="rId9"/>
    <p:sldId id="280" r:id="rId10"/>
    <p:sldId id="299" r:id="rId11"/>
    <p:sldId id="283" r:id="rId12"/>
    <p:sldId id="284" r:id="rId13"/>
    <p:sldId id="286" r:id="rId14"/>
    <p:sldId id="289" r:id="rId15"/>
    <p:sldId id="288" r:id="rId16"/>
    <p:sldId id="301" r:id="rId17"/>
    <p:sldId id="279" r:id="rId18"/>
    <p:sldId id="285" r:id="rId19"/>
    <p:sldId id="256" r:id="rId20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72E79-FA03-4720-8EC7-3B003EB76D22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F2BAC-6ABC-49BC-8B6F-BF02BB7C06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568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712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13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76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9597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059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903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323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604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28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85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780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1E09B-BE6C-4556-95F8-6585E7EB8496}" type="datetimeFigureOut">
              <a:rPr lang="nb-NO" smtClean="0"/>
              <a:t>13.08.2018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 userDrawn="1"/>
        </p:nvSpPr>
        <p:spPr>
          <a:xfrm>
            <a:off x="8605690" y="6291426"/>
            <a:ext cx="543386" cy="566574"/>
          </a:xfrm>
          <a:custGeom>
            <a:avLst/>
            <a:gdLst>
              <a:gd name="connsiteX0" fmla="*/ 0 w 725666"/>
              <a:gd name="connsiteY0" fmla="*/ 758231 h 758231"/>
              <a:gd name="connsiteX1" fmla="*/ 0 w 725666"/>
              <a:gd name="connsiteY1" fmla="*/ 0 h 758231"/>
              <a:gd name="connsiteX2" fmla="*/ 725666 w 725666"/>
              <a:gd name="connsiteY2" fmla="*/ 758231 h 758231"/>
              <a:gd name="connsiteX3" fmla="*/ 0 w 725666"/>
              <a:gd name="connsiteY3" fmla="*/ 758231 h 758231"/>
              <a:gd name="connsiteX0" fmla="*/ 0 w 726393"/>
              <a:gd name="connsiteY0" fmla="*/ 766777 h 766777"/>
              <a:gd name="connsiteX1" fmla="*/ 726393 w 726393"/>
              <a:gd name="connsiteY1" fmla="*/ 0 h 766777"/>
              <a:gd name="connsiteX2" fmla="*/ 725666 w 726393"/>
              <a:gd name="connsiteY2" fmla="*/ 766777 h 766777"/>
              <a:gd name="connsiteX3" fmla="*/ 0 w 726393"/>
              <a:gd name="connsiteY3" fmla="*/ 766777 h 76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393" h="766777">
                <a:moveTo>
                  <a:pt x="0" y="766777"/>
                </a:moveTo>
                <a:lnTo>
                  <a:pt x="726393" y="0"/>
                </a:lnTo>
                <a:cubicBezTo>
                  <a:pt x="726151" y="255592"/>
                  <a:pt x="725908" y="511185"/>
                  <a:pt x="725666" y="766777"/>
                </a:cubicBezTo>
                <a:lnTo>
                  <a:pt x="0" y="7667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 anchor="b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830274-0B4E-4D02-AB38-178C371AA6D7}" type="slidenum">
              <a:rPr lang="nb-NO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nb-NO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6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layer.vimeo.com/video/188729489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sp, Macro, Insect, Nature, Arthropod, Biology, Ani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3" y="0"/>
            <a:ext cx="920013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1720" y="188640"/>
            <a:ext cx="5742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i="1" dirty="0">
                <a:solidFill>
                  <a:schemeClr val="bg1"/>
                </a:solidFill>
              </a:rPr>
              <a:t>Biologi</a:t>
            </a:r>
            <a:r>
              <a:rPr lang="nb-NO" sz="2400" b="1" dirty="0">
                <a:solidFill>
                  <a:schemeClr val="bg1"/>
                </a:solidFill>
              </a:rPr>
              <a:t> handler om alt det som er levende. </a:t>
            </a:r>
            <a:endParaRPr lang="nb-NO" sz="24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400" i="1" dirty="0" err="1" smtClean="0">
                <a:solidFill>
                  <a:schemeClr val="bg1"/>
                </a:solidFill>
              </a:rPr>
              <a:t>Bio</a:t>
            </a:r>
            <a:r>
              <a:rPr lang="nb-NO" sz="2400" dirty="0" smtClean="0">
                <a:solidFill>
                  <a:schemeClr val="bg1"/>
                </a:solidFill>
              </a:rPr>
              <a:t> </a:t>
            </a:r>
            <a:r>
              <a:rPr lang="nb-NO" sz="2400" dirty="0">
                <a:solidFill>
                  <a:schemeClr val="bg1"/>
                </a:solidFill>
              </a:rPr>
              <a:t>betyr liv og </a:t>
            </a:r>
            <a:r>
              <a:rPr lang="nb-NO" sz="2400" i="1" dirty="0" err="1">
                <a:solidFill>
                  <a:schemeClr val="bg1"/>
                </a:solidFill>
              </a:rPr>
              <a:t>logi</a:t>
            </a:r>
            <a:r>
              <a:rPr lang="nb-NO" sz="2400" dirty="0">
                <a:solidFill>
                  <a:schemeClr val="bg1"/>
                </a:solidFill>
              </a:rPr>
              <a:t> betyr lære. </a:t>
            </a:r>
            <a:endParaRPr lang="nb-NO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8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215281" y="260648"/>
            <a:ext cx="673299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 err="1" smtClean="0"/>
              <a:t>Cellebiolog</a:t>
            </a:r>
            <a:r>
              <a:rPr lang="nb-NO" sz="2000" dirty="0" smtClean="0"/>
              <a:t> Frodes kompendium </a:t>
            </a:r>
          </a:p>
          <a:p>
            <a:pPr algn="ctr"/>
            <a:r>
              <a:rPr lang="nb-NO" sz="3200" dirty="0" smtClean="0"/>
              <a:t>Tabell – Modeller av de fire celletypene</a:t>
            </a:r>
            <a:endParaRPr lang="nb-NO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51247"/>
            <a:ext cx="3164209" cy="3057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51145"/>
            <a:ext cx="2764364" cy="303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739">
            <a:off x="3670921" y="1449077"/>
            <a:ext cx="2537924" cy="1612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16" y="3358613"/>
            <a:ext cx="2681299" cy="33811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249" y="2041094"/>
            <a:ext cx="105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Dyrecelle</a:t>
            </a:r>
            <a:endParaRPr lang="nb-NO" dirty="0"/>
          </a:p>
        </p:txBody>
      </p:sp>
      <p:sp>
        <p:nvSpPr>
          <p:cNvPr id="9" name="Rectangle 8"/>
          <p:cNvSpPr/>
          <p:nvPr/>
        </p:nvSpPr>
        <p:spPr>
          <a:xfrm>
            <a:off x="4199327" y="1227815"/>
            <a:ext cx="139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Bakteriecelle</a:t>
            </a:r>
            <a:endParaRPr lang="nb-NO" dirty="0"/>
          </a:p>
        </p:txBody>
      </p:sp>
      <p:sp>
        <p:nvSpPr>
          <p:cNvPr id="10" name="Rectangle 9"/>
          <p:cNvSpPr/>
          <p:nvPr/>
        </p:nvSpPr>
        <p:spPr>
          <a:xfrm>
            <a:off x="5364088" y="6247228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Soppcelle</a:t>
            </a:r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7378241" y="1864821"/>
            <a:ext cx="1210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Plantecelle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87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003414" y="260648"/>
            <a:ext cx="515673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 err="1"/>
              <a:t>Cellebiolog</a:t>
            </a:r>
            <a:r>
              <a:rPr lang="nb-NO" sz="2000" dirty="0"/>
              <a:t> Frode sitt kompendium </a:t>
            </a:r>
          </a:p>
          <a:p>
            <a:pPr algn="ctr"/>
            <a:r>
              <a:rPr lang="nb-NO" sz="3200" dirty="0" smtClean="0"/>
              <a:t>Mikroskopbilder av organeller</a:t>
            </a:r>
            <a:endParaRPr lang="nb-NO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05" y="1484784"/>
            <a:ext cx="6932550" cy="47905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351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959254"/>
              </p:ext>
            </p:extLst>
          </p:nvPr>
        </p:nvGraphicFramePr>
        <p:xfrm>
          <a:off x="467544" y="1196752"/>
          <a:ext cx="8064896" cy="5472608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0912">
                <a:tc>
                  <a:txBody>
                    <a:bodyPr/>
                    <a:lstStyle/>
                    <a:p>
                      <a:pPr algn="ctr" fontAlgn="t"/>
                      <a:r>
                        <a:rPr lang="nb-NO" sz="1200" b="1" dirty="0" smtClean="0">
                          <a:effectLst/>
                          <a:latin typeface="+mj-lt"/>
                        </a:rPr>
                        <a:t>Mikroskopbilde</a:t>
                      </a: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Kjennetegn</a:t>
                      </a: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Celletype</a:t>
                      </a: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542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542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542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6542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2135633" y="260648"/>
            <a:ext cx="4892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dirty="0" err="1" smtClean="0"/>
              <a:t>Elevark</a:t>
            </a:r>
            <a:r>
              <a:rPr lang="nb-NO" sz="3200" dirty="0" smtClean="0"/>
              <a:t> – Hvilken type celle?</a:t>
            </a:r>
            <a:endParaRPr lang="nb-NO" sz="3200" dirty="0"/>
          </a:p>
        </p:txBody>
      </p:sp>
      <p:pic>
        <p:nvPicPr>
          <p:cNvPr id="9" name="Bild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9" y="2893055"/>
            <a:ext cx="2352819" cy="1223466"/>
          </a:xfrm>
          <a:prstGeom prst="rect">
            <a:avLst/>
          </a:prstGeom>
        </p:spPr>
      </p:pic>
      <p:pic>
        <p:nvPicPr>
          <p:cNvPr id="10" name="Bild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1" y="4125460"/>
            <a:ext cx="2364054" cy="1297381"/>
          </a:xfrm>
          <a:prstGeom prst="rect">
            <a:avLst/>
          </a:prstGeom>
        </p:spPr>
      </p:pic>
      <p:pic>
        <p:nvPicPr>
          <p:cNvPr id="11" name="Bild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0" y="5429984"/>
            <a:ext cx="2360071" cy="1224136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3" y="1628800"/>
            <a:ext cx="2362286" cy="12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Øystein Sørborg\Desktop\Dropbox\Jobb\Celler\EM-bilder\Plant_cell001_scalebar_in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59"/>
            <a:ext cx="7530175" cy="68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59" y="6601997"/>
            <a:ext cx="2155458" cy="28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8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Øystein Sørborg\Desktop\Dropbox\Jobb\Celler\EM-bilder\Animal_cell001_scalebar_inf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/>
          <a:stretch/>
        </p:blipFill>
        <p:spPr bwMode="auto">
          <a:xfrm>
            <a:off x="0" y="0"/>
            <a:ext cx="9138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6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Øystein Sørborg\Desktop\Dropbox\Jobb\Celler\EM-bilder\yeast_cell001_scalebar_in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6" y="0"/>
            <a:ext cx="748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86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3" y="0"/>
            <a:ext cx="7544263" cy="680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580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964604"/>
              </p:ext>
            </p:extLst>
          </p:nvPr>
        </p:nvGraphicFramePr>
        <p:xfrm>
          <a:off x="1259632" y="912958"/>
          <a:ext cx="6624736" cy="4824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24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82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Vi har to hovedtyper celler: celler med cellekjerne og celler uten cellekjerne.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Planteceller, dyreceller og soppceller er celler med cellekjerne.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Bakterier</a:t>
                      </a:r>
                      <a:r>
                        <a:rPr lang="nb-NO" sz="20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 er celler uten cellekjerne.</a:t>
                      </a:r>
                      <a:endParaRPr lang="nb-NO" sz="20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Celler består av deler som har ulike funksjoner, og vi kan kjenne igjen celletypene ut fra hvilke deler de består av.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50750" y="7630"/>
            <a:ext cx="19432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  <a:effectLst>
                  <a:outerShdw dist="38100" dir="1800000" algn="ctr" rotWithShape="0">
                    <a:schemeClr val="tx1"/>
                  </a:outerShdw>
                </a:effectLst>
              </a:rPr>
              <a:t>Nøkkelsetningsark</a:t>
            </a:r>
            <a:endParaRPr lang="nb-NO" b="1" dirty="0">
              <a:solidFill>
                <a:schemeClr val="bg1"/>
              </a:solidFill>
              <a:effectLst>
                <a:outerShdw dist="38100" dir="18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8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933079"/>
              </p:ext>
            </p:extLst>
          </p:nvPr>
        </p:nvGraphicFramePr>
        <p:xfrm>
          <a:off x="527421" y="1484784"/>
          <a:ext cx="8064896" cy="3096344"/>
        </p:xfrm>
        <a:graphic>
          <a:graphicData uri="http://schemas.openxmlformats.org/drawingml/2006/table">
            <a:tbl>
              <a:tblPr/>
              <a:tblGrid>
                <a:gridCol w="28537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829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0114">
                <a:tc>
                  <a:txBody>
                    <a:bodyPr/>
                    <a:lstStyle/>
                    <a:p>
                      <a:pPr algn="ctr" fontAlgn="t"/>
                      <a:r>
                        <a:rPr lang="nb-NO" sz="2000" b="1" dirty="0" smtClean="0">
                          <a:effectLst/>
                          <a:latin typeface="+mj-lt"/>
                        </a:rPr>
                        <a:t>Mikroskopbilde</a:t>
                      </a:r>
                      <a:endParaRPr lang="nb-NO" sz="14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Kjennetegn</a:t>
                      </a:r>
                      <a:endParaRPr lang="nb-NO" sz="20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Celletype</a:t>
                      </a:r>
                      <a:endParaRPr lang="nb-NO" sz="20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623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389835" y="260648"/>
            <a:ext cx="8383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dirty="0" smtClean="0"/>
              <a:t>Hvilken type celle kan ev. meteorittfunnet være?</a:t>
            </a:r>
            <a:endParaRPr lang="nb-NO" sz="3200" dirty="0"/>
          </a:p>
        </p:txBody>
      </p:sp>
      <p:pic>
        <p:nvPicPr>
          <p:cNvPr id="9" name="Picture 2" descr="http://www.space.com/images/i/000/041/524/original/nakhla-mars-meteorite-s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6" y="2132856"/>
            <a:ext cx="283641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pace.com/images/i/000/041/524/original/nakhla-mars-meteorite-s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99" y="0"/>
            <a:ext cx="10088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5220072" y="476672"/>
            <a:ext cx="3744416" cy="2831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b="1" dirty="0" smtClean="0"/>
              <a:t>Men…</a:t>
            </a:r>
          </a:p>
          <a:p>
            <a:r>
              <a:rPr lang="nb-NO" sz="1600" dirty="0" smtClean="0"/>
              <a:t>Meteoritten kommer fra verdensrommet!</a:t>
            </a:r>
          </a:p>
          <a:p>
            <a:r>
              <a:rPr lang="nb-NO" sz="1600" dirty="0"/>
              <a:t>Kanskje fra en planet uten </a:t>
            </a:r>
            <a:r>
              <a:rPr lang="nb-NO" sz="1600" dirty="0" smtClean="0"/>
              <a:t>atmosfære</a:t>
            </a:r>
            <a:r>
              <a:rPr lang="nb-NO" sz="1600" dirty="0"/>
              <a:t>? Tyngdekraften er antakelig annerledes</a:t>
            </a:r>
            <a:r>
              <a:rPr lang="nb-NO" sz="1600" dirty="0" smtClean="0"/>
              <a:t>?</a:t>
            </a:r>
          </a:p>
          <a:p>
            <a:r>
              <a:rPr lang="nb-NO" sz="1600" dirty="0" smtClean="0"/>
              <a:t>Helt andre temperaturer? Osv.</a:t>
            </a:r>
          </a:p>
          <a:p>
            <a:endParaRPr lang="nb-NO" sz="1600" dirty="0"/>
          </a:p>
          <a:p>
            <a:r>
              <a:rPr lang="nb-NO" sz="1600" dirty="0" smtClean="0"/>
              <a:t>Er nok en helt annen type </a:t>
            </a:r>
            <a:r>
              <a:rPr lang="nb-NO" sz="1600" dirty="0"/>
              <a:t>enn </a:t>
            </a:r>
            <a:r>
              <a:rPr lang="nb-NO" sz="1600" dirty="0" smtClean="0"/>
              <a:t>plantecelle, dyrecelle, soppcelle eller bakteriecelle.</a:t>
            </a:r>
            <a:endParaRPr lang="nb-NO" sz="1600" dirty="0"/>
          </a:p>
          <a:p>
            <a:r>
              <a:rPr lang="nb-NO" sz="1600" dirty="0"/>
              <a:t/>
            </a:r>
            <a:br>
              <a:rPr lang="nb-NO" sz="1600" dirty="0"/>
            </a:br>
            <a:r>
              <a:rPr lang="nb-NO" sz="1600" dirty="0" smtClean="0"/>
              <a:t>Se på bildet og bruk fantasien. Hvis det er et cellefossil, hvorfor ser den slik ut?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5619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lh-uv-storage03\ils-viten\Forskerføtter og leserøtter\Oversettelser SeedsRootsMateriale\Jord som leveområde\5 publisering\Bilder\Bilder fra Karen Marie\mars 2008 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93"/>
          <a:stretch/>
        </p:blipFill>
        <p:spPr bwMode="auto">
          <a:xfrm>
            <a:off x="1403648" y="10974"/>
            <a:ext cx="6660232" cy="691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7585" y="68431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i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Biologer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undersøker hvordan det levende er </a:t>
            </a:r>
            <a:endParaRPr lang="nb-NO" sz="2400" b="1" dirty="0" smtClean="0">
              <a:solidFill>
                <a:schemeClr val="bg1"/>
              </a:solidFill>
              <a:effectLst>
                <a:glow rad="101600">
                  <a:srgbClr val="00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bygd 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 og 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fungerer.</a:t>
            </a:r>
            <a:endParaRPr lang="nb-NO" sz="2400" b="1" dirty="0">
              <a:solidFill>
                <a:schemeClr val="bg1"/>
              </a:solidFill>
              <a:effectLst>
                <a:glow rad="101600">
                  <a:srgbClr val="00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2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/>
          <a:stretch/>
        </p:blipFill>
        <p:spPr bwMode="auto">
          <a:xfrm>
            <a:off x="-4467" y="1427147"/>
            <a:ext cx="9164362" cy="46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1680" y="260648"/>
            <a:ext cx="55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i="1" dirty="0" err="1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Cellebiologer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undersøker hvordan 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celler er bygd 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 og 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fungerer.</a:t>
            </a:r>
            <a:endParaRPr lang="nb-NO" sz="2400" b="1" dirty="0">
              <a:solidFill>
                <a:schemeClr val="bg1"/>
              </a:solidFill>
              <a:effectLst>
                <a:glow rad="101600">
                  <a:srgbClr val="00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4666" y="97468"/>
            <a:ext cx="8959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smtClean="0"/>
              <a:t>Disse bildene skal sorteres i plante-,</a:t>
            </a:r>
          </a:p>
          <a:p>
            <a:pPr algn="ctr"/>
            <a:r>
              <a:rPr lang="nb-NO" sz="2800" dirty="0" smtClean="0"/>
              <a:t>dyre-, sopp- og bakterieceller</a:t>
            </a:r>
            <a:endParaRPr lang="nb-NO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r="1740"/>
          <a:stretch/>
        </p:blipFill>
        <p:spPr bwMode="auto">
          <a:xfrm>
            <a:off x="5944215" y="1191070"/>
            <a:ext cx="2779454" cy="21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3176"/>
            <a:ext cx="2294949" cy="174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15" y="3963338"/>
            <a:ext cx="2779454" cy="27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9" y="5085184"/>
            <a:ext cx="2401780" cy="1627412"/>
          </a:xfrm>
          <a:prstGeom prst="rect">
            <a:avLst/>
          </a:prstGeom>
        </p:spPr>
      </p:pic>
      <p:pic>
        <p:nvPicPr>
          <p:cNvPr id="12" name="Bild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40" y="1159063"/>
            <a:ext cx="2401780" cy="1593735"/>
          </a:xfrm>
          <a:prstGeom prst="rect">
            <a:avLst/>
          </a:prstGeom>
        </p:spPr>
      </p:pic>
      <p:pic>
        <p:nvPicPr>
          <p:cNvPr id="13" name="Bild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8" y="2962570"/>
            <a:ext cx="2401781" cy="2021152"/>
          </a:xfrm>
          <a:prstGeom prst="rect">
            <a:avLst/>
          </a:prstGeom>
        </p:spPr>
      </p:pic>
      <p:pic>
        <p:nvPicPr>
          <p:cNvPr id="14" name="Bilde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82924"/>
            <a:ext cx="2294949" cy="1864334"/>
          </a:xfrm>
          <a:prstGeom prst="rect">
            <a:avLst/>
          </a:prstGeom>
        </p:spPr>
      </p:pic>
      <p:pic>
        <p:nvPicPr>
          <p:cNvPr id="15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59063"/>
            <a:ext cx="2294949" cy="15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490553"/>
              </p:ext>
            </p:extLst>
          </p:nvPr>
        </p:nvGraphicFramePr>
        <p:xfrm>
          <a:off x="1115616" y="912958"/>
          <a:ext cx="6912768" cy="4824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2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82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Alle celler har cellemembran, cellevæske og arvestoff.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Cellemembranen frakter stoffer ut og inn av cella.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Arvestoffet styrer det som skjer i cella.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50750" y="7630"/>
            <a:ext cx="19432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  <a:effectLst>
                  <a:outerShdw dist="38100" dir="1800000" algn="ctr" rotWithShape="0">
                    <a:schemeClr val="tx1"/>
                  </a:outerShdw>
                </a:effectLst>
              </a:rPr>
              <a:t>Nøkkelsetningsark</a:t>
            </a:r>
            <a:endParaRPr lang="nb-NO" b="1" dirty="0">
              <a:solidFill>
                <a:schemeClr val="bg1"/>
              </a:solidFill>
              <a:effectLst>
                <a:outerShdw dist="38100" dir="18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03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126388"/>
              </p:ext>
            </p:extLst>
          </p:nvPr>
        </p:nvGraphicFramePr>
        <p:xfrm>
          <a:off x="1115616" y="912958"/>
          <a:ext cx="6840760" cy="4998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07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82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Alle celler har cellemembran, cellevæske og arvestoff.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Cellemembranen frakter stoffer ut og inn av cella.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Arvestoffet styrer det som skjer i cella.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Vi har to hovedtyper celler: Celler med cellekjerne og celler uten cellekjerne.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Planteceller, dyreceller</a:t>
                      </a:r>
                      <a:r>
                        <a:rPr lang="nb-NO" sz="2000" b="0" baseline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og</a:t>
                      </a:r>
                      <a:r>
                        <a:rPr lang="nb-NO" sz="2000" b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soppceller</a:t>
                      </a:r>
                      <a:r>
                        <a:rPr lang="nb-NO" sz="2000" b="0" baseline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er c</a:t>
                      </a:r>
                      <a:r>
                        <a:rPr lang="nb-NO" sz="2000" b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eller med cellekjerne.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Bakterier</a:t>
                      </a:r>
                      <a:r>
                        <a:rPr lang="nb-NO" sz="2000" b="0" baseline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er celler uten cellekjerne.</a:t>
                      </a:r>
                      <a:endParaRPr lang="nb-NO" sz="2000" b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50750" y="7630"/>
            <a:ext cx="19432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  <a:effectLst>
                  <a:outerShdw dist="38100" dir="1800000" algn="ctr" rotWithShape="0">
                    <a:schemeClr val="tx1"/>
                  </a:outerShdw>
                </a:effectLst>
              </a:rPr>
              <a:t>Nøkkelsetningsark</a:t>
            </a:r>
            <a:endParaRPr lang="nb-NO" b="1" dirty="0">
              <a:solidFill>
                <a:schemeClr val="bg1"/>
              </a:solidFill>
              <a:effectLst>
                <a:outerShdw dist="38100" dir="18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8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4666" y="97468"/>
            <a:ext cx="8959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smtClean="0"/>
              <a:t>Disse bildene skal sorteres i plante-,</a:t>
            </a:r>
          </a:p>
          <a:p>
            <a:pPr algn="ctr"/>
            <a:r>
              <a:rPr lang="nb-NO" sz="2800" dirty="0" smtClean="0"/>
              <a:t>dyre-, sopp- og bakterieceller</a:t>
            </a:r>
            <a:endParaRPr lang="nb-NO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r="1740"/>
          <a:stretch/>
        </p:blipFill>
        <p:spPr bwMode="auto">
          <a:xfrm>
            <a:off x="5944215" y="1191070"/>
            <a:ext cx="2779454" cy="21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3176"/>
            <a:ext cx="2294949" cy="174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15" y="3963338"/>
            <a:ext cx="2779454" cy="27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9" y="5085184"/>
            <a:ext cx="2401780" cy="1627412"/>
          </a:xfrm>
          <a:prstGeom prst="rect">
            <a:avLst/>
          </a:prstGeom>
        </p:spPr>
      </p:pic>
      <p:pic>
        <p:nvPicPr>
          <p:cNvPr id="16" name="Bild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40" y="1159063"/>
            <a:ext cx="2401780" cy="1593735"/>
          </a:xfrm>
          <a:prstGeom prst="rect">
            <a:avLst/>
          </a:prstGeom>
        </p:spPr>
      </p:pic>
      <p:pic>
        <p:nvPicPr>
          <p:cNvPr id="17" name="Bilde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8" y="2962570"/>
            <a:ext cx="2401781" cy="2021152"/>
          </a:xfrm>
          <a:prstGeom prst="rect">
            <a:avLst/>
          </a:prstGeom>
        </p:spPr>
      </p:pic>
      <p:pic>
        <p:nvPicPr>
          <p:cNvPr id="18" name="Bilde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82924"/>
            <a:ext cx="2294949" cy="1864334"/>
          </a:xfrm>
          <a:prstGeom prst="rect">
            <a:avLst/>
          </a:prstGeom>
        </p:spPr>
      </p:pic>
      <p:pic>
        <p:nvPicPr>
          <p:cNvPr id="19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59063"/>
            <a:ext cx="2294949" cy="15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"/>
          <a:stretch/>
        </p:blipFill>
        <p:spPr bwMode="auto">
          <a:xfrm>
            <a:off x="2805" y="1"/>
            <a:ext cx="9141195" cy="6891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750199" y="260648"/>
            <a:ext cx="566315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b="1" dirty="0" smtClean="0">
                <a:solidFill>
                  <a:schemeClr val="bg1"/>
                </a:solidFill>
              </a:rPr>
              <a:t>Hjelpemiddel: </a:t>
            </a:r>
          </a:p>
          <a:p>
            <a:r>
              <a:rPr lang="nb-NO" sz="3200" b="1" dirty="0" err="1">
                <a:solidFill>
                  <a:schemeClr val="bg1"/>
                </a:solidFill>
              </a:rPr>
              <a:t>Cellebiolog</a:t>
            </a:r>
            <a:r>
              <a:rPr lang="nb-NO" sz="3200" b="1" dirty="0">
                <a:solidFill>
                  <a:schemeClr val="bg1"/>
                </a:solidFill>
              </a:rPr>
              <a:t> </a:t>
            </a:r>
            <a:r>
              <a:rPr lang="nb-NO" sz="3200" b="1" dirty="0" smtClean="0">
                <a:solidFill>
                  <a:schemeClr val="bg1"/>
                </a:solidFill>
              </a:rPr>
              <a:t>Frodes </a:t>
            </a:r>
            <a:r>
              <a:rPr lang="nb-NO" sz="3200" b="1" dirty="0">
                <a:solidFill>
                  <a:schemeClr val="bg1"/>
                </a:solidFill>
              </a:rPr>
              <a:t>kompendium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2" y="1602969"/>
            <a:ext cx="3248716" cy="2181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93919"/>
            <a:ext cx="3505964" cy="235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66" y="4293096"/>
            <a:ext cx="3493592" cy="2414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18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97543"/>
              </p:ext>
            </p:extLst>
          </p:nvPr>
        </p:nvGraphicFramePr>
        <p:xfrm>
          <a:off x="467544" y="1502109"/>
          <a:ext cx="8208912" cy="4810418"/>
        </p:xfrm>
        <a:graphic>
          <a:graphicData uri="http://schemas.openxmlformats.org/drawingml/2006/table">
            <a:tbl>
              <a:tblPr/>
              <a:tblGrid>
                <a:gridCol w="1764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10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110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10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110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047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nb-NO" sz="1100" dirty="0">
                          <a:effectLst/>
                        </a:rPr>
                        <a:t/>
                      </a:r>
                      <a:br>
                        <a:rPr lang="nb-NO" sz="1100" dirty="0">
                          <a:effectLst/>
                        </a:rPr>
                      </a:br>
                      <a:endParaRPr lang="nb-NO" sz="1100" dirty="0">
                        <a:effectLst/>
                      </a:endParaRPr>
                    </a:p>
                    <a:p>
                      <a:pPr algn="ctr" fontAlgn="t"/>
                      <a:r>
                        <a:rPr lang="nb-NO" sz="1100" dirty="0">
                          <a:effectLst/>
                        </a:rPr>
                        <a:t/>
                      </a:r>
                      <a:br>
                        <a:rPr lang="nb-NO" sz="1100" dirty="0">
                          <a:effectLst/>
                        </a:rPr>
                      </a:b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Celler uten </a:t>
                      </a:r>
                      <a:r>
                        <a:rPr lang="nb-NO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cellekjerne</a:t>
                      </a:r>
                      <a:endParaRPr lang="nb-NO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Celler med </a:t>
                      </a:r>
                      <a:r>
                        <a:rPr lang="nb-NO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cellekjerne</a:t>
                      </a:r>
                      <a:endParaRPr lang="nb-NO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0473">
                <a:tc vMerge="1">
                  <a:txBody>
                    <a:bodyPr/>
                    <a:lstStyle/>
                    <a:p>
                      <a:pPr algn="ctr" fontAlgn="t"/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Bakterieceller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Planteceller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Dyreceller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Soppceller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Cellemembran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Cellekjerne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DNA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Cellevegg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 (protein)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 (cellulose)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 (kitin)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Mitokondrier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Kloroplaster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Ribosomer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Indre kanalsystem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Blærer</a:t>
                      </a:r>
                      <a:endParaRPr lang="nb-NO" sz="1100" b="1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Ja,</a:t>
                      </a:r>
                      <a:r>
                        <a:rPr lang="nb-NO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store</a:t>
                      </a:r>
                      <a:r>
                        <a:rPr lang="nb-N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(vakuoler)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Ja, små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 dirty="0" smtClean="0">
                          <a:effectLst/>
                        </a:rPr>
                        <a:t>Ja,</a:t>
                      </a:r>
                      <a:r>
                        <a:rPr lang="nb-NO" sz="1100" baseline="0" dirty="0" smtClean="0">
                          <a:effectLst/>
                        </a:rPr>
                        <a:t> små</a:t>
                      </a:r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1286225" y="260648"/>
            <a:ext cx="65910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 err="1" smtClean="0"/>
              <a:t>Cellebiolog</a:t>
            </a:r>
            <a:r>
              <a:rPr lang="nb-NO" sz="2000" dirty="0" smtClean="0"/>
              <a:t> Frodes kompendium </a:t>
            </a:r>
          </a:p>
          <a:p>
            <a:pPr algn="ctr"/>
            <a:r>
              <a:rPr lang="nb-NO" sz="3200" dirty="0" smtClean="0"/>
              <a:t>Tabell – Kjennetegn på fire typer celler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7288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41025</TotalTime>
  <Words>363</Words>
  <Application>Microsoft Office PowerPoint</Application>
  <PresentationFormat>Skjermfremvisning (4:3)</PresentationFormat>
  <Paragraphs>117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0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Sørborg</dc:creator>
  <cp:lastModifiedBy>Aud Ragnhild V K Skår</cp:lastModifiedBy>
  <cp:revision>156</cp:revision>
  <dcterms:created xsi:type="dcterms:W3CDTF">2016-06-23T08:33:18Z</dcterms:created>
  <dcterms:modified xsi:type="dcterms:W3CDTF">2018-08-13T10:20:07Z</dcterms:modified>
</cp:coreProperties>
</file>