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2"/>
  </p:notesMasterIdLst>
  <p:sldIdLst>
    <p:sldId id="576" r:id="rId2"/>
    <p:sldId id="580" r:id="rId3"/>
    <p:sldId id="577" r:id="rId4"/>
    <p:sldId id="260" r:id="rId5"/>
    <p:sldId id="583" r:id="rId6"/>
    <p:sldId id="586" r:id="rId7"/>
    <p:sldId id="610" r:id="rId8"/>
    <p:sldId id="588" r:id="rId9"/>
    <p:sldId id="582" r:id="rId10"/>
    <p:sldId id="635" r:id="rId11"/>
    <p:sldId id="645" r:id="rId12"/>
    <p:sldId id="557" r:id="rId13"/>
    <p:sldId id="594" r:id="rId14"/>
    <p:sldId id="591" r:id="rId15"/>
    <p:sldId id="612" r:id="rId16"/>
    <p:sldId id="595" r:id="rId17"/>
    <p:sldId id="657" r:id="rId18"/>
    <p:sldId id="651" r:id="rId19"/>
    <p:sldId id="599" r:id="rId20"/>
    <p:sldId id="652" r:id="rId21"/>
    <p:sldId id="607" r:id="rId22"/>
    <p:sldId id="608" r:id="rId23"/>
    <p:sldId id="640" r:id="rId24"/>
    <p:sldId id="634" r:id="rId25"/>
    <p:sldId id="653" r:id="rId26"/>
    <p:sldId id="656" r:id="rId27"/>
    <p:sldId id="637" r:id="rId28"/>
    <p:sldId id="654" r:id="rId29"/>
    <p:sldId id="642" r:id="rId30"/>
    <p:sldId id="609" r:id="rId3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83325-E0B0-656E-CF78-30BB164F5EC8}" name="Berit Reitan" initials="BR" userId="S::berire@uio.no::43bce2ec-33aa-41b6-ab62-07979b3a03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186"/>
    <a:srgbClr val="285770"/>
    <a:srgbClr val="E8ECEE"/>
    <a:srgbClr val="E1EAE7"/>
    <a:srgbClr val="EBEBDB"/>
    <a:srgbClr val="D6EBEE"/>
    <a:srgbClr val="F8F8F8"/>
    <a:srgbClr val="6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93" autoAdjust="0"/>
    <p:restoredTop sz="86411" autoAdjust="0"/>
  </p:normalViewPr>
  <p:slideViewPr>
    <p:cSldViewPr snapToGrid="0">
      <p:cViewPr varScale="1">
        <p:scale>
          <a:sx n="86" d="100"/>
          <a:sy n="86" d="100"/>
        </p:scale>
        <p:origin x="756" y="60"/>
      </p:cViewPr>
      <p:guideLst/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24818365095665"/>
          <c:y val="3.0394788913203248E-2"/>
          <c:w val="0.36207368100726539"/>
          <c:h val="0.8750002872679622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94-A243-9429-A699C4027C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D94-A243-9429-A699C4027C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94-A243-9429-A699C4027C2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D94-A243-9429-A699C4027C2C}"/>
              </c:ext>
            </c:extLst>
          </c:dPt>
          <c:dLbls>
            <c:dLbl>
              <c:idx val="0"/>
              <c:layout>
                <c:manualLayout>
                  <c:x val="-0.12078816234927156"/>
                  <c:y val="0.18235379554518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nb-NO" sz="2400" b="0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/>
                      <a:t>Fysisk aktivitet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nb-NO" sz="2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85115447525581"/>
                      <c:h val="0.210196036253676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D94-A243-9429-A699C4027C2C}"/>
                </c:ext>
              </c:extLst>
            </c:dLbl>
            <c:dLbl>
              <c:idx val="1"/>
              <c:layout>
                <c:manualLayout>
                  <c:x val="-0.29365124196431963"/>
                  <c:y val="-0.251028993840515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nb-NO" sz="2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50483091787439"/>
                      <c:h val="0.245093118484475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D94-A243-9429-A699C4027C2C}"/>
                </c:ext>
              </c:extLst>
            </c:dLbl>
            <c:dLbl>
              <c:idx val="2"/>
              <c:layout>
                <c:manualLayout>
                  <c:x val="0.27433299098482244"/>
                  <c:y val="-0.25972034348974971"/>
                </c:manualLayout>
              </c:layout>
              <c:tx>
                <c:rich>
                  <a:bodyPr/>
                  <a:lstStyle/>
                  <a:p>
                    <a:r>
                      <a:rPr lang="en-US" noProof="0" dirty="0"/>
                      <a:t>Gjøre</a:t>
                    </a:r>
                  </a:p>
                  <a:p>
                    <a:r>
                      <a:rPr lang="en-US" baseline="0" noProof="0" dirty="0"/>
                      <a:t> egne valg</a:t>
                    </a:r>
                    <a:endParaRPr lang="en-US" noProof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D94-A243-9429-A699C4027C2C}"/>
                </c:ext>
              </c:extLst>
            </c:dLbl>
            <c:dLbl>
              <c:idx val="3"/>
              <c:layout>
                <c:manualLayout>
                  <c:x val="0.11192618585720258"/>
                  <c:y val="0.182016428050406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nb-NO" sz="2400" b="0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noProof="0">
                        <a:solidFill>
                          <a:schemeClr val="tx1"/>
                        </a:solidFill>
                      </a:rPr>
                      <a:t>Bruke sansene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nb-NO" sz="2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8757655293088"/>
                      <c:h val="0.215982072640645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9D94-A243-9429-A699C4027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b-NO" sz="2400" b="0" i="0" u="none" strike="noStrike" kern="1200" baseline="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'Ark1'!$A$2:$A$5</c:f>
              <c:strCache>
                <c:ptCount val="4"/>
                <c:pt idx="0">
                  <c:v>Sanser</c:v>
                </c:pt>
                <c:pt idx="1">
                  <c:v>Konkret og praktisk</c:v>
                </c:pt>
                <c:pt idx="2">
                  <c:v>Egne valg</c:v>
                </c:pt>
                <c:pt idx="3">
                  <c:v>Fysisk aktivitet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4-A243-9429-A699C4027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B7-844B-ABCD-D4E25D1870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B7-844B-ABCD-D4E25D1870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B7-844B-ABCD-D4E25D18700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B7-844B-ABCD-D4E25D187001}"/>
              </c:ext>
            </c:extLst>
          </c:dPt>
          <c:dLbls>
            <c:dLbl>
              <c:idx val="0"/>
              <c:layout>
                <c:manualLayout>
                  <c:x val="-0.11233409772606871"/>
                  <c:y val="0.215918044415868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nb-NO" sz="2400" b="0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/>
                      <a:t>Fysisk aktivitet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nb-NO" sz="2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52744476867058"/>
                      <c:h val="0.154741744814250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0B7-844B-ABCD-D4E25D187001}"/>
                </c:ext>
              </c:extLst>
            </c:dLbl>
            <c:dLbl>
              <c:idx val="1"/>
              <c:layout>
                <c:manualLayout>
                  <c:x val="-0.25681552201164487"/>
                  <c:y val="-0.221842662757603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nb-NO" sz="2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55797101449275"/>
                      <c:h val="0.18088298357884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0B7-844B-ABCD-D4E25D187001}"/>
                </c:ext>
              </c:extLst>
            </c:dLbl>
            <c:dLbl>
              <c:idx val="2"/>
              <c:layout>
                <c:manualLayout>
                  <c:x val="0.24172428584247879"/>
                  <c:y val="-0.160486566764810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B7-844B-ABCD-D4E25D187001}"/>
                </c:ext>
              </c:extLst>
            </c:dLbl>
            <c:dLbl>
              <c:idx val="3"/>
              <c:layout>
                <c:manualLayout>
                  <c:x val="0.11192613971019477"/>
                  <c:y val="0.234552092346814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nb-NO" sz="2400" b="0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noProof="0">
                        <a:solidFill>
                          <a:schemeClr val="tx1"/>
                        </a:solidFill>
                      </a:rPr>
                      <a:t>Sanser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nb-NO" sz="2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8756027168595"/>
                      <c:h val="0.151772024336038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80B7-844B-ABCD-D4E25D187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b-NO" sz="2400" b="0" i="0" u="none" strike="noStrike" kern="1200" baseline="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'Ark1'!$A$2:$A$5</c:f>
              <c:strCache>
                <c:ptCount val="4"/>
                <c:pt idx="0">
                  <c:v>Sanser</c:v>
                </c:pt>
                <c:pt idx="1">
                  <c:v>Konkret og praktisk</c:v>
                </c:pt>
                <c:pt idx="2">
                  <c:v>Egne valg</c:v>
                </c:pt>
                <c:pt idx="3">
                  <c:v>Fysisk aktivitet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B7-844B-ABCD-D4E25D187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b-NO" b="1" dirty="0"/>
            <a:t>A</a:t>
          </a:r>
        </a:p>
        <a:p>
          <a:r>
            <a:rPr lang="nb-NO" dirty="0"/>
            <a:t>Samarbeid lærere</a:t>
          </a:r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b-NO" b="1" dirty="0"/>
            <a:t>B</a:t>
          </a:r>
        </a:p>
        <a:p>
          <a:r>
            <a:rPr lang="nb-NO" dirty="0"/>
            <a:t>Utprøving med elever</a:t>
          </a:r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b-NO" b="1" dirty="0"/>
            <a:t>C</a:t>
          </a:r>
        </a:p>
        <a:p>
          <a:r>
            <a:rPr lang="nb-NO" dirty="0"/>
            <a:t>Erfaringsdeling lærere</a:t>
          </a:r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b-NO" b="1" dirty="0"/>
            <a:t>A</a:t>
          </a:r>
        </a:p>
        <a:p>
          <a:r>
            <a:rPr lang="nb-NO" dirty="0"/>
            <a:t>Samarbeid lærere</a:t>
          </a:r>
        </a:p>
      </dgm:t>
      <dgm:extLst>
        <a:ext uri="{E40237B7-FDA0-4F09-8148-C483321AD2D9}">
          <dgm14:cNvPr xmlns:dgm14="http://schemas.microsoft.com/office/drawing/2010/diagram" id="0" name="" descr="A Samarbeid lærere&#10;B Utprøving med elever&#10;C Erfaringsdeling lærere"/>
        </a:ext>
      </dgm:extLs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b-NO" b="1" dirty="0"/>
            <a:t>B</a:t>
          </a:r>
        </a:p>
        <a:p>
          <a:r>
            <a:rPr lang="nb-NO" dirty="0"/>
            <a:t>Utprøving med elever</a:t>
          </a:r>
        </a:p>
      </dgm:t>
      <dgm:extLst>
        <a:ext uri="{E40237B7-FDA0-4F09-8148-C483321AD2D9}">
          <dgm14:cNvPr xmlns:dgm14="http://schemas.microsoft.com/office/drawing/2010/diagram" id="0" name="" descr="A Samarbeid lærere&#10;B Utprøving med elever&#10;C Erfaringsdeling lærere"/>
        </a:ext>
      </dgm:extLs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b-NO" b="1" dirty="0"/>
            <a:t>C</a:t>
          </a:r>
        </a:p>
        <a:p>
          <a:r>
            <a:rPr lang="nb-NO" dirty="0"/>
            <a:t>Erfaringsdeling lærere</a:t>
          </a:r>
        </a:p>
      </dgm:t>
      <dgm:extLst>
        <a:ext uri="{E40237B7-FDA0-4F09-8148-C483321AD2D9}">
          <dgm14:cNvPr xmlns:dgm14="http://schemas.microsoft.com/office/drawing/2010/diagram" id="0" name="" descr="A Samarbeid lærere&#10;B Utprøving med elever&#10;C Erfaringsdeling lærere"/>
        </a:ext>
      </dgm:extLs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b-NO" b="1" dirty="0"/>
            <a:t>A</a:t>
          </a:r>
        </a:p>
        <a:p>
          <a:r>
            <a:rPr lang="nb-NO" dirty="0"/>
            <a:t>Samarbeid lærere</a:t>
          </a:r>
        </a:p>
      </dgm:t>
      <dgm:extLst>
        <a:ext uri="{E40237B7-FDA0-4F09-8148-C483321AD2D9}">
          <dgm14:cNvPr xmlns:dgm14="http://schemas.microsoft.com/office/drawing/2010/diagram" id="0" name="" descr="A Samarbeid lærere&#10;B Utprøving med elever&#10;C Erfaringsdeling lærere"/>
        </a:ext>
      </dgm:extLs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b-NO" b="1" dirty="0"/>
            <a:t>B</a:t>
          </a:r>
        </a:p>
        <a:p>
          <a:r>
            <a:rPr lang="nb-NO" dirty="0"/>
            <a:t>Utprøving med elever</a:t>
          </a:r>
        </a:p>
      </dgm:t>
      <dgm:extLst>
        <a:ext uri="{E40237B7-FDA0-4F09-8148-C483321AD2D9}">
          <dgm14:cNvPr xmlns:dgm14="http://schemas.microsoft.com/office/drawing/2010/diagram" id="0" name="" descr="A Samarbeid lærere&#10;B Utprøving med elever&#10;C Erfaringsdeling lærere"/>
        </a:ext>
      </dgm:extLs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b-NO" b="1" dirty="0"/>
            <a:t>C</a:t>
          </a:r>
        </a:p>
        <a:p>
          <a:r>
            <a:rPr lang="nb-NO" dirty="0"/>
            <a:t>Erfaringsdeling lærere</a:t>
          </a:r>
        </a:p>
      </dgm:t>
      <dgm:extLst>
        <a:ext uri="{E40237B7-FDA0-4F09-8148-C483321AD2D9}">
          <dgm14:cNvPr xmlns:dgm14="http://schemas.microsoft.com/office/drawing/2010/diagram" id="0" name="" descr="A Samarbeid lærere&#10;B Utprøving med elever&#10;C Erfaringsdeling lærere"/>
        </a:ext>
      </dgm:extLs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b-NO" b="1" dirty="0"/>
            <a:t>A</a:t>
          </a:r>
        </a:p>
        <a:p>
          <a:r>
            <a:rPr lang="nb-NO" dirty="0"/>
            <a:t>Samarbeid lærere</a:t>
          </a:r>
        </a:p>
      </dgm:t>
      <dgm:extLst>
        <a:ext uri="{E40237B7-FDA0-4F09-8148-C483321AD2D9}">
          <dgm14:cNvPr xmlns:dgm14="http://schemas.microsoft.com/office/drawing/2010/diagram" id="0" name="" descr="A Samarbeid lærere&#10;B Utprøving med elever&#10;C Erfaringsdeling lærere"/>
        </a:ext>
      </dgm:extLs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b-NO" b="1" dirty="0"/>
            <a:t>B</a:t>
          </a:r>
        </a:p>
        <a:p>
          <a:r>
            <a:rPr lang="nb-NO" dirty="0"/>
            <a:t>Utprøving med elever</a:t>
          </a:r>
        </a:p>
      </dgm:t>
      <dgm:extLst>
        <a:ext uri="{E40237B7-FDA0-4F09-8148-C483321AD2D9}">
          <dgm14:cNvPr xmlns:dgm14="http://schemas.microsoft.com/office/drawing/2010/diagram" id="0" name="" descr="A Samarbeid lærere&#10;B Utprøving med elever&#10;C Erfaringsdeling lærere"/>
        </a:ext>
      </dgm:extLs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b-NO" b="1" dirty="0"/>
            <a:t>C</a:t>
          </a:r>
        </a:p>
        <a:p>
          <a:r>
            <a:rPr lang="nb-NO" dirty="0"/>
            <a:t>Erfaringsdeling lærere</a:t>
          </a:r>
        </a:p>
      </dgm:t>
      <dgm:extLst>
        <a:ext uri="{E40237B7-FDA0-4F09-8148-C483321AD2D9}">
          <dgm14:cNvPr xmlns:dgm14="http://schemas.microsoft.com/office/drawing/2010/diagram" id="0" name="" descr="A Samarbeid lærere&#10;B Utprøving med elever&#10;C Erfaringsdeling lærere"/>
        </a:ext>
      </dgm:extLs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Samarbeid lærere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Utprøving med elever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Erfaringsdeling lærere</a:t>
          </a:r>
        </a:p>
      </dsp:txBody>
      <dsp:txXfrm>
        <a:off x="5619307" y="906880"/>
        <a:ext cx="1685101" cy="112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Samarbeid lærere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Utprøving med elever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Erfaringsdeling lærere</a:t>
          </a:r>
        </a:p>
      </dsp:txBody>
      <dsp:txXfrm>
        <a:off x="5619307" y="906880"/>
        <a:ext cx="1685101" cy="1123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Samarbeid lærere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Utprøving med elever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Erfaringsdeling lærere</a:t>
          </a:r>
        </a:p>
      </dsp:txBody>
      <dsp:txXfrm>
        <a:off x="5619307" y="906880"/>
        <a:ext cx="1685101" cy="1123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Samarbeid lærere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Utprøving med elever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Erfaringsdeling lærere</a:t>
          </a:r>
        </a:p>
      </dsp:txBody>
      <dsp:txXfrm>
        <a:off x="5619307" y="906880"/>
        <a:ext cx="1685101" cy="112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5740EF2-BF26-D74B-B76B-2264CCA3BAAA}" type="datetimeFigureOut">
              <a:rPr lang="nb-NO" smtClean="0"/>
              <a:pPr/>
              <a:t>05.01.2026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90EDEF5-C786-594C-A590-441095D3935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7328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7964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0181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0020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127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773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401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42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77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06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4379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14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3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362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00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086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370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19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73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699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0" y="10407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3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C614F09-80A7-D8C9-1379-F772DB7E730D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6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C614F09-80A7-D8C9-1379-F772DB7E730D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5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C614F09-80A7-D8C9-1379-F772DB7E730D}"/>
              </a:ext>
            </a:extLst>
          </p:cNvPr>
          <p:cNvSpPr/>
          <p:nvPr userDrawn="1"/>
        </p:nvSpPr>
        <p:spPr>
          <a:xfrm>
            <a:off x="-2" y="-2"/>
            <a:ext cx="12192001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3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61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0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05.01.2026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8" r:id="rId3"/>
    <p:sldLayoutId id="2147483670" r:id="rId4"/>
    <p:sldLayoutId id="2147483671" r:id="rId5"/>
    <p:sldLayoutId id="2147483672" r:id="rId6"/>
    <p:sldLayoutId id="2147483660" r:id="rId7"/>
    <p:sldLayoutId id="2147483650" r:id="rId8"/>
    <p:sldLayoutId id="2147483658" r:id="rId9"/>
    <p:sldLayoutId id="2147483663" r:id="rId10"/>
    <p:sldLayoutId id="2147483651" r:id="rId11"/>
    <p:sldLayoutId id="2147483664" r:id="rId12"/>
    <p:sldLayoutId id="2147483652" r:id="rId13"/>
    <p:sldLayoutId id="2147483661" r:id="rId14"/>
    <p:sldLayoutId id="2147483653" r:id="rId15"/>
    <p:sldLayoutId id="2147483662" r:id="rId16"/>
    <p:sldLayoutId id="2147483654" r:id="rId17"/>
    <p:sldLayoutId id="2147483655" r:id="rId18"/>
    <p:sldLayoutId id="2147483656" r:id="rId19"/>
    <p:sldLayoutId id="214748365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uteromm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58919854?app_id=12296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91FEE5-523C-5EB8-B402-A1C5B7A92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Gode uteaktiviteter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04DFAE-E613-184B-ED35-CB9498293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377649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341CCB9-5AFA-0DE3-7931-C8AB6521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naturfag.no/uterommet</a:t>
            </a:r>
          </a:p>
        </p:txBody>
      </p:sp>
      <p:sp>
        <p:nvSpPr>
          <p:cNvPr id="6" name="Plassholder for innhold 5" descr="Skjermdump av nettsiden naturfag.no/uterommet ">
            <a:extLst>
              <a:ext uri="{FF2B5EF4-FFF2-40B4-BE49-F238E27FC236}">
                <a16:creationId xmlns:a16="http://schemas.microsoft.com/office/drawing/2014/main" id="{3F49B5FE-4432-F001-B6B1-A6A3FA303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8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På naturfag.no/uterommet finner dere aktiviteter som</a:t>
            </a:r>
          </a:p>
          <a:p>
            <a:r>
              <a:rPr lang="nb-NO" sz="2200" dirty="0"/>
              <a:t>er enkle å gjennomføre i skolens nærmiljø </a:t>
            </a:r>
          </a:p>
          <a:p>
            <a:r>
              <a:rPr lang="nb-NO" sz="2200" dirty="0"/>
              <a:t>krever lite utstyr </a:t>
            </a:r>
          </a:p>
          <a:p>
            <a:r>
              <a:rPr lang="nb-NO" sz="2200" dirty="0"/>
              <a:t>kan gjennomføres på 60 minutter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dirty="0"/>
              <a:t>For å gjøre det enkelt å komme ut starter hvert opplegg ute med en praktisk aktivitet og avsluttes inne med et mer teoretisk etterarbeid.</a:t>
            </a:r>
          </a:p>
        </p:txBody>
      </p:sp>
      <p:pic>
        <p:nvPicPr>
          <p:cNvPr id="8" name="Bilde 7" descr="Skjermdump av nettsiden naturfag.no/uterommet">
            <a:extLst>
              <a:ext uri="{FF2B5EF4-FFF2-40B4-BE49-F238E27FC236}">
                <a16:creationId xmlns:a16="http://schemas.microsoft.com/office/drawing/2014/main" id="{A2401DCD-1DA4-982E-93A5-D8F16A700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158523"/>
            <a:ext cx="3336471" cy="61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4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43EDDE1-FF94-72E3-5684-A788AFFE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133"/>
            <a:ext cx="5994400" cy="812907"/>
          </a:xfrm>
        </p:spPr>
        <p:txBody>
          <a:bodyPr>
            <a:normAutofit/>
          </a:bodyPr>
          <a:lstStyle/>
          <a:p>
            <a:r>
              <a:rPr lang="nb-NO" sz="3600" dirty="0"/>
              <a:t>Uteaktivitet i elevrolle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2657D54-3E12-86FA-D5D3-E286BBC601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82688" y="879233"/>
            <a:ext cx="1128156" cy="343644"/>
          </a:xfrm>
        </p:spPr>
        <p:txBody>
          <a:bodyPr/>
          <a:lstStyle/>
          <a:p>
            <a:r>
              <a:rPr lang="nb-NO" dirty="0"/>
              <a:t>15 min</a:t>
            </a:r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214A61-3FD7-962F-DB03-69227B3F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0097"/>
            <a:ext cx="5994400" cy="2433251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Vi skal nå gjennomføre </a:t>
            </a:r>
            <a:r>
              <a:rPr lang="nb-NO" sz="2200" b="1" dirty="0"/>
              <a:t>utedelen </a:t>
            </a:r>
            <a:r>
              <a:rPr lang="nb-NO" sz="2200" dirty="0"/>
              <a:t>av aktiviteten </a:t>
            </a:r>
            <a:r>
              <a:rPr lang="nb-NO" sz="2200" i="1" dirty="0"/>
              <a:t>Hvilke muskler jobber?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Etterpå skal vi bruke aktiviteten som utgangspunkt for refleksjon over kjennetegnene på gode uteaktiviteter.</a:t>
            </a:r>
            <a:endParaRPr lang="nb-NO" sz="2200" i="1" dirty="0"/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Modulleder er lærer og de andre er i elevrolle. </a:t>
            </a:r>
          </a:p>
          <a:p>
            <a:endParaRPr lang="nb-NO" sz="2200" dirty="0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376E7A1F-5A88-806C-899E-557304BA1198}"/>
              </a:ext>
            </a:extLst>
          </p:cNvPr>
          <p:cNvSpPr/>
          <p:nvPr/>
        </p:nvSpPr>
        <p:spPr>
          <a:xfrm>
            <a:off x="838200" y="5106661"/>
            <a:ext cx="5727700" cy="977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/>
              <a:t>Ses ute </a:t>
            </a:r>
            <a:r>
              <a:rPr lang="nb-NO" sz="3200" b="1" dirty="0">
                <a:sym typeface="Wingdings" panose="05000000000000000000" pitchFamily="2" charset="2"/>
              </a:rPr>
              <a:t></a:t>
            </a:r>
            <a:endParaRPr lang="nb-NO" sz="3200" b="1" dirty="0"/>
          </a:p>
        </p:txBody>
      </p:sp>
      <p:grpSp>
        <p:nvGrpSpPr>
          <p:cNvPr id="2" name="Group 1" descr="Skjermdump av nettside som viser undervisningsopplegget &quot;Hvilke muskler jobber?&quot;.">
            <a:extLst>
              <a:ext uri="{FF2B5EF4-FFF2-40B4-BE49-F238E27FC236}">
                <a16:creationId xmlns:a16="http://schemas.microsoft.com/office/drawing/2014/main" id="{B0A2A264-C534-9646-3490-9DD1FA127951}"/>
              </a:ext>
            </a:extLst>
          </p:cNvPr>
          <p:cNvGrpSpPr/>
          <p:nvPr/>
        </p:nvGrpSpPr>
        <p:grpSpPr>
          <a:xfrm>
            <a:off x="7968798" y="1527051"/>
            <a:ext cx="3639313" cy="4005156"/>
            <a:chOff x="7934508" y="441201"/>
            <a:chExt cx="3639313" cy="4005156"/>
          </a:xfrm>
        </p:grpSpPr>
        <p:pic>
          <p:nvPicPr>
            <p:cNvPr id="6" name="Bilde 5" descr="Et skjermbilde av naturfagsenterets nettside som viser undervisningsopplegget &quot;Hvilket kjennetegn har småkrypene?&quot;.">
              <a:extLst>
                <a:ext uri="{FF2B5EF4-FFF2-40B4-BE49-F238E27FC236}">
                  <a16:creationId xmlns:a16="http://schemas.microsoft.com/office/drawing/2014/main" id="{BED52132-A33C-5963-2D46-3795107B0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4508" y="441201"/>
              <a:ext cx="3639313" cy="1325563"/>
            </a:xfrm>
            <a:prstGeom prst="rect">
              <a:avLst/>
            </a:prstGeom>
          </p:spPr>
        </p:pic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8B45C06C-039E-4D5A-A450-1D634ADE7DAC}"/>
                </a:ext>
              </a:extLst>
            </p:cNvPr>
            <p:cNvSpPr txBox="1"/>
            <p:nvPr/>
          </p:nvSpPr>
          <p:spPr>
            <a:xfrm>
              <a:off x="9906299" y="1023389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b="1" dirty="0">
                  <a:solidFill>
                    <a:srgbClr val="285770"/>
                  </a:solidFill>
                </a:rPr>
                <a:t>/uterommet</a:t>
              </a:r>
            </a:p>
          </p:txBody>
        </p:sp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707BC74A-5F4F-A134-7574-F6823814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4508" y="1766764"/>
              <a:ext cx="3568784" cy="2679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624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12EB6DB-D05B-3A62-8CB5-9611B3C1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Etterarbeid i aktiviteten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D3A141A7-D220-612A-62DC-0A078B4F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46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Vi skal nå bli kjent med </a:t>
            </a:r>
            <a:r>
              <a:rPr lang="nb-NO" sz="2200" b="1" dirty="0"/>
              <a:t>etterarbeidet</a:t>
            </a:r>
            <a:r>
              <a:rPr lang="nb-NO" sz="2200" dirty="0"/>
              <a:t> i aktiviteten </a:t>
            </a:r>
            <a:r>
              <a:rPr lang="nb-NO" sz="2200" i="1" dirty="0"/>
              <a:t>Hvilke muskler jobber? </a:t>
            </a:r>
          </a:p>
          <a:p>
            <a:pPr marL="0" indent="0">
              <a:buNone/>
            </a:pPr>
            <a:endParaRPr lang="nb-NO" sz="2200" i="1" dirty="0"/>
          </a:p>
          <a:p>
            <a:pPr marL="0" indent="0">
              <a:buNone/>
            </a:pPr>
            <a:r>
              <a:rPr lang="nb-NO" sz="2000" b="1" dirty="0"/>
              <a:t>Samarbeid i par:</a:t>
            </a:r>
            <a:endParaRPr lang="nb-NO" sz="2200" i="1" dirty="0"/>
          </a:p>
          <a:p>
            <a:r>
              <a:rPr lang="nb-NO" sz="2200" dirty="0"/>
              <a:t>Åpne nettsiden: naturfag.no/uterommet og finn aktiviteten. </a:t>
            </a:r>
          </a:p>
          <a:p>
            <a:r>
              <a:rPr lang="nb-NO" sz="2200" dirty="0"/>
              <a:t>Se filmen, les gjennom beskrivelsen og se gjennom presentasjonen til etterarbeidet. </a:t>
            </a:r>
          </a:p>
          <a:p>
            <a:endParaRPr lang="nb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5678B-C836-3010-2A03-41EB3B7C8A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1113" y="879233"/>
            <a:ext cx="1128156" cy="343644"/>
          </a:xfrm>
        </p:spPr>
        <p:txBody>
          <a:bodyPr/>
          <a:lstStyle/>
          <a:p>
            <a:r>
              <a:rPr lang="nb-NO" dirty="0"/>
              <a:t>10 min</a:t>
            </a:r>
          </a:p>
        </p:txBody>
      </p:sp>
      <p:grpSp>
        <p:nvGrpSpPr>
          <p:cNvPr id="2" name="Group 1" descr="Skjermdump av nettside som viser undervisningsopplegget &quot;Hvilke muskler jobber?&quot;.">
            <a:extLst>
              <a:ext uri="{FF2B5EF4-FFF2-40B4-BE49-F238E27FC236}">
                <a16:creationId xmlns:a16="http://schemas.microsoft.com/office/drawing/2014/main" id="{84DD9F8F-D68D-BE70-5A72-ED584E7F0635}"/>
              </a:ext>
            </a:extLst>
          </p:cNvPr>
          <p:cNvGrpSpPr/>
          <p:nvPr/>
        </p:nvGrpSpPr>
        <p:grpSpPr>
          <a:xfrm>
            <a:off x="7968798" y="1527051"/>
            <a:ext cx="3639313" cy="4005156"/>
            <a:chOff x="7934508" y="441201"/>
            <a:chExt cx="3639313" cy="4005156"/>
          </a:xfrm>
        </p:grpSpPr>
        <p:pic>
          <p:nvPicPr>
            <p:cNvPr id="6" name="Bilde 5" descr="Et skjermbilde av naturfagsenterets nettside som viser undervisningsopplegget &quot;Hvilket kjennetegn har småkrypene?&quot;.">
              <a:extLst>
                <a:ext uri="{FF2B5EF4-FFF2-40B4-BE49-F238E27FC236}">
                  <a16:creationId xmlns:a16="http://schemas.microsoft.com/office/drawing/2014/main" id="{C1CBFDEA-F865-5782-4F85-C63A69884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4508" y="441201"/>
              <a:ext cx="3639313" cy="1325563"/>
            </a:xfrm>
            <a:prstGeom prst="rect">
              <a:avLst/>
            </a:prstGeom>
          </p:spPr>
        </p:pic>
        <p:sp>
          <p:nvSpPr>
            <p:cNvPr id="7" name="TekstSylinder 7">
              <a:extLst>
                <a:ext uri="{FF2B5EF4-FFF2-40B4-BE49-F238E27FC236}">
                  <a16:creationId xmlns:a16="http://schemas.microsoft.com/office/drawing/2014/main" id="{CF91ED02-B2EA-AE06-2862-43F7D093996C}"/>
                </a:ext>
              </a:extLst>
            </p:cNvPr>
            <p:cNvSpPr txBox="1"/>
            <p:nvPr/>
          </p:nvSpPr>
          <p:spPr>
            <a:xfrm>
              <a:off x="9906299" y="1023389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b="1" dirty="0">
                  <a:solidFill>
                    <a:srgbClr val="285770"/>
                  </a:solidFill>
                </a:rPr>
                <a:t>/uterommet</a:t>
              </a:r>
            </a:p>
          </p:txBody>
        </p:sp>
        <p:pic>
          <p:nvPicPr>
            <p:cNvPr id="9" name="Bilde 9">
              <a:extLst>
                <a:ext uri="{FF2B5EF4-FFF2-40B4-BE49-F238E27FC236}">
                  <a16:creationId xmlns:a16="http://schemas.microsoft.com/office/drawing/2014/main" id="{99EB5020-AF2C-AC54-CA39-D63D5CBEF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4508" y="1766764"/>
              <a:ext cx="3568784" cy="2679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372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5C270-30EB-16E1-BCF2-202F6DEE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6DA8808-1C5E-9B7B-2D15-6C9B98AD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Identifisere kjennetegn på gode uteaktiviteter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586ABB0-38C6-5501-48A9-C205F8209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n-lt"/>
              </a:rPr>
              <a:t>15</a:t>
            </a:r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5DF5D8FB-9F7E-09B0-7D60-D5085FFB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5AC1D-EF38-9CDC-4AD9-655F8DE0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Jobb i grupper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85297B-3993-8F02-EE2E-6A1323D992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61217" y="879233"/>
            <a:ext cx="1128156" cy="343644"/>
          </a:xfrm>
        </p:spPr>
        <p:txBody>
          <a:bodyPr/>
          <a:lstStyle/>
          <a:p>
            <a:r>
              <a:rPr lang="nb-NO" dirty="0"/>
              <a:t>10 min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E966874-070E-C5CA-DBE3-93083E45EB14}"/>
              </a:ext>
            </a:extLst>
          </p:cNvPr>
          <p:cNvSpPr txBox="1"/>
          <p:nvPr/>
        </p:nvSpPr>
        <p:spPr>
          <a:xfrm>
            <a:off x="838200" y="1367522"/>
            <a:ext cx="8005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200" dirty="0"/>
              <a:t>Bruk tabellen som dere får utdelt og vurder 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aktiviteten 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Hvilke muskler jobber?</a:t>
            </a:r>
            <a:r>
              <a:rPr lang="nb-NO" sz="2200" dirty="0"/>
              <a:t> i lys av kjennetegnene på gode uteaktiviteter. </a:t>
            </a:r>
          </a:p>
        </p:txBody>
      </p:sp>
      <p:sp>
        <p:nvSpPr>
          <p:cNvPr id="12" name="Snakkeboble: rektangel med avrundede hjørner 6">
            <a:extLst>
              <a:ext uri="{FF2B5EF4-FFF2-40B4-BE49-F238E27FC236}">
                <a16:creationId xmlns:a16="http://schemas.microsoft.com/office/drawing/2014/main" id="{7EA6A056-119A-9377-CA71-47B2FEE5350A}"/>
              </a:ext>
            </a:extLst>
          </p:cNvPr>
          <p:cNvSpPr/>
          <p:nvPr/>
        </p:nvSpPr>
        <p:spPr>
          <a:xfrm>
            <a:off x="2261276" y="2442936"/>
            <a:ext cx="2203806" cy="2039034"/>
          </a:xfrm>
          <a:prstGeom prst="wedgeRoundRectCallout">
            <a:avLst>
              <a:gd name="adj1" fmla="val 23798"/>
              <a:gd name="adj2" fmla="val 6917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Hvilke sanser var aktive i gjennomføring av aktiviteten?</a:t>
            </a:r>
          </a:p>
        </p:txBody>
      </p:sp>
      <p:sp>
        <p:nvSpPr>
          <p:cNvPr id="11" name="Snakkeboble: rektangel med avrundede hjørner 6">
            <a:extLst>
              <a:ext uri="{FF2B5EF4-FFF2-40B4-BE49-F238E27FC236}">
                <a16:creationId xmlns:a16="http://schemas.microsoft.com/office/drawing/2014/main" id="{334D9477-9900-15C6-13A9-0BAC0872DF30}"/>
              </a:ext>
            </a:extLst>
          </p:cNvPr>
          <p:cNvSpPr/>
          <p:nvPr/>
        </p:nvSpPr>
        <p:spPr>
          <a:xfrm>
            <a:off x="4557515" y="2442936"/>
            <a:ext cx="2203806" cy="2039034"/>
          </a:xfrm>
          <a:prstGeom prst="wedgeRoundRectCallout">
            <a:avLst>
              <a:gd name="adj1" fmla="val 24221"/>
              <a:gd name="adj2" fmla="val 7145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På hvilke måter var aktiviteten konkret og praktisk?</a:t>
            </a:r>
          </a:p>
        </p:txBody>
      </p:sp>
      <p:sp>
        <p:nvSpPr>
          <p:cNvPr id="10" name="Snakkeboble: rektangel med avrundede hjørner 6">
            <a:extLst>
              <a:ext uri="{FF2B5EF4-FFF2-40B4-BE49-F238E27FC236}">
                <a16:creationId xmlns:a16="http://schemas.microsoft.com/office/drawing/2014/main" id="{68011B3B-7535-C825-87FC-B7DEC9D760EB}"/>
              </a:ext>
            </a:extLst>
          </p:cNvPr>
          <p:cNvSpPr/>
          <p:nvPr/>
        </p:nvSpPr>
        <p:spPr>
          <a:xfrm>
            <a:off x="6853754" y="2442936"/>
            <a:ext cx="2203806" cy="2039034"/>
          </a:xfrm>
          <a:prstGeom prst="wedgeRoundRectCallout">
            <a:avLst>
              <a:gd name="adj1" fmla="val 22951"/>
              <a:gd name="adj2" fmla="val 7054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På hvilken måte krevde aktiviteten fysisk aktivitet?</a:t>
            </a:r>
          </a:p>
        </p:txBody>
      </p:sp>
      <p:sp>
        <p:nvSpPr>
          <p:cNvPr id="9" name="Snakkeboble: rektangel med avrundede hjørner 6">
            <a:extLst>
              <a:ext uri="{FF2B5EF4-FFF2-40B4-BE49-F238E27FC236}">
                <a16:creationId xmlns:a16="http://schemas.microsoft.com/office/drawing/2014/main" id="{39F124F3-E6E0-0183-2651-3FB80568B80F}"/>
              </a:ext>
            </a:extLst>
          </p:cNvPr>
          <p:cNvSpPr/>
          <p:nvPr/>
        </p:nvSpPr>
        <p:spPr>
          <a:xfrm>
            <a:off x="9149993" y="2442936"/>
            <a:ext cx="2203806" cy="2039034"/>
          </a:xfrm>
          <a:prstGeom prst="wedgeRoundRectCallout">
            <a:avLst>
              <a:gd name="adj1" fmla="val 22951"/>
              <a:gd name="adj2" fmla="val 7100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Hvilke valg kunne elevene gjøre i gjennomføringa av aktiviteten?</a:t>
            </a:r>
          </a:p>
        </p:txBody>
      </p:sp>
      <p:graphicFrame>
        <p:nvGraphicFramePr>
          <p:cNvPr id="5" name="Tabell 4" descr="Tabell med to rader. Overskriftsrad: Kolonne 1: Aktivitet, Kolonne 2: Sanser. Kolonne 3: Komkret og praktisk. Kolonne 4: Fysisk aktivitet. Kolonne 5: Rom for å ta egne valg.">
            <a:extLst>
              <a:ext uri="{FF2B5EF4-FFF2-40B4-BE49-F238E27FC236}">
                <a16:creationId xmlns:a16="http://schemas.microsoft.com/office/drawing/2014/main" id="{3E69178B-4F3D-FC7A-D430-D663D2F63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09204"/>
              </p:ext>
            </p:extLst>
          </p:nvPr>
        </p:nvGraphicFramePr>
        <p:xfrm>
          <a:off x="838199" y="5009620"/>
          <a:ext cx="10515600" cy="1562607"/>
        </p:xfrm>
        <a:graphic>
          <a:graphicData uri="http://schemas.openxmlformats.org/drawingml/2006/table">
            <a:tbl>
              <a:tblPr firstRow="1" bandRow="1"/>
              <a:tblGrid>
                <a:gridCol w="2254909">
                  <a:extLst>
                    <a:ext uri="{9D8B030D-6E8A-4147-A177-3AD203B41FA5}">
                      <a16:colId xmlns:a16="http://schemas.microsoft.com/office/drawing/2014/main" val="3215407093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2108751841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1401921600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2474722957"/>
                    </a:ext>
                  </a:extLst>
                </a:gridCol>
                <a:gridCol w="2067440">
                  <a:extLst>
                    <a:ext uri="{9D8B030D-6E8A-4147-A177-3AD203B41FA5}">
                      <a16:colId xmlns:a16="http://schemas.microsoft.com/office/drawing/2014/main" val="51754579"/>
                    </a:ext>
                  </a:extLst>
                </a:gridCol>
              </a:tblGrid>
              <a:tr h="791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Aktivitet:</a:t>
                      </a:r>
                      <a:endParaRPr lang="nb-N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Sanser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Konkret og praktisk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Fysisk aktivitet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 for å ta egne valg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97835"/>
                  </a:ext>
                </a:extLst>
              </a:tr>
              <a:tr h="77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0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7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5AC1D-EF38-9CDC-4AD9-655F8DE0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Del i plenum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85297B-3993-8F02-EE2E-6A1323D992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61217" y="867658"/>
            <a:ext cx="1128156" cy="343644"/>
          </a:xfrm>
        </p:spPr>
        <p:txBody>
          <a:bodyPr/>
          <a:lstStyle/>
          <a:p>
            <a:r>
              <a:rPr lang="nb-NO" dirty="0"/>
              <a:t>5 min</a:t>
            </a:r>
          </a:p>
        </p:txBody>
      </p:sp>
      <p:sp>
        <p:nvSpPr>
          <p:cNvPr id="3" name="Snakkeboble: rektangel med avrundede hjørner 6">
            <a:extLst>
              <a:ext uri="{FF2B5EF4-FFF2-40B4-BE49-F238E27FC236}">
                <a16:creationId xmlns:a16="http://schemas.microsoft.com/office/drawing/2014/main" id="{11ECBCA0-7C37-3AAF-F32B-88C958AF5180}"/>
              </a:ext>
            </a:extLst>
          </p:cNvPr>
          <p:cNvSpPr/>
          <p:nvPr/>
        </p:nvSpPr>
        <p:spPr>
          <a:xfrm>
            <a:off x="2261276" y="2442936"/>
            <a:ext cx="2203806" cy="2039034"/>
          </a:xfrm>
          <a:prstGeom prst="wedgeRoundRectCallout">
            <a:avLst>
              <a:gd name="adj1" fmla="val 23798"/>
              <a:gd name="adj2" fmla="val 6917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Hvilke sanser var aktive i gjennomføring av aktiviteten?</a:t>
            </a:r>
          </a:p>
        </p:txBody>
      </p:sp>
      <p:sp>
        <p:nvSpPr>
          <p:cNvPr id="6" name="Snakkeboble: rektangel med avrundede hjørner 6">
            <a:extLst>
              <a:ext uri="{FF2B5EF4-FFF2-40B4-BE49-F238E27FC236}">
                <a16:creationId xmlns:a16="http://schemas.microsoft.com/office/drawing/2014/main" id="{06505550-B406-6FD6-881A-DD72E24B2DC9}"/>
              </a:ext>
            </a:extLst>
          </p:cNvPr>
          <p:cNvSpPr/>
          <p:nvPr/>
        </p:nvSpPr>
        <p:spPr>
          <a:xfrm>
            <a:off x="4557515" y="2442936"/>
            <a:ext cx="2203806" cy="2039034"/>
          </a:xfrm>
          <a:prstGeom prst="wedgeRoundRectCallout">
            <a:avLst>
              <a:gd name="adj1" fmla="val 24221"/>
              <a:gd name="adj2" fmla="val 7145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På hvilke måter var aktiviteten konkret og praktisk?</a:t>
            </a:r>
          </a:p>
        </p:txBody>
      </p:sp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CC71335A-EB13-3697-3703-0D1C5F088DF5}"/>
              </a:ext>
            </a:extLst>
          </p:cNvPr>
          <p:cNvSpPr/>
          <p:nvPr/>
        </p:nvSpPr>
        <p:spPr>
          <a:xfrm>
            <a:off x="6853754" y="2442936"/>
            <a:ext cx="2203806" cy="2039034"/>
          </a:xfrm>
          <a:prstGeom prst="wedgeRoundRectCallout">
            <a:avLst>
              <a:gd name="adj1" fmla="val 22951"/>
              <a:gd name="adj2" fmla="val 7054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På hvilken måte krevde aktiviteten fysisk aktivitet?</a:t>
            </a:r>
          </a:p>
        </p:txBody>
      </p:sp>
      <p:sp>
        <p:nvSpPr>
          <p:cNvPr id="8" name="Snakkeboble: rektangel med avrundede hjørner 6">
            <a:extLst>
              <a:ext uri="{FF2B5EF4-FFF2-40B4-BE49-F238E27FC236}">
                <a16:creationId xmlns:a16="http://schemas.microsoft.com/office/drawing/2014/main" id="{37966F3E-FD88-942E-953D-49208EAE0921}"/>
              </a:ext>
            </a:extLst>
          </p:cNvPr>
          <p:cNvSpPr/>
          <p:nvPr/>
        </p:nvSpPr>
        <p:spPr>
          <a:xfrm>
            <a:off x="9149993" y="2442936"/>
            <a:ext cx="2203806" cy="2039034"/>
          </a:xfrm>
          <a:prstGeom prst="wedgeRoundRectCallout">
            <a:avLst>
              <a:gd name="adj1" fmla="val 22951"/>
              <a:gd name="adj2" fmla="val 7100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Hvilke valg kunne elevene gjøre i gjennomføringa av aktiviteten?</a:t>
            </a:r>
          </a:p>
        </p:txBody>
      </p:sp>
      <p:graphicFrame>
        <p:nvGraphicFramePr>
          <p:cNvPr id="5" name="Tabell 4" descr="Tabell med to rader. Overskriftsrad: Kolonne 1: Aktivitet, Kolonne 2: Sanser. Kolonne 3: Komkret og praktisk. Kolonne 4: Fysisk aktivitet. Kolonne 5: Rom for å ta egne valg.">
            <a:extLst>
              <a:ext uri="{FF2B5EF4-FFF2-40B4-BE49-F238E27FC236}">
                <a16:creationId xmlns:a16="http://schemas.microsoft.com/office/drawing/2014/main" id="{3E69178B-4F3D-FC7A-D430-D663D2F63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895595"/>
              </p:ext>
            </p:extLst>
          </p:nvPr>
        </p:nvGraphicFramePr>
        <p:xfrm>
          <a:off x="838199" y="5009620"/>
          <a:ext cx="10515600" cy="1562607"/>
        </p:xfrm>
        <a:graphic>
          <a:graphicData uri="http://schemas.openxmlformats.org/drawingml/2006/table">
            <a:tbl>
              <a:tblPr firstRow="1" bandRow="1"/>
              <a:tblGrid>
                <a:gridCol w="2254909">
                  <a:extLst>
                    <a:ext uri="{9D8B030D-6E8A-4147-A177-3AD203B41FA5}">
                      <a16:colId xmlns:a16="http://schemas.microsoft.com/office/drawing/2014/main" val="3215407093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2108751841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1401921600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2474722957"/>
                    </a:ext>
                  </a:extLst>
                </a:gridCol>
                <a:gridCol w="2067440">
                  <a:extLst>
                    <a:ext uri="{9D8B030D-6E8A-4147-A177-3AD203B41FA5}">
                      <a16:colId xmlns:a16="http://schemas.microsoft.com/office/drawing/2014/main" val="51754579"/>
                    </a:ext>
                  </a:extLst>
                </a:gridCol>
              </a:tblGrid>
              <a:tr h="791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Aktivitet:</a:t>
                      </a:r>
                      <a:endParaRPr lang="nb-N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Bruke sansene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Konkret og praktisk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Fysisk aktivitet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 for å ta egne valg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97835"/>
                  </a:ext>
                </a:extLst>
              </a:tr>
              <a:tr h="77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0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35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B2895-BA87-B272-5C8B-817A26505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25B872A-46B3-41E7-22FD-B0C1C203F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Planlegg utprøving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FA24A8F-1DAF-185A-8A2C-8F527472A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10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2F7BEE44-83B3-235B-5849-9EEB640CF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F7E40-B82C-4909-928E-643C63D7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b="0" dirty="0"/>
              <a:t>Planlegg utprøving med elever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BC24F027-2493-BAED-8B20-700BBACDB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27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Samarbeid gjerne på trinn eller i team:</a:t>
            </a:r>
          </a:p>
          <a:p>
            <a:r>
              <a:rPr lang="nb-NO" sz="2200" dirty="0"/>
              <a:t>Velg en av aktivitetene på naturfag.no/uterommet som dere vil prøve ut med elever. </a:t>
            </a:r>
          </a:p>
          <a:p>
            <a:r>
              <a:rPr lang="nb-NO" sz="2200" dirty="0"/>
              <a:t>Planlegg når og hvor dere skal prøve ut aktiviteten. </a:t>
            </a:r>
          </a:p>
          <a:p>
            <a:pPr marL="0" indent="0">
              <a:buNone/>
            </a:pPr>
            <a:r>
              <a:rPr lang="nb-NO" sz="2000" b="1" dirty="0"/>
              <a:t>Under og etter </a:t>
            </a:r>
            <a:r>
              <a:rPr lang="nb-NO" sz="2000" b="1" i="1" dirty="0"/>
              <a:t>B – Utprøving </a:t>
            </a:r>
          </a:p>
          <a:p>
            <a:r>
              <a:rPr lang="nb-NO" sz="2000" dirty="0"/>
              <a:t>Vurder opplegget i lys av kjennetegnene for gode uteaktiviteter.</a:t>
            </a:r>
          </a:p>
          <a:p>
            <a:r>
              <a:rPr lang="nb-NO" sz="2000" dirty="0"/>
              <a:t>Ta med notatene dine til </a:t>
            </a:r>
            <a:r>
              <a:rPr lang="nb-NO" sz="2000" i="1" dirty="0"/>
              <a:t>C – Erfaringsdeling</a:t>
            </a:r>
            <a:r>
              <a:rPr lang="nb-NO" sz="2000" dirty="0"/>
              <a:t>.</a:t>
            </a:r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B49F95-E245-B435-1CE5-ECE0ED389E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61217" y="867658"/>
            <a:ext cx="1128156" cy="343644"/>
          </a:xfrm>
        </p:spPr>
        <p:txBody>
          <a:bodyPr>
            <a:normAutofit/>
          </a:bodyPr>
          <a:lstStyle/>
          <a:p>
            <a:r>
              <a:rPr lang="nb-NO" dirty="0"/>
              <a:t>10 min</a:t>
            </a:r>
          </a:p>
        </p:txBody>
      </p:sp>
      <p:pic>
        <p:nvPicPr>
          <p:cNvPr id="8" name="Bilde 7" descr="Et sektordiagram som viser fire like store deler. De fire delene er; sanser, fysisk aktivitet, konkret og praktisk, og egne valg. ">
            <a:extLst>
              <a:ext uri="{FF2B5EF4-FFF2-40B4-BE49-F238E27FC236}">
                <a16:creationId xmlns:a16="http://schemas.microsoft.com/office/drawing/2014/main" id="{4384E158-771D-C5E5-5070-FBC8B271D6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400" y="1727899"/>
            <a:ext cx="3393300" cy="3371926"/>
          </a:xfrm>
          <a:prstGeom prst="rect">
            <a:avLst/>
          </a:prstGeom>
        </p:spPr>
      </p:pic>
      <p:graphicFrame>
        <p:nvGraphicFramePr>
          <p:cNvPr id="4" name="Plassholder for innhold 3" descr="A Samarbeid lærere&#10;B Utprøving med elever&#10;C Erfaringsdeling lærere">
            <a:extLst>
              <a:ext uri="{FF2B5EF4-FFF2-40B4-BE49-F238E27FC236}">
                <a16:creationId xmlns:a16="http://schemas.microsoft.com/office/drawing/2014/main" id="{C1CBC942-BF2F-0D57-EDC3-06DCF559F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424524"/>
              </p:ext>
            </p:extLst>
          </p:nvPr>
        </p:nvGraphicFramePr>
        <p:xfrm>
          <a:off x="545429" y="4532289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295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AE608029-EBA7-2B0D-D98C-FF61D240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z="6000" b="1" i="0" u="none" strike="noStrike" kern="1200" cap="none" spc="0" normalizeH="0" baseline="0" noProof="0" dirty="0">
                <a:ln>
                  <a:noFill/>
                </a:ln>
                <a:solidFill>
                  <a:srgbClr val="2271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 – Utprøving</a:t>
            </a:r>
            <a:endParaRPr lang="nb-NO" dirty="0"/>
          </a:p>
        </p:txBody>
      </p:sp>
      <p:graphicFrame>
        <p:nvGraphicFramePr>
          <p:cNvPr id="8" name="Plassholder for innhold 3" descr="A Samarbeid lærere&#10;B Utprøving med elever&#10;C Erfaringsdeling lærere">
            <a:extLst>
              <a:ext uri="{FF2B5EF4-FFF2-40B4-BE49-F238E27FC236}">
                <a16:creationId xmlns:a16="http://schemas.microsoft.com/office/drawing/2014/main" id="{078B5267-5E69-E2DD-8709-7BDD0B21A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227650"/>
              </p:ext>
            </p:extLst>
          </p:nvPr>
        </p:nvGraphicFramePr>
        <p:xfrm>
          <a:off x="1391249" y="1983399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Bildeforklaring formet som et avrundet rektangel 5">
            <a:extLst>
              <a:ext uri="{FF2B5EF4-FFF2-40B4-BE49-F238E27FC236}">
                <a16:creationId xmlns:a16="http://schemas.microsoft.com/office/drawing/2014/main" id="{8F96C5C2-5B17-AF2F-9DD2-08C2175F21C8}"/>
              </a:ext>
            </a:extLst>
          </p:cNvPr>
          <p:cNvSpPr/>
          <p:nvPr/>
        </p:nvSpPr>
        <p:spPr>
          <a:xfrm>
            <a:off x="6769556" y="1320618"/>
            <a:ext cx="4980214" cy="1147267"/>
          </a:xfrm>
          <a:prstGeom prst="wedgeRoundRectCallout">
            <a:avLst>
              <a:gd name="adj1" fmla="val -46637"/>
              <a:gd name="adj2" fmla="val 7373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Etter at vi har gjort 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– Utprøving 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 elever, møtes vi til 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– </a:t>
            </a:r>
            <a:r>
              <a:rPr lang="nb-NO" sz="2200" i="1" dirty="0">
                <a:solidFill>
                  <a:schemeClr val="tx1"/>
                </a:solidFill>
                <a:latin typeface="Calibri"/>
              </a:rPr>
              <a:t>Er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faringsdeling</a:t>
            </a:r>
            <a:r>
              <a:rPr lang="nb-NO" sz="2200" dirty="0">
                <a:solidFill>
                  <a:schemeClr val="tx1"/>
                </a:solidFill>
                <a:latin typeface="Calibri"/>
              </a:rPr>
              <a:t>.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80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B0BC282-DD68-6F6C-FA80-5B673AA5A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C – Erfaringsdeling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02E13395-46C5-E77F-C56B-45CF2E178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Gode uteaktiviteter</a:t>
            </a:r>
          </a:p>
        </p:txBody>
      </p:sp>
    </p:spTree>
    <p:extLst>
      <p:ext uri="{BB962C8B-B14F-4D97-AF65-F5344CB8AC3E}">
        <p14:creationId xmlns:p14="http://schemas.microsoft.com/office/powerpoint/2010/main" val="75272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EA87-FFF0-EE67-6E07-871F9A43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39BD534-6A1A-2677-5C6D-CF8C9A6E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Mål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4A98D7-926C-9CB5-8A41-F726FBE7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075"/>
            <a:ext cx="5994400" cy="40918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dirty="0">
                <a:sym typeface="Calibri"/>
              </a:rPr>
              <a:t>I modul 1 jobbet vi med hvilket utbytte elevene kan få av uteundervisning.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dirty="0">
                <a:sym typeface="Calibri"/>
              </a:rPr>
              <a:t>I denne modulen skal vi se på </a:t>
            </a:r>
            <a:r>
              <a:rPr lang="nb-NO" b="1" dirty="0">
                <a:sym typeface="Calibri"/>
              </a:rPr>
              <a:t>hva som kjennetegner gode uteaktiviteter</a:t>
            </a:r>
            <a:r>
              <a:rPr lang="nb-NO" dirty="0">
                <a:sym typeface="Calibri"/>
              </a:rPr>
              <a:t> slik at de legger til rette for godt utbytte for elevene.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b-NO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dirty="0"/>
              <a:t>Modulen består av tre deler:</a:t>
            </a:r>
            <a:endParaRPr lang="nb-NO" dirty="0">
              <a:sym typeface="Calibri"/>
            </a:endParaRPr>
          </a:p>
        </p:txBody>
      </p:sp>
      <p:graphicFrame>
        <p:nvGraphicFramePr>
          <p:cNvPr id="7" name="Plassholder for innhold 3" descr="A Samarbeid lærere&#10;B Utprøving med elever&#10;C Erfaringsdeling lærere">
            <a:extLst>
              <a:ext uri="{FF2B5EF4-FFF2-40B4-BE49-F238E27FC236}">
                <a16:creationId xmlns:a16="http://schemas.microsoft.com/office/drawing/2014/main" id="{8CE7093A-E9FB-3D1C-B139-329E761C5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704668"/>
              </p:ext>
            </p:extLst>
          </p:nvPr>
        </p:nvGraphicFramePr>
        <p:xfrm>
          <a:off x="246434" y="4108109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Bildeforklaring formet som et avrundet rektangel 5">
            <a:extLst>
              <a:ext uri="{FF2B5EF4-FFF2-40B4-BE49-F238E27FC236}">
                <a16:creationId xmlns:a16="http://schemas.microsoft.com/office/drawing/2014/main" id="{56A46AE5-0C7C-B575-DD2C-738E40F33773}"/>
              </a:ext>
            </a:extLst>
          </p:cNvPr>
          <p:cNvSpPr/>
          <p:nvPr/>
        </p:nvSpPr>
        <p:spPr>
          <a:xfrm>
            <a:off x="4731714" y="3729686"/>
            <a:ext cx="3689272" cy="968972"/>
          </a:xfrm>
          <a:prstGeom prst="wedgeRoundRectCallout">
            <a:avLst>
              <a:gd name="adj1" fmla="val -118156"/>
              <a:gd name="adj2" fmla="val 852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dag skal vi gjennomføre </a:t>
            </a:r>
            <a:r>
              <a:rPr lang="nb-NO" sz="2200" b="1" dirty="0">
                <a:solidFill>
                  <a:schemeClr val="tx1"/>
                </a:solidFill>
                <a:latin typeface="Calibri"/>
              </a:rPr>
              <a:t>A.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Bilde 1" descr="Foto: To elever som er ute, de måler tykkelsen av en trestamme. &#10;&#10;">
            <a:extLst>
              <a:ext uri="{FF2B5EF4-FFF2-40B4-BE49-F238E27FC236}">
                <a16:creationId xmlns:a16="http://schemas.microsoft.com/office/drawing/2014/main" id="{09937FBC-31A5-4DA8-E05E-C714A00C40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366" y="484397"/>
            <a:ext cx="4416903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EA87-FFF0-EE67-6E07-871F9A43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39BD534-6A1A-2677-5C6D-CF8C9A6E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Mål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4A98D7-926C-9CB5-8A41-F726FBE7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075"/>
            <a:ext cx="5994400" cy="40918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sz="2200" dirty="0">
                <a:sym typeface="Calibri"/>
              </a:rPr>
              <a:t>I denne modulen har vi sett på hva som kjennetegner gode uteaktiviteter slik at de legger til rette for godt utbytte for elevene.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b-NO" sz="2200" dirty="0">
              <a:sym typeface="Calibri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b-NO" sz="2200" dirty="0">
              <a:sym typeface="Calibri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sz="2200" dirty="0"/>
              <a:t>Modulen består av tre deler:</a:t>
            </a:r>
            <a:endParaRPr lang="nb-NO" sz="2200" dirty="0">
              <a:sym typeface="Calibri"/>
            </a:endParaRPr>
          </a:p>
        </p:txBody>
      </p:sp>
      <p:graphicFrame>
        <p:nvGraphicFramePr>
          <p:cNvPr id="7" name="Plassholder for innhold 3" descr="A Samarbeid lærere&#10;B Utprøving med elever&#10;C Erfaringsdeling lærere&#10;">
            <a:extLst>
              <a:ext uri="{FF2B5EF4-FFF2-40B4-BE49-F238E27FC236}">
                <a16:creationId xmlns:a16="http://schemas.microsoft.com/office/drawing/2014/main" id="{8CE7093A-E9FB-3D1C-B139-329E761C5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681869"/>
              </p:ext>
            </p:extLst>
          </p:nvPr>
        </p:nvGraphicFramePr>
        <p:xfrm>
          <a:off x="246434" y="4108109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Bildeforklaring formet som et avrundet rektangel 5">
            <a:extLst>
              <a:ext uri="{FF2B5EF4-FFF2-40B4-BE49-F238E27FC236}">
                <a16:creationId xmlns:a16="http://schemas.microsoft.com/office/drawing/2014/main" id="{56A46AE5-0C7C-B575-DD2C-738E40F33773}"/>
              </a:ext>
            </a:extLst>
          </p:cNvPr>
          <p:cNvSpPr/>
          <p:nvPr/>
        </p:nvSpPr>
        <p:spPr>
          <a:xfrm>
            <a:off x="4731714" y="3729686"/>
            <a:ext cx="3383134" cy="968972"/>
          </a:xfrm>
          <a:prstGeom prst="wedgeRoundRectCallout">
            <a:avLst>
              <a:gd name="adj1" fmla="val 16572"/>
              <a:gd name="adj2" fmla="val 8309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dag skal vi gjennomføre </a:t>
            </a: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pic>
        <p:nvPicPr>
          <p:cNvPr id="2" name="Bilde 1" descr="Foto: To elever som er ute, de måler tykkelsen av en trestamme. &#10;&#10;">
            <a:extLst>
              <a:ext uri="{FF2B5EF4-FFF2-40B4-BE49-F238E27FC236}">
                <a16:creationId xmlns:a16="http://schemas.microsoft.com/office/drawing/2014/main" id="{09937FBC-31A5-4DA8-E05E-C714A00C40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366" y="484397"/>
            <a:ext cx="4416903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8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3600" dirty="0"/>
              <a:t>Tidsplan for økt C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CB336FC-CF39-778D-07BB-516EF6E7C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21656"/>
              </p:ext>
            </p:extLst>
          </p:nvPr>
        </p:nvGraphicFramePr>
        <p:xfrm>
          <a:off x="1130424" y="2276872"/>
          <a:ext cx="9502080" cy="31683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</a:rPr>
                        <a:t>Del erfaringer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10 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70937394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</a:rPr>
                        <a:t>Uteaktivitet i elevrolle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25 </a:t>
                      </a:r>
                      <a:r>
                        <a:rPr lang="x-none" sz="2200" dirty="0"/>
                        <a:t>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dk1"/>
                          </a:solidFill>
                          <a:sym typeface="Calibri"/>
                        </a:rPr>
                        <a:t>Analyser aktivitet</a:t>
                      </a:r>
                      <a:endParaRPr lang="nb-NO"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20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Oppsummering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5 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576595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60 minutter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193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5113338-67A5-6AA6-2E70-1C6D0340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850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Del erfaringer i grupper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DA977D0-E20A-CEB9-186F-8D22953AF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400"/>
            <a:ext cx="4937567" cy="357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Hvilke kjennetegn på gode uteaktiviteter registrerte du da du gjennomførte aktiviteten med elever? </a:t>
            </a:r>
            <a:endParaRPr lang="en-US" sz="2200" dirty="0"/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A80C272-60CB-3013-A0D4-685BE7BB43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20869" y="886565"/>
            <a:ext cx="1128156" cy="343644"/>
          </a:xfrm>
        </p:spPr>
        <p:txBody>
          <a:bodyPr>
            <a:normAutofit/>
          </a:bodyPr>
          <a:lstStyle/>
          <a:p>
            <a:r>
              <a:rPr lang="nb-NO" dirty="0"/>
              <a:t>10 min</a:t>
            </a:r>
          </a:p>
        </p:txBody>
      </p:sp>
      <p:pic>
        <p:nvPicPr>
          <p:cNvPr id="10" name="Bilde 9" descr="Sektordiagram som viser fire like store deler. De fire delene er; sanser, fysisk aktivitet, konkret og praktisk, og egne valg. ">
            <a:extLst>
              <a:ext uri="{FF2B5EF4-FFF2-40B4-BE49-F238E27FC236}">
                <a16:creationId xmlns:a16="http://schemas.microsoft.com/office/drawing/2014/main" id="{8FA9F18C-82CE-D733-EB8F-4998E45793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547" y="2088811"/>
            <a:ext cx="3393300" cy="33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43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A0FD5-5A19-5932-2356-23DE796E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6046F21-BA0F-E3B6-5FD2-C01CA875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600" dirty="0">
                <a:solidFill>
                  <a:schemeClr val="accent1"/>
                </a:solidFill>
              </a:rPr>
              <a:t>Uteaktivitet i elevrolle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838AA3-96C5-C035-37A8-8B0507C1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25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9203FE0E-0AF2-B7E1-17BC-ABA510A09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5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05502-907C-7FD8-A868-431321BEF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E76567B-D323-E723-FBAF-04F45DC0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2688" cy="1083665"/>
          </a:xfrm>
        </p:spPr>
        <p:txBody>
          <a:bodyPr anchor="ctr">
            <a:normAutofit/>
          </a:bodyPr>
          <a:lstStyle/>
          <a:p>
            <a:r>
              <a:rPr lang="nb-NO" b="0" dirty="0"/>
              <a:t>Gjennomfør uteaktivitet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CF0266B-4D77-9BF3-99D7-D9ACB953C1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85356" y="891710"/>
            <a:ext cx="1128156" cy="343644"/>
          </a:xfrm>
        </p:spPr>
        <p:txBody>
          <a:bodyPr>
            <a:normAutofit/>
          </a:bodyPr>
          <a:lstStyle/>
          <a:p>
            <a:r>
              <a:rPr lang="nb-NO" dirty="0"/>
              <a:t>15 min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7C4623C-90FB-000E-B4FB-B221F0A8B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6840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Vi skal nå bli kjent opplegget  </a:t>
            </a:r>
            <a:r>
              <a:rPr lang="nn-NO" sz="2200" i="1" dirty="0" err="1"/>
              <a:t>Hvordan</a:t>
            </a:r>
            <a:r>
              <a:rPr lang="nn-NO" sz="2200" i="1" dirty="0"/>
              <a:t> bruker vi og dyra </a:t>
            </a:r>
            <a:r>
              <a:rPr lang="nn-NO" sz="2200" i="1" dirty="0" err="1"/>
              <a:t>sansene</a:t>
            </a:r>
            <a:r>
              <a:rPr lang="nn-NO" sz="2200" i="1" dirty="0"/>
              <a:t> våre?</a:t>
            </a:r>
            <a:r>
              <a:rPr lang="nb-NO" sz="2200" dirty="0"/>
              <a:t> </a:t>
            </a:r>
            <a:r>
              <a:rPr lang="nn-NO" sz="2200" i="1" dirty="0"/>
              <a:t> </a:t>
            </a:r>
            <a:r>
              <a:rPr lang="nb-NO" sz="2200" dirty="0"/>
              <a:t>fra</a:t>
            </a:r>
            <a:r>
              <a:rPr lang="nb-NO" sz="2200" i="1" dirty="0"/>
              <a:t> </a:t>
            </a:r>
            <a:r>
              <a:rPr lang="nb-NO" sz="2200" dirty="0">
                <a:hlinkClick r:id="rId3"/>
              </a:rPr>
              <a:t>naturfag.no/uterommet</a:t>
            </a:r>
            <a:r>
              <a:rPr lang="nb-NO" sz="2200" i="1" dirty="0"/>
              <a:t>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Vi går ut og gjennomfører utedelen i opplegget. Etterpå skal dere vurdere utbyttet.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Modulleder er lærer og de andre er i elevrolle. </a:t>
            </a:r>
          </a:p>
          <a:p>
            <a:pPr marL="0" indent="0">
              <a:spcBef>
                <a:spcPts val="1800"/>
              </a:spcBef>
              <a:buNone/>
            </a:pPr>
            <a:endParaRPr lang="nn-NO" sz="2200" i="1" dirty="0"/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88A9D69C-32BA-199E-6D28-2C74CEB8BA0D}"/>
              </a:ext>
            </a:extLst>
          </p:cNvPr>
          <p:cNvSpPr/>
          <p:nvPr/>
        </p:nvSpPr>
        <p:spPr>
          <a:xfrm>
            <a:off x="838199" y="5514975"/>
            <a:ext cx="5181601" cy="977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/>
              <a:t>Ses ute </a:t>
            </a:r>
            <a:r>
              <a:rPr lang="nb-NO" sz="3200" b="1" dirty="0">
                <a:sym typeface="Wingdings" panose="05000000000000000000" pitchFamily="2" charset="2"/>
              </a:rPr>
              <a:t></a:t>
            </a:r>
            <a:endParaRPr lang="nb-NO" sz="3200" b="1" dirty="0"/>
          </a:p>
        </p:txBody>
      </p:sp>
      <p:pic>
        <p:nvPicPr>
          <p:cNvPr id="3" name="Picture 2" descr="Foto av hoggorm.">
            <a:extLst>
              <a:ext uri="{FF2B5EF4-FFF2-40B4-BE49-F238E27FC236}">
                <a16:creationId xmlns:a16="http://schemas.microsoft.com/office/drawing/2014/main" id="{F9DFEA13-5E19-AC44-E0B0-85282E6636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024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10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12EB6DB-D05B-3A62-8CB5-9611B3C1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Gjennomfør etterarbeid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D3A141A7-D220-612A-62DC-0A078B4F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Vi skal nå bli kjent med </a:t>
            </a:r>
            <a:r>
              <a:rPr lang="nb-NO" sz="2200" b="1" dirty="0"/>
              <a:t>etterarbeidet</a:t>
            </a:r>
            <a:r>
              <a:rPr lang="nb-NO" sz="2200" dirty="0"/>
              <a:t> i aktiviteten </a:t>
            </a:r>
            <a:r>
              <a:rPr lang="nb-NO" sz="2200" i="1" dirty="0"/>
              <a:t>Hvordan bruker vi og dyra sansene våre? </a:t>
            </a:r>
          </a:p>
          <a:p>
            <a:endParaRPr lang="nb-NO" sz="2200" dirty="0"/>
          </a:p>
          <a:p>
            <a:r>
              <a:rPr lang="nb-NO" sz="2200" dirty="0"/>
              <a:t>Åpne nettsiden: naturfag.no/uterommet og finn aktiviteten. </a:t>
            </a:r>
          </a:p>
          <a:p>
            <a:r>
              <a:rPr lang="nb-NO" sz="2200" dirty="0"/>
              <a:t>Se filmen, les gjennom beskrivelsen og se gjennom presentasjonen til etterarbeidet. </a:t>
            </a:r>
          </a:p>
          <a:p>
            <a:endParaRPr lang="nb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5678B-C836-3010-2A03-41EB3B7C8A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82688" y="879233"/>
            <a:ext cx="1128156" cy="343644"/>
          </a:xfrm>
        </p:spPr>
        <p:txBody>
          <a:bodyPr/>
          <a:lstStyle/>
          <a:p>
            <a:r>
              <a:rPr lang="nb-NO" dirty="0"/>
              <a:t>10 min</a:t>
            </a:r>
          </a:p>
        </p:txBody>
      </p:sp>
      <p:pic>
        <p:nvPicPr>
          <p:cNvPr id="2" name="Content Placeholder 6" descr="Gaupe som sitter på et berg. Gaupen er brun og har gule øyne. På toppen av ørene er det sorte hårstusser som stikker opp.">
            <a:extLst>
              <a:ext uri="{FF2B5EF4-FFF2-40B4-BE49-F238E27FC236}">
                <a16:creationId xmlns:a16="http://schemas.microsoft.com/office/drawing/2014/main" id="{11422D2C-8096-DBB7-6934-3FAD6A7D78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167" y="1818113"/>
            <a:ext cx="2134659" cy="3201988"/>
          </a:xfrm>
          <a:prstGeom prst="rect">
            <a:avLst/>
          </a:prstGeom>
        </p:spPr>
      </p:pic>
      <p:pic>
        <p:nvPicPr>
          <p:cNvPr id="6" name="Picture 5" descr="Brun skogsmus med hvite poter. Skogsmusen har store runde ører, sorte øyne og lange værhår. Skogsmusen står på et fjell med gress i bakgrunnen.">
            <a:extLst>
              <a:ext uri="{FF2B5EF4-FFF2-40B4-BE49-F238E27FC236}">
                <a16:creationId xmlns:a16="http://schemas.microsoft.com/office/drawing/2014/main" id="{B4C189D9-F718-C1D7-C644-A0D8E80BA7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851" y="3294540"/>
            <a:ext cx="2447569" cy="1712935"/>
          </a:xfrm>
          <a:prstGeom prst="rect">
            <a:avLst/>
          </a:prstGeom>
        </p:spPr>
      </p:pic>
      <p:pic>
        <p:nvPicPr>
          <p:cNvPr id="7" name="Picture 6" descr="En bille med to veldig lange følehorn på hodet.">
            <a:extLst>
              <a:ext uri="{FF2B5EF4-FFF2-40B4-BE49-F238E27FC236}">
                <a16:creationId xmlns:a16="http://schemas.microsoft.com/office/drawing/2014/main" id="{00AE72BC-F225-5B74-E454-04B802869D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497" y="1818113"/>
            <a:ext cx="2447569" cy="13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3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82578-B57D-F5F8-897B-3F463EF9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FBA7F03-2A3C-DA95-073E-B4645053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6600" dirty="0">
                <a:solidFill>
                  <a:schemeClr val="accent1"/>
                </a:solidFill>
              </a:rPr>
              <a:t>Analyser aktivitet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18B68AB-EE17-F869-3128-5F45E928B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20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BF2AE98D-B577-7BD4-C1EA-EBEAB94EA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5AC1D-EF38-9CDC-4AD9-655F8DE0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Jobb i grupper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85297B-3993-8F02-EE2E-6A1323D992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61217" y="879233"/>
            <a:ext cx="1128156" cy="343644"/>
          </a:xfrm>
        </p:spPr>
        <p:txBody>
          <a:bodyPr/>
          <a:lstStyle/>
          <a:p>
            <a:r>
              <a:rPr lang="nb-NO" dirty="0"/>
              <a:t>10 min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E966874-070E-C5CA-DBE3-93083E45EB14}"/>
              </a:ext>
            </a:extLst>
          </p:cNvPr>
          <p:cNvSpPr txBox="1"/>
          <p:nvPr/>
        </p:nvSpPr>
        <p:spPr>
          <a:xfrm>
            <a:off x="838199" y="1367522"/>
            <a:ext cx="83117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200" dirty="0"/>
              <a:t>Bruk tabellen som dere får utdelt og vurder 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aktiviteten </a:t>
            </a:r>
            <a:r>
              <a:rPr lang="nb-NO" sz="2200" i="1" dirty="0"/>
              <a:t>Hvordan bruker vi og dyra sansene våre?</a:t>
            </a:r>
            <a:r>
              <a:rPr lang="nb-NO" sz="2200" dirty="0"/>
              <a:t> i lys av kjennetegnene på gode uteaktiviteter. </a:t>
            </a:r>
          </a:p>
        </p:txBody>
      </p:sp>
      <p:sp>
        <p:nvSpPr>
          <p:cNvPr id="12" name="Snakkeboble: rektangel med avrundede hjørner 6">
            <a:extLst>
              <a:ext uri="{FF2B5EF4-FFF2-40B4-BE49-F238E27FC236}">
                <a16:creationId xmlns:a16="http://schemas.microsoft.com/office/drawing/2014/main" id="{7EA6A056-119A-9377-CA71-47B2FEE5350A}"/>
              </a:ext>
            </a:extLst>
          </p:cNvPr>
          <p:cNvSpPr/>
          <p:nvPr/>
        </p:nvSpPr>
        <p:spPr>
          <a:xfrm>
            <a:off x="2261276" y="2442936"/>
            <a:ext cx="2203806" cy="2039034"/>
          </a:xfrm>
          <a:prstGeom prst="wedgeRoundRectCallout">
            <a:avLst>
              <a:gd name="adj1" fmla="val 23798"/>
              <a:gd name="adj2" fmla="val 6917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Hvilke sanser var aktive i gjennomføring av aktiviteten?</a:t>
            </a:r>
          </a:p>
        </p:txBody>
      </p:sp>
      <p:sp>
        <p:nvSpPr>
          <p:cNvPr id="11" name="Snakkeboble: rektangel med avrundede hjørner 6">
            <a:extLst>
              <a:ext uri="{FF2B5EF4-FFF2-40B4-BE49-F238E27FC236}">
                <a16:creationId xmlns:a16="http://schemas.microsoft.com/office/drawing/2014/main" id="{334D9477-9900-15C6-13A9-0BAC0872DF30}"/>
              </a:ext>
            </a:extLst>
          </p:cNvPr>
          <p:cNvSpPr/>
          <p:nvPr/>
        </p:nvSpPr>
        <p:spPr>
          <a:xfrm>
            <a:off x="4557515" y="2442936"/>
            <a:ext cx="2203806" cy="2039034"/>
          </a:xfrm>
          <a:prstGeom prst="wedgeRoundRectCallout">
            <a:avLst>
              <a:gd name="adj1" fmla="val 24221"/>
              <a:gd name="adj2" fmla="val 7145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På hvilke måter var aktiviteten konkret og praktisk?</a:t>
            </a:r>
          </a:p>
        </p:txBody>
      </p:sp>
      <p:sp>
        <p:nvSpPr>
          <p:cNvPr id="10" name="Snakkeboble: rektangel med avrundede hjørner 6">
            <a:extLst>
              <a:ext uri="{FF2B5EF4-FFF2-40B4-BE49-F238E27FC236}">
                <a16:creationId xmlns:a16="http://schemas.microsoft.com/office/drawing/2014/main" id="{68011B3B-7535-C825-87FC-B7DEC9D760EB}"/>
              </a:ext>
            </a:extLst>
          </p:cNvPr>
          <p:cNvSpPr/>
          <p:nvPr/>
        </p:nvSpPr>
        <p:spPr>
          <a:xfrm>
            <a:off x="6853754" y="2442936"/>
            <a:ext cx="2203806" cy="2039034"/>
          </a:xfrm>
          <a:prstGeom prst="wedgeRoundRectCallout">
            <a:avLst>
              <a:gd name="adj1" fmla="val 22951"/>
              <a:gd name="adj2" fmla="val 7054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På hvilken måte krevde aktiviteten fysisk aktivitet?</a:t>
            </a:r>
          </a:p>
        </p:txBody>
      </p:sp>
      <p:sp>
        <p:nvSpPr>
          <p:cNvPr id="9" name="Snakkeboble: rektangel med avrundede hjørner 6">
            <a:extLst>
              <a:ext uri="{FF2B5EF4-FFF2-40B4-BE49-F238E27FC236}">
                <a16:creationId xmlns:a16="http://schemas.microsoft.com/office/drawing/2014/main" id="{39F124F3-E6E0-0183-2651-3FB80568B80F}"/>
              </a:ext>
            </a:extLst>
          </p:cNvPr>
          <p:cNvSpPr/>
          <p:nvPr/>
        </p:nvSpPr>
        <p:spPr>
          <a:xfrm>
            <a:off x="9149993" y="2442936"/>
            <a:ext cx="2203806" cy="2039034"/>
          </a:xfrm>
          <a:prstGeom prst="wedgeRoundRectCallout">
            <a:avLst>
              <a:gd name="adj1" fmla="val 22951"/>
              <a:gd name="adj2" fmla="val 7100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Hvilke valg kunne elevene gjøre i gjennomføringa av aktiviteten?</a:t>
            </a:r>
          </a:p>
        </p:txBody>
      </p:sp>
      <p:graphicFrame>
        <p:nvGraphicFramePr>
          <p:cNvPr id="5" name="Tabell 4" descr="Tabell med to rader. Overskriftsrad: Kolonne 1: Aktivitet, Kolonne 2: Sanser. Kolonne 3: Komkret og praktisk. Kolonne 4: Fysisk aktivitet. Kolonne 5: Rom for å ta egne valg.">
            <a:extLst>
              <a:ext uri="{FF2B5EF4-FFF2-40B4-BE49-F238E27FC236}">
                <a16:creationId xmlns:a16="http://schemas.microsoft.com/office/drawing/2014/main" id="{3E69178B-4F3D-FC7A-D430-D663D2F63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43555"/>
              </p:ext>
            </p:extLst>
          </p:nvPr>
        </p:nvGraphicFramePr>
        <p:xfrm>
          <a:off x="838199" y="5009620"/>
          <a:ext cx="10515600" cy="1562607"/>
        </p:xfrm>
        <a:graphic>
          <a:graphicData uri="http://schemas.openxmlformats.org/drawingml/2006/table">
            <a:tbl>
              <a:tblPr firstRow="1" bandRow="1"/>
              <a:tblGrid>
                <a:gridCol w="2254909">
                  <a:extLst>
                    <a:ext uri="{9D8B030D-6E8A-4147-A177-3AD203B41FA5}">
                      <a16:colId xmlns:a16="http://schemas.microsoft.com/office/drawing/2014/main" val="3215407093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2108751841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1401921600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2474722957"/>
                    </a:ext>
                  </a:extLst>
                </a:gridCol>
                <a:gridCol w="2067440">
                  <a:extLst>
                    <a:ext uri="{9D8B030D-6E8A-4147-A177-3AD203B41FA5}">
                      <a16:colId xmlns:a16="http://schemas.microsoft.com/office/drawing/2014/main" val="51754579"/>
                    </a:ext>
                  </a:extLst>
                </a:gridCol>
              </a:tblGrid>
              <a:tr h="791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Aktivitet:</a:t>
                      </a:r>
                      <a:endParaRPr lang="nb-N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Sanser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Konkret og praktisk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Fysisk aktivitet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 for å ta egne valg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97835"/>
                  </a:ext>
                </a:extLst>
              </a:tr>
              <a:tr h="77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0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476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5AC1D-EF38-9CDC-4AD9-655F8DE0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Del i plenum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85297B-3993-8F02-EE2E-6A1323D992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61217" y="879233"/>
            <a:ext cx="1128156" cy="343644"/>
          </a:xfrm>
        </p:spPr>
        <p:txBody>
          <a:bodyPr/>
          <a:lstStyle/>
          <a:p>
            <a:r>
              <a:rPr lang="nb-NO" dirty="0"/>
              <a:t>10 min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E966874-070E-C5CA-DBE3-93083E45EB14}"/>
              </a:ext>
            </a:extLst>
          </p:cNvPr>
          <p:cNvSpPr txBox="1"/>
          <p:nvPr/>
        </p:nvSpPr>
        <p:spPr>
          <a:xfrm>
            <a:off x="838200" y="1367522"/>
            <a:ext cx="8005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200" dirty="0"/>
              <a:t>Hvilke kjennetegn registrerte dere på 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aktiviteten </a:t>
            </a:r>
            <a:r>
              <a:rPr lang="nb-NO" sz="2200" i="1" dirty="0"/>
              <a:t>Hvordan bruker vi og dyra sansene våre?</a:t>
            </a:r>
            <a:r>
              <a:rPr lang="nb-NO" sz="2200" dirty="0"/>
              <a:t> </a:t>
            </a:r>
          </a:p>
        </p:txBody>
      </p:sp>
      <p:sp>
        <p:nvSpPr>
          <p:cNvPr id="12" name="Snakkeboble: rektangel med avrundede hjørner 6">
            <a:extLst>
              <a:ext uri="{FF2B5EF4-FFF2-40B4-BE49-F238E27FC236}">
                <a16:creationId xmlns:a16="http://schemas.microsoft.com/office/drawing/2014/main" id="{7EA6A056-119A-9377-CA71-47B2FEE5350A}"/>
              </a:ext>
            </a:extLst>
          </p:cNvPr>
          <p:cNvSpPr/>
          <p:nvPr/>
        </p:nvSpPr>
        <p:spPr>
          <a:xfrm>
            <a:off x="2261276" y="2442936"/>
            <a:ext cx="2203806" cy="2039034"/>
          </a:xfrm>
          <a:prstGeom prst="wedgeRoundRectCallout">
            <a:avLst>
              <a:gd name="adj1" fmla="val 23798"/>
              <a:gd name="adj2" fmla="val 6917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Hvilke sanser var aktive i gjennomføring av aktiviteten?</a:t>
            </a:r>
          </a:p>
        </p:txBody>
      </p:sp>
      <p:sp>
        <p:nvSpPr>
          <p:cNvPr id="11" name="Snakkeboble: rektangel med avrundede hjørner 6">
            <a:extLst>
              <a:ext uri="{FF2B5EF4-FFF2-40B4-BE49-F238E27FC236}">
                <a16:creationId xmlns:a16="http://schemas.microsoft.com/office/drawing/2014/main" id="{334D9477-9900-15C6-13A9-0BAC0872DF30}"/>
              </a:ext>
            </a:extLst>
          </p:cNvPr>
          <p:cNvSpPr/>
          <p:nvPr/>
        </p:nvSpPr>
        <p:spPr>
          <a:xfrm>
            <a:off x="4557515" y="2442936"/>
            <a:ext cx="2203806" cy="2039034"/>
          </a:xfrm>
          <a:prstGeom prst="wedgeRoundRectCallout">
            <a:avLst>
              <a:gd name="adj1" fmla="val 24221"/>
              <a:gd name="adj2" fmla="val 7145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På hvilke måter var aktiviteten konkret og praktisk?</a:t>
            </a:r>
          </a:p>
        </p:txBody>
      </p:sp>
      <p:sp>
        <p:nvSpPr>
          <p:cNvPr id="10" name="Snakkeboble: rektangel med avrundede hjørner 6">
            <a:extLst>
              <a:ext uri="{FF2B5EF4-FFF2-40B4-BE49-F238E27FC236}">
                <a16:creationId xmlns:a16="http://schemas.microsoft.com/office/drawing/2014/main" id="{68011B3B-7535-C825-87FC-B7DEC9D760EB}"/>
              </a:ext>
            </a:extLst>
          </p:cNvPr>
          <p:cNvSpPr/>
          <p:nvPr/>
        </p:nvSpPr>
        <p:spPr>
          <a:xfrm>
            <a:off x="6853754" y="2442936"/>
            <a:ext cx="2203806" cy="2039034"/>
          </a:xfrm>
          <a:prstGeom prst="wedgeRoundRectCallout">
            <a:avLst>
              <a:gd name="adj1" fmla="val 22951"/>
              <a:gd name="adj2" fmla="val 7054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På hvilken måte krevde aktiviteten fysisk aktivitet?</a:t>
            </a:r>
          </a:p>
        </p:txBody>
      </p:sp>
      <p:sp>
        <p:nvSpPr>
          <p:cNvPr id="9" name="Snakkeboble: rektangel med avrundede hjørner 6">
            <a:extLst>
              <a:ext uri="{FF2B5EF4-FFF2-40B4-BE49-F238E27FC236}">
                <a16:creationId xmlns:a16="http://schemas.microsoft.com/office/drawing/2014/main" id="{39F124F3-E6E0-0183-2651-3FB80568B80F}"/>
              </a:ext>
            </a:extLst>
          </p:cNvPr>
          <p:cNvSpPr/>
          <p:nvPr/>
        </p:nvSpPr>
        <p:spPr>
          <a:xfrm>
            <a:off x="9149993" y="2442936"/>
            <a:ext cx="2203806" cy="2039034"/>
          </a:xfrm>
          <a:prstGeom prst="wedgeRoundRectCallout">
            <a:avLst>
              <a:gd name="adj1" fmla="val 22951"/>
              <a:gd name="adj2" fmla="val 7100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Hvilke valg kunne elevene gjøre i gjennomføringa av aktiviteten?</a:t>
            </a:r>
          </a:p>
        </p:txBody>
      </p:sp>
      <p:graphicFrame>
        <p:nvGraphicFramePr>
          <p:cNvPr id="5" name="Tabell 4" descr="Tabell med to rader. Overskriftsrad: Kolonne 1: Aktivitet, Kolonne 2: Sanser. Kolonne 3: Komkret og praktisk. Kolonne 4: Fysisk aktivitet. Kolonne 5: Rom for å ta egne valg.">
            <a:extLst>
              <a:ext uri="{FF2B5EF4-FFF2-40B4-BE49-F238E27FC236}">
                <a16:creationId xmlns:a16="http://schemas.microsoft.com/office/drawing/2014/main" id="{3E69178B-4F3D-FC7A-D430-D663D2F63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11041"/>
              </p:ext>
            </p:extLst>
          </p:nvPr>
        </p:nvGraphicFramePr>
        <p:xfrm>
          <a:off x="838199" y="5009620"/>
          <a:ext cx="10515600" cy="1562607"/>
        </p:xfrm>
        <a:graphic>
          <a:graphicData uri="http://schemas.openxmlformats.org/drawingml/2006/table">
            <a:tbl>
              <a:tblPr firstRow="1" bandRow="1"/>
              <a:tblGrid>
                <a:gridCol w="2254909">
                  <a:extLst>
                    <a:ext uri="{9D8B030D-6E8A-4147-A177-3AD203B41FA5}">
                      <a16:colId xmlns:a16="http://schemas.microsoft.com/office/drawing/2014/main" val="3215407093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2108751841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1401921600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2474722957"/>
                    </a:ext>
                  </a:extLst>
                </a:gridCol>
                <a:gridCol w="2067440">
                  <a:extLst>
                    <a:ext uri="{9D8B030D-6E8A-4147-A177-3AD203B41FA5}">
                      <a16:colId xmlns:a16="http://schemas.microsoft.com/office/drawing/2014/main" val="51754579"/>
                    </a:ext>
                  </a:extLst>
                </a:gridCol>
              </a:tblGrid>
              <a:tr h="791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Aktivitet:</a:t>
                      </a:r>
                      <a:endParaRPr lang="nb-N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Sanser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Konkret og praktisk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Fysisk aktivitet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 for å ta egne valg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97835"/>
                  </a:ext>
                </a:extLst>
              </a:tr>
              <a:tr h="770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40" marR="74540" marT="37270" marB="37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0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183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5113338-67A5-6AA6-2E70-1C6D0340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94" y="349634"/>
            <a:ext cx="59944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Oppsummering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DA977D0-E20A-CEB9-186F-8D22953AFE5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80147"/>
            <a:ext cx="1128156" cy="343644"/>
          </a:xfrm>
        </p:spPr>
        <p:txBody>
          <a:bodyPr/>
          <a:lstStyle/>
          <a:p>
            <a:r>
              <a:rPr lang="nb-NO" dirty="0"/>
              <a:t>5 min</a:t>
            </a:r>
          </a:p>
        </p:txBody>
      </p:sp>
      <p:graphicFrame>
        <p:nvGraphicFramePr>
          <p:cNvPr id="7" name="Plassholder for innhold 15" descr="Sektordiagram som viser fire like store deler. De fire delene er; sanser, fysisk aktivitet, konkret og praktisk, og egne valg. ">
            <a:extLst>
              <a:ext uri="{FF2B5EF4-FFF2-40B4-BE49-F238E27FC236}">
                <a16:creationId xmlns:a16="http://schemas.microsoft.com/office/drawing/2014/main" id="{0D876EB1-3699-683D-B460-1393B893B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664130"/>
              </p:ext>
            </p:extLst>
          </p:nvPr>
        </p:nvGraphicFramePr>
        <p:xfrm>
          <a:off x="3510644" y="1007008"/>
          <a:ext cx="12770922" cy="519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715115A5-A87D-E969-5C4A-334BD7604FB3}"/>
              </a:ext>
            </a:extLst>
          </p:cNvPr>
          <p:cNvSpPr txBox="1"/>
          <p:nvPr/>
        </p:nvSpPr>
        <p:spPr>
          <a:xfrm>
            <a:off x="771940" y="2146161"/>
            <a:ext cx="611575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I denne modulen har dere blitt kjent med hva som kjennetegner en god uteaktivitet.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nb-NO" sz="2200" dirty="0"/>
              <a:t>Avslutt med å diskutere hvordan dere kan bruke modellen med </a:t>
            </a:r>
            <a:r>
              <a:rPr lang="nb-NO" sz="2200" dirty="0">
                <a:solidFill>
                  <a:schemeClr val="dk1"/>
                </a:solidFill>
                <a:sym typeface="Calibri"/>
              </a:rPr>
              <a:t>kjennetegn på en god uteaktivitet i egen praksis. 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75749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A85774-CEFE-8109-50F8-6C8295C0E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 – Samarbeid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29DA340-A3B8-C6C3-CF6E-BBB18D7A4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Gode uteaktiviteter</a:t>
            </a:r>
          </a:p>
        </p:txBody>
      </p:sp>
    </p:spTree>
    <p:extLst>
      <p:ext uri="{BB962C8B-B14F-4D97-AF65-F5344CB8AC3E}">
        <p14:creationId xmlns:p14="http://schemas.microsoft.com/office/powerpoint/2010/main" val="1987299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940EA8D-E65F-8376-97CB-FF3736B9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Referanser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E81F4D2-0EA4-1755-7DA5-340559A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75" y="1501532"/>
            <a:ext cx="10956402" cy="4906645"/>
          </a:xfrm>
        </p:spPr>
        <p:txBody>
          <a:bodyPr>
            <a:noAutofit/>
          </a:bodyPr>
          <a:lstStyle/>
          <a:p>
            <a:pPr marL="358775" marR="0" indent="-358775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Barfod, K. S. (2018). At undervise i </a:t>
            </a: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udeskole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Perspektiver på </a:t>
            </a: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didaktik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og lærerens </a:t>
            </a: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arbejde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[To teach in </a:t>
            </a: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udeskole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Perspectives on didactics and the teacher’s work]. Ph.D. thesis. Department of Nutrition, Exercise and Sports, University of Copenhagen </a:t>
            </a: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Barfod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sz="15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358775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Barfod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Mygind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E., &amp; Hartmeyer, R. (2020). </a:t>
            </a: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Undervisning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didaktik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evaluering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[teaching, didactics and evaluation]. In E. </a:t>
            </a: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Mygind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(Ed.), </a:t>
            </a:r>
            <a:r>
              <a:rPr lang="en-US" sz="1500" b="1" i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Udeskole</a:t>
            </a:r>
            <a:r>
              <a:rPr lang="en-US" sz="15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TEACHOUT – </a:t>
            </a:r>
            <a:r>
              <a:rPr lang="en-US" sz="1500" b="1" i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projektets</a:t>
            </a:r>
            <a:r>
              <a:rPr lang="en-US" sz="15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i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resultater</a:t>
            </a:r>
            <a:r>
              <a:rPr lang="en-US" sz="15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Udeskole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results from the TEACHOUT project] (s. 78–100). Copenhagen, Denmark: </a:t>
            </a: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Frydenlund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b-NO" sz="15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358775">
              <a:spcBef>
                <a:spcPts val="400"/>
              </a:spcBef>
              <a:spcAft>
                <a:spcPts val="0"/>
              </a:spcAft>
              <a:buNone/>
            </a:pP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Jucker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, R., &amp; von Au, J. (2022). </a:t>
            </a:r>
            <a:r>
              <a:rPr lang="en-US" sz="15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High-Quality Outdoor Learning: Evidence-Based Education Outside the Classroom for Children, Teachers and Society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 (s. 386). Springer Nature.</a:t>
            </a:r>
            <a:b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</a:br>
            <a:endParaRPr lang="en-US" sz="1500" b="1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pPr marL="358775" marR="0" indent="-358775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en-US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Kuo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M., Browning, M. H., &amp; Penner, M. L. (2022). Refueling Students in Flight: Lessons in Nature May Boost Subsequent Classroom Engagement. In High-Quality Outdoor Learning: Evidence-based Education Outside the Classroom for Children, Teachers and Society (pp. 67–94). Cham: Springer International Publishing.</a:t>
            </a:r>
            <a:endParaRPr lang="nb-NO" sz="15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358775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Mygind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E., </a:t>
            </a: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Bølling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M., &amp; Barfod, K. (2018). 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Primary teachers’ experiences with weekly education outside the classroom during a year. </a:t>
            </a: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3–13, 1–13. </a:t>
            </a: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/10.1080/03004279. 2018.1513544</a:t>
            </a:r>
          </a:p>
          <a:p>
            <a:pPr marL="358775" indent="-358775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Overordnet del – verdier og prinsipper for grunnopplæringen</a:t>
            </a:r>
            <a:endParaRPr lang="nb-NO" sz="15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358775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Shaw, J. (2016). The memory illusion. Remembering, forgetting, and the science of false memory. London: Random House Books.</a:t>
            </a:r>
          </a:p>
          <a:p>
            <a:pPr marL="358775" indent="-358775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Willis, J. (2007) Review of Research: Brain-Based Teaching Strategies for Improving Students' Memory, Learning, and Test-Taking Success, Childhood Education, 83:5, 310-315, DOI: 10.1080/00094056.2007.10522940</a:t>
            </a:r>
            <a:endParaRPr lang="nb-NO" sz="15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4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5CADC55-4389-E3D0-DD8D-6393C4A1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Tidsplan for økt 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80E5754-5D9A-F627-29B8-BDA046FF7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44095"/>
              </p:ext>
            </p:extLst>
          </p:nvPr>
        </p:nvGraphicFramePr>
        <p:xfrm>
          <a:off x="1130424" y="2276872"/>
          <a:ext cx="9502080" cy="31485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08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</a:rPr>
                        <a:t>Hva kjennetegner gode uteaktiviteter?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10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dk1"/>
                          </a:solidFill>
                          <a:sym typeface="Calibri"/>
                        </a:rPr>
                        <a:t>Uteaktivitet i elevrolle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25</a:t>
                      </a:r>
                      <a:r>
                        <a:rPr lang="x-none" sz="2200" dirty="0"/>
                        <a:t>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Identifisere kjennetegn på gode uteaktiviteter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870581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Planlegge utprøving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10 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00289554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60 minutter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12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89E76-425E-11D2-D0C6-F86407987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DF3F4E2-7E28-8956-4CF7-EAC7966C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Hva kjennetegner gode uteaktiviteter?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A160D81-5255-048C-69D9-EF0641F80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8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10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0A0A77A2-E853-673D-3022-5F81BE765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7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24DB2B9-0BB1-84BB-6D4B-78ED2FD4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Kjennetegn på gode uteaktiviteter</a:t>
            </a:r>
          </a:p>
        </p:txBody>
      </p:sp>
      <p:graphicFrame>
        <p:nvGraphicFramePr>
          <p:cNvPr id="16" name="Plassholder for innhold 15" descr="Et sektordiagram som viser fire like store deler. De fire delene er; sanser, fysisk aktivitet, konkret og praktisk, og egne valg. ">
            <a:extLst>
              <a:ext uri="{FF2B5EF4-FFF2-40B4-BE49-F238E27FC236}">
                <a16:creationId xmlns:a16="http://schemas.microsoft.com/office/drawing/2014/main" id="{520F6D63-A19E-2880-8F91-666873CE8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4015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Snakkeboble: rektangel med avrundede hjørner 7">
            <a:extLst>
              <a:ext uri="{FF2B5EF4-FFF2-40B4-BE49-F238E27FC236}">
                <a16:creationId xmlns:a16="http://schemas.microsoft.com/office/drawing/2014/main" id="{8000B241-D040-609A-F5A3-F00116B91061}"/>
              </a:ext>
            </a:extLst>
          </p:cNvPr>
          <p:cNvSpPr/>
          <p:nvPr/>
        </p:nvSpPr>
        <p:spPr>
          <a:xfrm>
            <a:off x="8497894" y="1607036"/>
            <a:ext cx="3192146" cy="1874350"/>
          </a:xfrm>
          <a:prstGeom prst="wedgeRoundRectCallout">
            <a:avLst>
              <a:gd name="adj1" fmla="val -51327"/>
              <a:gd name="adj2" fmla="val 72568"/>
              <a:gd name="adj3" fmla="val 16667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Dere skal nå se en film med argumenter for å legge vekt på disse fire kjennetegnene i uteundervisning.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E4839A2-94EC-85FC-5F3E-99900014575E}"/>
              </a:ext>
            </a:extLst>
          </p:cNvPr>
          <p:cNvSpPr txBox="1"/>
          <p:nvPr/>
        </p:nvSpPr>
        <p:spPr>
          <a:xfrm>
            <a:off x="2166084" y="6354375"/>
            <a:ext cx="817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tx2"/>
                </a:solidFill>
              </a:rPr>
              <a:t>Barfod (2018), Barfod mfl. (2020), </a:t>
            </a:r>
            <a:r>
              <a:rPr lang="nb-NO" sz="1200" b="1" dirty="0" err="1">
                <a:solidFill>
                  <a:schemeClr val="tx2"/>
                </a:solidFill>
              </a:rPr>
              <a:t>Jucker</a:t>
            </a:r>
            <a:r>
              <a:rPr lang="nb-NO" sz="1200" b="1" dirty="0">
                <a:solidFill>
                  <a:schemeClr val="tx2"/>
                </a:solidFill>
              </a:rPr>
              <a:t> og von Au (2022), </a:t>
            </a:r>
            <a:r>
              <a:rPr lang="nb-NO" sz="1200" b="1" dirty="0" err="1">
                <a:solidFill>
                  <a:schemeClr val="tx2"/>
                </a:solidFill>
              </a:rPr>
              <a:t>Kuo</a:t>
            </a:r>
            <a:r>
              <a:rPr lang="nb-NO" sz="1200" b="1" dirty="0">
                <a:solidFill>
                  <a:schemeClr val="tx2"/>
                </a:solidFill>
              </a:rPr>
              <a:t> mfl. (2022), </a:t>
            </a:r>
            <a:r>
              <a:rPr lang="nb-NO" sz="1200" b="1" dirty="0" err="1">
                <a:solidFill>
                  <a:schemeClr val="tx2"/>
                </a:solidFill>
              </a:rPr>
              <a:t>Mygind</a:t>
            </a:r>
            <a:r>
              <a:rPr lang="nb-NO" sz="1200" b="1" dirty="0">
                <a:solidFill>
                  <a:schemeClr val="tx2"/>
                </a:solidFill>
              </a:rPr>
              <a:t> mfl. (2018), Shaw (2016) og Willis (2007) </a:t>
            </a:r>
          </a:p>
        </p:txBody>
      </p:sp>
      <p:sp>
        <p:nvSpPr>
          <p:cNvPr id="5" name="Snakkeboble: rektangel med avrundede hjørner 7">
            <a:extLst>
              <a:ext uri="{FF2B5EF4-FFF2-40B4-BE49-F238E27FC236}">
                <a16:creationId xmlns:a16="http://schemas.microsoft.com/office/drawing/2014/main" id="{FD5C6966-70C3-3D7D-29C7-EB4424075EEE}"/>
              </a:ext>
            </a:extLst>
          </p:cNvPr>
          <p:cNvSpPr/>
          <p:nvPr/>
        </p:nvSpPr>
        <p:spPr>
          <a:xfrm>
            <a:off x="778210" y="1978731"/>
            <a:ext cx="3192146" cy="1874350"/>
          </a:xfrm>
          <a:prstGeom prst="wedgeRoundRectCallout">
            <a:avLst>
              <a:gd name="adj1" fmla="val 37572"/>
              <a:gd name="adj2" fmla="val 75932"/>
              <a:gd name="adj3" fmla="val 16667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Tenk underveis: Kjenner du igjen noe av det som sies i filmen fra egen undervisning?</a:t>
            </a:r>
          </a:p>
        </p:txBody>
      </p:sp>
    </p:spTree>
    <p:extLst>
      <p:ext uri="{BB962C8B-B14F-4D97-AF65-F5344CB8AC3E}">
        <p14:creationId xmlns:p14="http://schemas.microsoft.com/office/powerpoint/2010/main" val="9755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8B0A-6955-F8F1-FCCF-D34CBFCB2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FE583C-2D3C-D8F5-F9DE-1603FE98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4916"/>
            <a:ext cx="10515600" cy="1325563"/>
          </a:xfrm>
        </p:spPr>
        <p:txBody>
          <a:bodyPr/>
          <a:lstStyle/>
          <a:p>
            <a:r>
              <a:rPr lang="nb-NO" dirty="0"/>
              <a:t>Film om gode uteaktiviteter</a:t>
            </a:r>
          </a:p>
        </p:txBody>
      </p:sp>
      <p:grpSp>
        <p:nvGrpSpPr>
          <p:cNvPr id="8" name="Gruppe 7" descr="Et ikon av en filmklipper som viser at her er det en film på 3,5 min&#10;">
            <a:extLst>
              <a:ext uri="{FF2B5EF4-FFF2-40B4-BE49-F238E27FC236}">
                <a16:creationId xmlns:a16="http://schemas.microsoft.com/office/drawing/2014/main" id="{F39CFA46-2CB6-EC5E-87B5-9AB3EA080E7A}"/>
              </a:ext>
            </a:extLst>
          </p:cNvPr>
          <p:cNvGrpSpPr/>
          <p:nvPr/>
        </p:nvGrpSpPr>
        <p:grpSpPr>
          <a:xfrm>
            <a:off x="5318022" y="6127469"/>
            <a:ext cx="1555954" cy="559884"/>
            <a:chOff x="4437200" y="6127469"/>
            <a:chExt cx="1555954" cy="559884"/>
          </a:xfrm>
        </p:grpSpPr>
        <p:pic>
          <p:nvPicPr>
            <p:cNvPr id="6" name="Grafikk 5" descr="Filmklapper med heldekkende fyll">
              <a:extLst>
                <a:ext uri="{FF2B5EF4-FFF2-40B4-BE49-F238E27FC236}">
                  <a16:creationId xmlns:a16="http://schemas.microsoft.com/office/drawing/2014/main" id="{4764E633-895E-89B2-D424-304356DC0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7200" y="6127469"/>
              <a:ext cx="559884" cy="559884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237167FE-FC60-D663-5E9E-0FAF5E309C12}"/>
                </a:ext>
              </a:extLst>
            </p:cNvPr>
            <p:cNvSpPr txBox="1"/>
            <p:nvPr/>
          </p:nvSpPr>
          <p:spPr>
            <a:xfrm>
              <a:off x="5095101" y="6222745"/>
              <a:ext cx="898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tx2"/>
                  </a:solidFill>
                </a:rPr>
                <a:t>3,5 min</a:t>
              </a:r>
            </a:p>
          </p:txBody>
        </p:sp>
      </p:grpSp>
      <p:pic>
        <p:nvPicPr>
          <p:cNvPr id="3" name="Online Media 2" title="Kjennetegn på gode uteaktiviteter">
            <a:hlinkClick r:id="" action="ppaction://media"/>
            <a:extLst>
              <a:ext uri="{FF2B5EF4-FFF2-40B4-BE49-F238E27FC236}">
                <a16:creationId xmlns:a16="http://schemas.microsoft.com/office/drawing/2014/main" id="{758879E8-6EBC-F9F0-3AB6-CC458ECFFD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BBA41F6-66F3-0578-EA32-9D7AC381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b="0" dirty="0"/>
              <a:t>Diskuter i grupper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3043E41-D263-0384-9F50-BC6429C7C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1335"/>
            <a:ext cx="7850788" cy="986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figuren dere får utdelt. Hvordan passer kjennetegnene på gode uteaktiviteter med egne erfaringer?</a:t>
            </a:r>
          </a:p>
          <a:p>
            <a:endParaRPr lang="nb-NO" sz="2200" dirty="0"/>
          </a:p>
        </p:txBody>
      </p:sp>
      <p:pic>
        <p:nvPicPr>
          <p:cNvPr id="3" name="Bilde 2" descr="Skjermdump av figuren som blir utdelt.">
            <a:extLst>
              <a:ext uri="{FF2B5EF4-FFF2-40B4-BE49-F238E27FC236}">
                <a16:creationId xmlns:a16="http://schemas.microsoft.com/office/drawing/2014/main" id="{F2C71EBD-5D08-60C3-9ED9-920C955B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883" y="2926163"/>
            <a:ext cx="6447105" cy="3578142"/>
          </a:xfrm>
          <a:prstGeom prst="rect">
            <a:avLst/>
          </a:prstGeo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442539F-1757-A6DC-3477-6A9BE7CE18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61217" y="902383"/>
            <a:ext cx="1128156" cy="343644"/>
          </a:xfrm>
        </p:spPr>
        <p:txBody>
          <a:bodyPr>
            <a:normAutofit/>
          </a:bodyPr>
          <a:lstStyle/>
          <a:p>
            <a:r>
              <a:rPr lang="nb-NO" dirty="0"/>
              <a:t>5 min</a:t>
            </a:r>
          </a:p>
        </p:txBody>
      </p:sp>
    </p:spTree>
    <p:extLst>
      <p:ext uri="{BB962C8B-B14F-4D97-AF65-F5344CB8AC3E}">
        <p14:creationId xmlns:p14="http://schemas.microsoft.com/office/powerpoint/2010/main" val="63145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A0FD5-5A19-5932-2356-23DE796E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6046F21-BA0F-E3B6-5FD2-C01CA875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dirty="0">
                <a:solidFill>
                  <a:schemeClr val="accent1"/>
                </a:solidFill>
              </a:rPr>
              <a:t>Uteaktivitet i elevrolle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838AA3-96C5-C035-37A8-8B0507C1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5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9203FE0E-0AF2-B7E1-17BC-ABA510A09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4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6168</TotalTime>
  <Words>1366</Words>
  <Application>Microsoft Office PowerPoint</Application>
  <PresentationFormat>Widescreen</PresentationFormat>
  <Paragraphs>216</Paragraphs>
  <Slides>30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 Light</vt:lpstr>
      <vt:lpstr>Arial</vt:lpstr>
      <vt:lpstr>Calibri</vt:lpstr>
      <vt:lpstr>Wingdings</vt:lpstr>
      <vt:lpstr>Times New Roman</vt:lpstr>
      <vt:lpstr>Office-tema</vt:lpstr>
      <vt:lpstr>Gode uteaktiviteter</vt:lpstr>
      <vt:lpstr>Mål</vt:lpstr>
      <vt:lpstr>A – Samarbeid</vt:lpstr>
      <vt:lpstr>Tidsplan for økt A</vt:lpstr>
      <vt:lpstr>Hva kjennetegner gode uteaktiviteter?</vt:lpstr>
      <vt:lpstr>Kjennetegn på gode uteaktiviteter</vt:lpstr>
      <vt:lpstr>Film om gode uteaktiviteter</vt:lpstr>
      <vt:lpstr>Diskuter i grupper</vt:lpstr>
      <vt:lpstr>Uteaktivitet i elevrolle </vt:lpstr>
      <vt:lpstr>naturfag.no/uterommet</vt:lpstr>
      <vt:lpstr>Uteaktivitet i elevrolle</vt:lpstr>
      <vt:lpstr>Etterarbeid i aktiviteten</vt:lpstr>
      <vt:lpstr>Identifisere kjennetegn på gode uteaktiviteter</vt:lpstr>
      <vt:lpstr>Jobb i grupper</vt:lpstr>
      <vt:lpstr>Del i plenum</vt:lpstr>
      <vt:lpstr>Planlegg utprøving</vt:lpstr>
      <vt:lpstr>Planlegg utprøving med elever</vt:lpstr>
      <vt:lpstr>B – Utprøving</vt:lpstr>
      <vt:lpstr>C – Erfaringsdeling</vt:lpstr>
      <vt:lpstr>Mål</vt:lpstr>
      <vt:lpstr>Tidsplan for økt C</vt:lpstr>
      <vt:lpstr>Del erfaringer i grupper</vt:lpstr>
      <vt:lpstr>Uteaktivitet i elevrolle</vt:lpstr>
      <vt:lpstr>Gjennomfør uteaktivitet</vt:lpstr>
      <vt:lpstr>Gjennomfør etterarbeid</vt:lpstr>
      <vt:lpstr>Analyser aktivitet</vt:lpstr>
      <vt:lpstr>Jobb i grupper</vt:lpstr>
      <vt:lpstr>Del i plenum</vt:lpstr>
      <vt:lpstr>Oppsummering</vt:lpstr>
      <vt:lpstr>Referanser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Øystein Sørborg</cp:lastModifiedBy>
  <cp:revision>64</cp:revision>
  <cp:lastPrinted>2024-01-19T12:15:17Z</cp:lastPrinted>
  <dcterms:created xsi:type="dcterms:W3CDTF">2023-12-13T09:26:37Z</dcterms:created>
  <dcterms:modified xsi:type="dcterms:W3CDTF">2026-01-05T15:22:41Z</dcterms:modified>
</cp:coreProperties>
</file>