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7"/>
  </p:notesMasterIdLst>
  <p:sldIdLst>
    <p:sldId id="583" r:id="rId2"/>
    <p:sldId id="636" r:id="rId3"/>
    <p:sldId id="577" r:id="rId4"/>
    <p:sldId id="662" r:id="rId5"/>
    <p:sldId id="559" r:id="rId6"/>
    <p:sldId id="648" r:id="rId7"/>
    <p:sldId id="259" r:id="rId8"/>
    <p:sldId id="663" r:id="rId9"/>
    <p:sldId id="600" r:id="rId10"/>
    <p:sldId id="645" r:id="rId11"/>
    <p:sldId id="557" r:id="rId12"/>
    <p:sldId id="602" r:id="rId13"/>
    <p:sldId id="646" r:id="rId14"/>
    <p:sldId id="604" r:id="rId15"/>
    <p:sldId id="650" r:id="rId16"/>
    <p:sldId id="651" r:id="rId17"/>
    <p:sldId id="610" r:id="rId18"/>
    <p:sldId id="652" r:id="rId19"/>
    <p:sldId id="605" r:id="rId20"/>
    <p:sldId id="657" r:id="rId21"/>
    <p:sldId id="661" r:id="rId22"/>
    <p:sldId id="630" r:id="rId23"/>
    <p:sldId id="579" r:id="rId24"/>
    <p:sldId id="654" r:id="rId25"/>
    <p:sldId id="540" r:id="rId26"/>
    <p:sldId id="608" r:id="rId27"/>
    <p:sldId id="640" r:id="rId28"/>
    <p:sldId id="655" r:id="rId29"/>
    <p:sldId id="656" r:id="rId30"/>
    <p:sldId id="659" r:id="rId31"/>
    <p:sldId id="637" r:id="rId32"/>
    <p:sldId id="658" r:id="rId33"/>
    <p:sldId id="642" r:id="rId34"/>
    <p:sldId id="625" r:id="rId35"/>
    <p:sldId id="618" r:id="rId36"/>
  </p:sldIdLst>
  <p:sldSz cx="12192000" cy="6858000"/>
  <p:notesSz cx="6858000" cy="9144000"/>
  <p:embeddedFontLst>
    <p:embeddedFont>
      <p:font typeface="Comic Sans MS" panose="030F0702030302020204" pitchFamily="66" charset="0"/>
      <p:regular r:id="rId38"/>
      <p:bold r:id="rId39"/>
      <p:italic r:id="rId40"/>
      <p:boldItalic r:id="rId41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083325-E0B0-656E-CF78-30BB164F5EC8}" name="Berit Reitan" initials="BR" userId="S::berire@uio.no::43bce2ec-33aa-41b6-ab62-07979b3a03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770"/>
    <a:srgbClr val="227186"/>
    <a:srgbClr val="F8F8F8"/>
    <a:srgbClr val="EBEBDB"/>
    <a:srgbClr val="E1EAE7"/>
    <a:srgbClr val="D6EBEE"/>
    <a:srgbClr val="6FB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emastil 1 –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stil 1 – uthev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mastil 1 – uthevin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stil 1 – uthev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stil 1 – uthev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emastil 2 – uthev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stil 2 – uthevin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ys stil 1 – uthev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6" autoAdjust="0"/>
    <p:restoredTop sz="92214" autoAdjust="0"/>
  </p:normalViewPr>
  <p:slideViewPr>
    <p:cSldViewPr snapToGrid="0">
      <p:cViewPr varScale="1">
        <p:scale>
          <a:sx n="88" d="100"/>
          <a:sy n="88" d="100"/>
        </p:scale>
        <p:origin x="124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1C4F9A-1AE3-4205-9F31-CF13CBB7D552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2D282BA2-61EE-43F4-AFFC-0BFFC5D3E580}">
      <dgm:prSet phldrT="[Tekst]"/>
      <dgm:spPr/>
      <dgm:t>
        <a:bodyPr/>
        <a:lstStyle/>
        <a:p>
          <a:r>
            <a:rPr lang="nb-NO" b="1" dirty="0"/>
            <a:t>A</a:t>
          </a:r>
        </a:p>
        <a:p>
          <a:r>
            <a:rPr lang="nb-NO" dirty="0"/>
            <a:t>Samarbeid lærere</a:t>
          </a:r>
        </a:p>
      </dgm:t>
    </dgm:pt>
    <dgm:pt modelId="{0C4D952B-ABDE-4FA1-8D80-4E380B93677C}" type="parTrans" cxnId="{04563A1E-7E83-413A-925F-D85773D4BFDE}">
      <dgm:prSet/>
      <dgm:spPr/>
      <dgm:t>
        <a:bodyPr/>
        <a:lstStyle/>
        <a:p>
          <a:endParaRPr lang="nb-NO"/>
        </a:p>
      </dgm:t>
    </dgm:pt>
    <dgm:pt modelId="{3FEE53AE-B334-4D3A-8B56-1F6979342401}" type="sibTrans" cxnId="{04563A1E-7E83-413A-925F-D85773D4BFDE}">
      <dgm:prSet/>
      <dgm:spPr/>
      <dgm:t>
        <a:bodyPr/>
        <a:lstStyle/>
        <a:p>
          <a:endParaRPr lang="nb-NO"/>
        </a:p>
      </dgm:t>
    </dgm:pt>
    <dgm:pt modelId="{F30FBE0F-E770-48F9-BB78-92AA56460020}">
      <dgm:prSet phldrT="[Tekst]"/>
      <dgm:spPr/>
      <dgm:t>
        <a:bodyPr/>
        <a:lstStyle/>
        <a:p>
          <a:r>
            <a:rPr lang="nb-NO" b="1" dirty="0"/>
            <a:t>B</a:t>
          </a:r>
        </a:p>
        <a:p>
          <a:r>
            <a:rPr lang="nb-NO" dirty="0"/>
            <a:t>Utprøving med elever</a:t>
          </a:r>
        </a:p>
      </dgm:t>
    </dgm:pt>
    <dgm:pt modelId="{8F8AAD88-EDCC-4F88-8522-557708481172}" type="parTrans" cxnId="{9D9C58A2-AF37-4902-A459-EF99D49BA717}">
      <dgm:prSet/>
      <dgm:spPr/>
      <dgm:t>
        <a:bodyPr/>
        <a:lstStyle/>
        <a:p>
          <a:endParaRPr lang="nb-NO"/>
        </a:p>
      </dgm:t>
    </dgm:pt>
    <dgm:pt modelId="{F865CFC2-184D-4628-9245-EA88CD1AC034}" type="sibTrans" cxnId="{9D9C58A2-AF37-4902-A459-EF99D49BA717}">
      <dgm:prSet/>
      <dgm:spPr/>
      <dgm:t>
        <a:bodyPr/>
        <a:lstStyle/>
        <a:p>
          <a:endParaRPr lang="nb-NO"/>
        </a:p>
      </dgm:t>
    </dgm:pt>
    <dgm:pt modelId="{ACACFC32-AA16-446C-A7D4-4B86A83EA4E6}">
      <dgm:prSet phldrT="[Tekst]"/>
      <dgm:spPr/>
      <dgm:t>
        <a:bodyPr/>
        <a:lstStyle/>
        <a:p>
          <a:r>
            <a:rPr lang="nb-NO" b="1" dirty="0"/>
            <a:t>C</a:t>
          </a:r>
        </a:p>
        <a:p>
          <a:r>
            <a:rPr lang="nb-NO" dirty="0"/>
            <a:t>Erfaringsdeling lærere</a:t>
          </a:r>
        </a:p>
      </dgm:t>
    </dgm:pt>
    <dgm:pt modelId="{D1044FDE-7421-4D4B-A3FC-97D6045B096A}" type="parTrans" cxnId="{037CA62F-3C0C-4DB1-AB5F-CAC5B834CC58}">
      <dgm:prSet/>
      <dgm:spPr/>
      <dgm:t>
        <a:bodyPr/>
        <a:lstStyle/>
        <a:p>
          <a:endParaRPr lang="nb-NO"/>
        </a:p>
      </dgm:t>
    </dgm:pt>
    <dgm:pt modelId="{AB14B5C5-217A-4218-B5A0-BED2E7069A51}" type="sibTrans" cxnId="{037CA62F-3C0C-4DB1-AB5F-CAC5B834CC58}">
      <dgm:prSet/>
      <dgm:spPr/>
      <dgm:t>
        <a:bodyPr/>
        <a:lstStyle/>
        <a:p>
          <a:endParaRPr lang="nb-NO"/>
        </a:p>
      </dgm:t>
    </dgm:pt>
    <dgm:pt modelId="{03CFFB3F-0083-4E02-B100-CDDA66CD8288}" type="pres">
      <dgm:prSet presAssocID="{0F1C4F9A-1AE3-4205-9F31-CF13CBB7D552}" presName="Name0" presStyleCnt="0">
        <dgm:presLayoutVars>
          <dgm:dir/>
          <dgm:animLvl val="lvl"/>
          <dgm:resizeHandles val="exact"/>
        </dgm:presLayoutVars>
      </dgm:prSet>
      <dgm:spPr/>
    </dgm:pt>
    <dgm:pt modelId="{57C23FF6-FF05-44A3-A4C2-769C710BBF96}" type="pres">
      <dgm:prSet presAssocID="{2D282BA2-61EE-43F4-AFFC-0BFFC5D3E58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7F8AA8-243E-4535-A381-21B8001889EA}" type="pres">
      <dgm:prSet presAssocID="{3FEE53AE-B334-4D3A-8B56-1F6979342401}" presName="parTxOnlySpace" presStyleCnt="0"/>
      <dgm:spPr/>
    </dgm:pt>
    <dgm:pt modelId="{617DADDB-3448-4CF0-95B0-0557D2964961}" type="pres">
      <dgm:prSet presAssocID="{F30FBE0F-E770-48F9-BB78-92AA564600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3BAE9F9-3411-4D8E-889A-A20A511DDC48}" type="pres">
      <dgm:prSet presAssocID="{F865CFC2-184D-4628-9245-EA88CD1AC034}" presName="parTxOnlySpace" presStyleCnt="0"/>
      <dgm:spPr/>
    </dgm:pt>
    <dgm:pt modelId="{ACDAFDF3-4988-4F1F-B880-6DA68A4182A5}" type="pres">
      <dgm:prSet presAssocID="{ACACFC32-AA16-446C-A7D4-4B86A83EA4E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4563A1E-7E83-413A-925F-D85773D4BFDE}" srcId="{0F1C4F9A-1AE3-4205-9F31-CF13CBB7D552}" destId="{2D282BA2-61EE-43F4-AFFC-0BFFC5D3E580}" srcOrd="0" destOrd="0" parTransId="{0C4D952B-ABDE-4FA1-8D80-4E380B93677C}" sibTransId="{3FEE53AE-B334-4D3A-8B56-1F6979342401}"/>
    <dgm:cxn modelId="{037CA62F-3C0C-4DB1-AB5F-CAC5B834CC58}" srcId="{0F1C4F9A-1AE3-4205-9F31-CF13CBB7D552}" destId="{ACACFC32-AA16-446C-A7D4-4B86A83EA4E6}" srcOrd="2" destOrd="0" parTransId="{D1044FDE-7421-4D4B-A3FC-97D6045B096A}" sibTransId="{AB14B5C5-217A-4218-B5A0-BED2E7069A51}"/>
    <dgm:cxn modelId="{03E5844B-80E3-4C60-A642-26C9CB0F70F3}" type="presOf" srcId="{2D282BA2-61EE-43F4-AFFC-0BFFC5D3E580}" destId="{57C23FF6-FF05-44A3-A4C2-769C710BBF96}" srcOrd="0" destOrd="0" presId="urn:microsoft.com/office/officeart/2005/8/layout/chevron1"/>
    <dgm:cxn modelId="{A9509A7B-48B4-438E-9BA7-979355E20633}" type="presOf" srcId="{0F1C4F9A-1AE3-4205-9F31-CF13CBB7D552}" destId="{03CFFB3F-0083-4E02-B100-CDDA66CD8288}" srcOrd="0" destOrd="0" presId="urn:microsoft.com/office/officeart/2005/8/layout/chevron1"/>
    <dgm:cxn modelId="{607A5A83-D7C7-498A-9302-614A344284F6}" type="presOf" srcId="{ACACFC32-AA16-446C-A7D4-4B86A83EA4E6}" destId="{ACDAFDF3-4988-4F1F-B880-6DA68A4182A5}" srcOrd="0" destOrd="0" presId="urn:microsoft.com/office/officeart/2005/8/layout/chevron1"/>
    <dgm:cxn modelId="{9D9C58A2-AF37-4902-A459-EF99D49BA717}" srcId="{0F1C4F9A-1AE3-4205-9F31-CF13CBB7D552}" destId="{F30FBE0F-E770-48F9-BB78-92AA56460020}" srcOrd="1" destOrd="0" parTransId="{8F8AAD88-EDCC-4F88-8522-557708481172}" sibTransId="{F865CFC2-184D-4628-9245-EA88CD1AC034}"/>
    <dgm:cxn modelId="{C9C60ABE-CA5B-4EA2-B928-5098C5CCD5E6}" type="presOf" srcId="{F30FBE0F-E770-48F9-BB78-92AA56460020}" destId="{617DADDB-3448-4CF0-95B0-0557D2964961}" srcOrd="0" destOrd="0" presId="urn:microsoft.com/office/officeart/2005/8/layout/chevron1"/>
    <dgm:cxn modelId="{B0607C48-B054-448F-8333-C1239F4D84FC}" type="presParOf" srcId="{03CFFB3F-0083-4E02-B100-CDDA66CD8288}" destId="{57C23FF6-FF05-44A3-A4C2-769C710BBF96}" srcOrd="0" destOrd="0" presId="urn:microsoft.com/office/officeart/2005/8/layout/chevron1"/>
    <dgm:cxn modelId="{C2625B8D-954C-438B-B25D-BEF22522F15B}" type="presParOf" srcId="{03CFFB3F-0083-4E02-B100-CDDA66CD8288}" destId="{AE7F8AA8-243E-4535-A381-21B8001889EA}" srcOrd="1" destOrd="0" presId="urn:microsoft.com/office/officeart/2005/8/layout/chevron1"/>
    <dgm:cxn modelId="{6482B4E3-FC2A-4929-8B40-E1C02B9C7810}" type="presParOf" srcId="{03CFFB3F-0083-4E02-B100-CDDA66CD8288}" destId="{617DADDB-3448-4CF0-95B0-0557D2964961}" srcOrd="2" destOrd="0" presId="urn:microsoft.com/office/officeart/2005/8/layout/chevron1"/>
    <dgm:cxn modelId="{E7E15805-0EC6-4E9C-B1BB-37D673143B16}" type="presParOf" srcId="{03CFFB3F-0083-4E02-B100-CDDA66CD8288}" destId="{63BAE9F9-3411-4D8E-889A-A20A511DDC48}" srcOrd="3" destOrd="0" presId="urn:microsoft.com/office/officeart/2005/8/layout/chevron1"/>
    <dgm:cxn modelId="{D271BE1D-E0D3-416D-BD4D-45034106AA4B}" type="presParOf" srcId="{03CFFB3F-0083-4E02-B100-CDDA66CD8288}" destId="{ACDAFDF3-4988-4F1F-B880-6DA68A4182A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1C4F9A-1AE3-4205-9F31-CF13CBB7D552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2D282BA2-61EE-43F4-AFFC-0BFFC5D3E580}">
      <dgm:prSet phldrT="[Tekst]"/>
      <dgm:spPr/>
      <dgm:t>
        <a:bodyPr/>
        <a:lstStyle/>
        <a:p>
          <a:r>
            <a:rPr lang="nb-NO" b="1" dirty="0"/>
            <a:t>A</a:t>
          </a:r>
        </a:p>
        <a:p>
          <a:r>
            <a:rPr lang="nb-NO" dirty="0"/>
            <a:t>Samarbeid lærere</a:t>
          </a:r>
        </a:p>
      </dgm:t>
    </dgm:pt>
    <dgm:pt modelId="{3FEE53AE-B334-4D3A-8B56-1F6979342401}" type="sibTrans" cxnId="{04563A1E-7E83-413A-925F-D85773D4BFDE}">
      <dgm:prSet/>
      <dgm:spPr/>
      <dgm:t>
        <a:bodyPr/>
        <a:lstStyle/>
        <a:p>
          <a:endParaRPr lang="nb-NO"/>
        </a:p>
      </dgm:t>
    </dgm:pt>
    <dgm:pt modelId="{0C4D952B-ABDE-4FA1-8D80-4E380B93677C}" type="parTrans" cxnId="{04563A1E-7E83-413A-925F-D85773D4BFDE}">
      <dgm:prSet/>
      <dgm:spPr/>
      <dgm:t>
        <a:bodyPr/>
        <a:lstStyle/>
        <a:p>
          <a:endParaRPr lang="nb-NO"/>
        </a:p>
      </dgm:t>
    </dgm:pt>
    <dgm:pt modelId="{F30FBE0F-E770-48F9-BB78-92AA56460020}">
      <dgm:prSet phldrT="[Tekst]"/>
      <dgm:spPr/>
      <dgm:t>
        <a:bodyPr/>
        <a:lstStyle/>
        <a:p>
          <a:r>
            <a:rPr lang="nb-NO" b="1" dirty="0"/>
            <a:t>B</a:t>
          </a:r>
        </a:p>
        <a:p>
          <a:r>
            <a:rPr lang="nb-NO" dirty="0"/>
            <a:t>Utprøving med elever</a:t>
          </a:r>
        </a:p>
      </dgm:t>
    </dgm:pt>
    <dgm:pt modelId="{F865CFC2-184D-4628-9245-EA88CD1AC034}" type="sibTrans" cxnId="{9D9C58A2-AF37-4902-A459-EF99D49BA717}">
      <dgm:prSet/>
      <dgm:spPr/>
      <dgm:t>
        <a:bodyPr/>
        <a:lstStyle/>
        <a:p>
          <a:endParaRPr lang="nb-NO"/>
        </a:p>
      </dgm:t>
    </dgm:pt>
    <dgm:pt modelId="{8F8AAD88-EDCC-4F88-8522-557708481172}" type="parTrans" cxnId="{9D9C58A2-AF37-4902-A459-EF99D49BA717}">
      <dgm:prSet/>
      <dgm:spPr/>
      <dgm:t>
        <a:bodyPr/>
        <a:lstStyle/>
        <a:p>
          <a:endParaRPr lang="nb-NO"/>
        </a:p>
      </dgm:t>
    </dgm:pt>
    <dgm:pt modelId="{ACACFC32-AA16-446C-A7D4-4B86A83EA4E6}">
      <dgm:prSet phldrT="[Tekst]"/>
      <dgm:spPr/>
      <dgm:t>
        <a:bodyPr/>
        <a:lstStyle/>
        <a:p>
          <a:r>
            <a:rPr lang="nb-NO" b="1" dirty="0"/>
            <a:t>C</a:t>
          </a:r>
        </a:p>
        <a:p>
          <a:r>
            <a:rPr lang="nb-NO" dirty="0"/>
            <a:t>Erfaringsdeling lærere</a:t>
          </a:r>
        </a:p>
      </dgm:t>
    </dgm:pt>
    <dgm:pt modelId="{AB14B5C5-217A-4218-B5A0-BED2E7069A51}" type="sibTrans" cxnId="{037CA62F-3C0C-4DB1-AB5F-CAC5B834CC58}">
      <dgm:prSet/>
      <dgm:spPr/>
      <dgm:t>
        <a:bodyPr/>
        <a:lstStyle/>
        <a:p>
          <a:endParaRPr lang="nb-NO"/>
        </a:p>
      </dgm:t>
    </dgm:pt>
    <dgm:pt modelId="{D1044FDE-7421-4D4B-A3FC-97D6045B096A}" type="parTrans" cxnId="{037CA62F-3C0C-4DB1-AB5F-CAC5B834CC58}">
      <dgm:prSet/>
      <dgm:spPr/>
      <dgm:t>
        <a:bodyPr/>
        <a:lstStyle/>
        <a:p>
          <a:endParaRPr lang="nb-NO"/>
        </a:p>
      </dgm:t>
    </dgm:pt>
    <dgm:pt modelId="{03CFFB3F-0083-4E02-B100-CDDA66CD8288}" type="pres">
      <dgm:prSet presAssocID="{0F1C4F9A-1AE3-4205-9F31-CF13CBB7D552}" presName="Name0" presStyleCnt="0">
        <dgm:presLayoutVars>
          <dgm:dir/>
          <dgm:animLvl val="lvl"/>
          <dgm:resizeHandles val="exact"/>
        </dgm:presLayoutVars>
      </dgm:prSet>
      <dgm:spPr/>
    </dgm:pt>
    <dgm:pt modelId="{57C23FF6-FF05-44A3-A4C2-769C710BBF96}" type="pres">
      <dgm:prSet presAssocID="{2D282BA2-61EE-43F4-AFFC-0BFFC5D3E58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7F8AA8-243E-4535-A381-21B8001889EA}" type="pres">
      <dgm:prSet presAssocID="{3FEE53AE-B334-4D3A-8B56-1F6979342401}" presName="parTxOnlySpace" presStyleCnt="0"/>
      <dgm:spPr/>
    </dgm:pt>
    <dgm:pt modelId="{617DADDB-3448-4CF0-95B0-0557D2964961}" type="pres">
      <dgm:prSet presAssocID="{F30FBE0F-E770-48F9-BB78-92AA564600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3BAE9F9-3411-4D8E-889A-A20A511DDC48}" type="pres">
      <dgm:prSet presAssocID="{F865CFC2-184D-4628-9245-EA88CD1AC034}" presName="parTxOnlySpace" presStyleCnt="0"/>
      <dgm:spPr/>
    </dgm:pt>
    <dgm:pt modelId="{ACDAFDF3-4988-4F1F-B880-6DA68A4182A5}" type="pres">
      <dgm:prSet presAssocID="{ACACFC32-AA16-446C-A7D4-4B86A83EA4E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4563A1E-7E83-413A-925F-D85773D4BFDE}" srcId="{0F1C4F9A-1AE3-4205-9F31-CF13CBB7D552}" destId="{2D282BA2-61EE-43F4-AFFC-0BFFC5D3E580}" srcOrd="0" destOrd="0" parTransId="{0C4D952B-ABDE-4FA1-8D80-4E380B93677C}" sibTransId="{3FEE53AE-B334-4D3A-8B56-1F6979342401}"/>
    <dgm:cxn modelId="{037CA62F-3C0C-4DB1-AB5F-CAC5B834CC58}" srcId="{0F1C4F9A-1AE3-4205-9F31-CF13CBB7D552}" destId="{ACACFC32-AA16-446C-A7D4-4B86A83EA4E6}" srcOrd="2" destOrd="0" parTransId="{D1044FDE-7421-4D4B-A3FC-97D6045B096A}" sibTransId="{AB14B5C5-217A-4218-B5A0-BED2E7069A51}"/>
    <dgm:cxn modelId="{03E5844B-80E3-4C60-A642-26C9CB0F70F3}" type="presOf" srcId="{2D282BA2-61EE-43F4-AFFC-0BFFC5D3E580}" destId="{57C23FF6-FF05-44A3-A4C2-769C710BBF96}" srcOrd="0" destOrd="0" presId="urn:microsoft.com/office/officeart/2005/8/layout/chevron1"/>
    <dgm:cxn modelId="{A9509A7B-48B4-438E-9BA7-979355E20633}" type="presOf" srcId="{0F1C4F9A-1AE3-4205-9F31-CF13CBB7D552}" destId="{03CFFB3F-0083-4E02-B100-CDDA66CD8288}" srcOrd="0" destOrd="0" presId="urn:microsoft.com/office/officeart/2005/8/layout/chevron1"/>
    <dgm:cxn modelId="{607A5A83-D7C7-498A-9302-614A344284F6}" type="presOf" srcId="{ACACFC32-AA16-446C-A7D4-4B86A83EA4E6}" destId="{ACDAFDF3-4988-4F1F-B880-6DA68A4182A5}" srcOrd="0" destOrd="0" presId="urn:microsoft.com/office/officeart/2005/8/layout/chevron1"/>
    <dgm:cxn modelId="{9D9C58A2-AF37-4902-A459-EF99D49BA717}" srcId="{0F1C4F9A-1AE3-4205-9F31-CF13CBB7D552}" destId="{F30FBE0F-E770-48F9-BB78-92AA56460020}" srcOrd="1" destOrd="0" parTransId="{8F8AAD88-EDCC-4F88-8522-557708481172}" sibTransId="{F865CFC2-184D-4628-9245-EA88CD1AC034}"/>
    <dgm:cxn modelId="{C9C60ABE-CA5B-4EA2-B928-5098C5CCD5E6}" type="presOf" srcId="{F30FBE0F-E770-48F9-BB78-92AA56460020}" destId="{617DADDB-3448-4CF0-95B0-0557D2964961}" srcOrd="0" destOrd="0" presId="urn:microsoft.com/office/officeart/2005/8/layout/chevron1"/>
    <dgm:cxn modelId="{B0607C48-B054-448F-8333-C1239F4D84FC}" type="presParOf" srcId="{03CFFB3F-0083-4E02-B100-CDDA66CD8288}" destId="{57C23FF6-FF05-44A3-A4C2-769C710BBF96}" srcOrd="0" destOrd="0" presId="urn:microsoft.com/office/officeart/2005/8/layout/chevron1"/>
    <dgm:cxn modelId="{C2625B8D-954C-438B-B25D-BEF22522F15B}" type="presParOf" srcId="{03CFFB3F-0083-4E02-B100-CDDA66CD8288}" destId="{AE7F8AA8-243E-4535-A381-21B8001889EA}" srcOrd="1" destOrd="0" presId="urn:microsoft.com/office/officeart/2005/8/layout/chevron1"/>
    <dgm:cxn modelId="{6482B4E3-FC2A-4929-8B40-E1C02B9C7810}" type="presParOf" srcId="{03CFFB3F-0083-4E02-B100-CDDA66CD8288}" destId="{617DADDB-3448-4CF0-95B0-0557D2964961}" srcOrd="2" destOrd="0" presId="urn:microsoft.com/office/officeart/2005/8/layout/chevron1"/>
    <dgm:cxn modelId="{E7E15805-0EC6-4E9C-B1BB-37D673143B16}" type="presParOf" srcId="{03CFFB3F-0083-4E02-B100-CDDA66CD8288}" destId="{63BAE9F9-3411-4D8E-889A-A20A511DDC48}" srcOrd="3" destOrd="0" presId="urn:microsoft.com/office/officeart/2005/8/layout/chevron1"/>
    <dgm:cxn modelId="{D271BE1D-E0D3-416D-BD4D-45034106AA4B}" type="presParOf" srcId="{03CFFB3F-0083-4E02-B100-CDDA66CD8288}" destId="{ACDAFDF3-4988-4F1F-B880-6DA68A4182A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1C4F9A-1AE3-4205-9F31-CF13CBB7D552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2D282BA2-61EE-43F4-AFFC-0BFFC5D3E580}">
      <dgm:prSet phldrT="[Tekst]"/>
      <dgm:spPr/>
      <dgm:t>
        <a:bodyPr/>
        <a:lstStyle/>
        <a:p>
          <a:r>
            <a:rPr lang="nb-NO" b="1" dirty="0"/>
            <a:t>A</a:t>
          </a:r>
        </a:p>
        <a:p>
          <a:r>
            <a:rPr lang="nb-NO" dirty="0"/>
            <a:t>Samarbeid lærere</a:t>
          </a:r>
        </a:p>
      </dgm:t>
    </dgm:pt>
    <dgm:pt modelId="{0C4D952B-ABDE-4FA1-8D80-4E380B93677C}" type="parTrans" cxnId="{04563A1E-7E83-413A-925F-D85773D4BFDE}">
      <dgm:prSet/>
      <dgm:spPr/>
      <dgm:t>
        <a:bodyPr/>
        <a:lstStyle/>
        <a:p>
          <a:endParaRPr lang="nb-NO"/>
        </a:p>
      </dgm:t>
    </dgm:pt>
    <dgm:pt modelId="{3FEE53AE-B334-4D3A-8B56-1F6979342401}" type="sibTrans" cxnId="{04563A1E-7E83-413A-925F-D85773D4BFDE}">
      <dgm:prSet/>
      <dgm:spPr/>
      <dgm:t>
        <a:bodyPr/>
        <a:lstStyle/>
        <a:p>
          <a:endParaRPr lang="nb-NO"/>
        </a:p>
      </dgm:t>
    </dgm:pt>
    <dgm:pt modelId="{F30FBE0F-E770-48F9-BB78-92AA56460020}">
      <dgm:prSet phldrT="[Tekst]"/>
      <dgm:spPr/>
      <dgm:t>
        <a:bodyPr/>
        <a:lstStyle/>
        <a:p>
          <a:r>
            <a:rPr lang="nb-NO" b="1" dirty="0"/>
            <a:t>B</a:t>
          </a:r>
        </a:p>
        <a:p>
          <a:r>
            <a:rPr lang="nb-NO" dirty="0"/>
            <a:t>Utprøving med elever</a:t>
          </a:r>
        </a:p>
      </dgm:t>
    </dgm:pt>
    <dgm:pt modelId="{8F8AAD88-EDCC-4F88-8522-557708481172}" type="parTrans" cxnId="{9D9C58A2-AF37-4902-A459-EF99D49BA717}">
      <dgm:prSet/>
      <dgm:spPr/>
      <dgm:t>
        <a:bodyPr/>
        <a:lstStyle/>
        <a:p>
          <a:endParaRPr lang="nb-NO"/>
        </a:p>
      </dgm:t>
    </dgm:pt>
    <dgm:pt modelId="{F865CFC2-184D-4628-9245-EA88CD1AC034}" type="sibTrans" cxnId="{9D9C58A2-AF37-4902-A459-EF99D49BA717}">
      <dgm:prSet/>
      <dgm:spPr/>
      <dgm:t>
        <a:bodyPr/>
        <a:lstStyle/>
        <a:p>
          <a:endParaRPr lang="nb-NO"/>
        </a:p>
      </dgm:t>
    </dgm:pt>
    <dgm:pt modelId="{ACACFC32-AA16-446C-A7D4-4B86A83EA4E6}">
      <dgm:prSet phldrT="[Tekst]"/>
      <dgm:spPr/>
      <dgm:t>
        <a:bodyPr/>
        <a:lstStyle/>
        <a:p>
          <a:r>
            <a:rPr lang="nb-NO" b="1" dirty="0"/>
            <a:t>C</a:t>
          </a:r>
        </a:p>
        <a:p>
          <a:r>
            <a:rPr lang="nb-NO" dirty="0"/>
            <a:t>Erfaringsdeling lærere</a:t>
          </a:r>
        </a:p>
      </dgm:t>
    </dgm:pt>
    <dgm:pt modelId="{D1044FDE-7421-4D4B-A3FC-97D6045B096A}" type="parTrans" cxnId="{037CA62F-3C0C-4DB1-AB5F-CAC5B834CC58}">
      <dgm:prSet/>
      <dgm:spPr/>
      <dgm:t>
        <a:bodyPr/>
        <a:lstStyle/>
        <a:p>
          <a:endParaRPr lang="nb-NO"/>
        </a:p>
      </dgm:t>
    </dgm:pt>
    <dgm:pt modelId="{AB14B5C5-217A-4218-B5A0-BED2E7069A51}" type="sibTrans" cxnId="{037CA62F-3C0C-4DB1-AB5F-CAC5B834CC58}">
      <dgm:prSet/>
      <dgm:spPr/>
      <dgm:t>
        <a:bodyPr/>
        <a:lstStyle/>
        <a:p>
          <a:endParaRPr lang="nb-NO"/>
        </a:p>
      </dgm:t>
    </dgm:pt>
    <dgm:pt modelId="{03CFFB3F-0083-4E02-B100-CDDA66CD8288}" type="pres">
      <dgm:prSet presAssocID="{0F1C4F9A-1AE3-4205-9F31-CF13CBB7D552}" presName="Name0" presStyleCnt="0">
        <dgm:presLayoutVars>
          <dgm:dir/>
          <dgm:animLvl val="lvl"/>
          <dgm:resizeHandles val="exact"/>
        </dgm:presLayoutVars>
      </dgm:prSet>
      <dgm:spPr/>
    </dgm:pt>
    <dgm:pt modelId="{57C23FF6-FF05-44A3-A4C2-769C710BBF96}" type="pres">
      <dgm:prSet presAssocID="{2D282BA2-61EE-43F4-AFFC-0BFFC5D3E58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7F8AA8-243E-4535-A381-21B8001889EA}" type="pres">
      <dgm:prSet presAssocID="{3FEE53AE-B334-4D3A-8B56-1F6979342401}" presName="parTxOnlySpace" presStyleCnt="0"/>
      <dgm:spPr/>
    </dgm:pt>
    <dgm:pt modelId="{617DADDB-3448-4CF0-95B0-0557D2964961}" type="pres">
      <dgm:prSet presAssocID="{F30FBE0F-E770-48F9-BB78-92AA564600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3BAE9F9-3411-4D8E-889A-A20A511DDC48}" type="pres">
      <dgm:prSet presAssocID="{F865CFC2-184D-4628-9245-EA88CD1AC034}" presName="parTxOnlySpace" presStyleCnt="0"/>
      <dgm:spPr/>
    </dgm:pt>
    <dgm:pt modelId="{ACDAFDF3-4988-4F1F-B880-6DA68A4182A5}" type="pres">
      <dgm:prSet presAssocID="{ACACFC32-AA16-446C-A7D4-4B86A83EA4E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4563A1E-7E83-413A-925F-D85773D4BFDE}" srcId="{0F1C4F9A-1AE3-4205-9F31-CF13CBB7D552}" destId="{2D282BA2-61EE-43F4-AFFC-0BFFC5D3E580}" srcOrd="0" destOrd="0" parTransId="{0C4D952B-ABDE-4FA1-8D80-4E380B93677C}" sibTransId="{3FEE53AE-B334-4D3A-8B56-1F6979342401}"/>
    <dgm:cxn modelId="{037CA62F-3C0C-4DB1-AB5F-CAC5B834CC58}" srcId="{0F1C4F9A-1AE3-4205-9F31-CF13CBB7D552}" destId="{ACACFC32-AA16-446C-A7D4-4B86A83EA4E6}" srcOrd="2" destOrd="0" parTransId="{D1044FDE-7421-4D4B-A3FC-97D6045B096A}" sibTransId="{AB14B5C5-217A-4218-B5A0-BED2E7069A51}"/>
    <dgm:cxn modelId="{03E5844B-80E3-4C60-A642-26C9CB0F70F3}" type="presOf" srcId="{2D282BA2-61EE-43F4-AFFC-0BFFC5D3E580}" destId="{57C23FF6-FF05-44A3-A4C2-769C710BBF96}" srcOrd="0" destOrd="0" presId="urn:microsoft.com/office/officeart/2005/8/layout/chevron1"/>
    <dgm:cxn modelId="{A9509A7B-48B4-438E-9BA7-979355E20633}" type="presOf" srcId="{0F1C4F9A-1AE3-4205-9F31-CF13CBB7D552}" destId="{03CFFB3F-0083-4E02-B100-CDDA66CD8288}" srcOrd="0" destOrd="0" presId="urn:microsoft.com/office/officeart/2005/8/layout/chevron1"/>
    <dgm:cxn modelId="{607A5A83-D7C7-498A-9302-614A344284F6}" type="presOf" srcId="{ACACFC32-AA16-446C-A7D4-4B86A83EA4E6}" destId="{ACDAFDF3-4988-4F1F-B880-6DA68A4182A5}" srcOrd="0" destOrd="0" presId="urn:microsoft.com/office/officeart/2005/8/layout/chevron1"/>
    <dgm:cxn modelId="{9D9C58A2-AF37-4902-A459-EF99D49BA717}" srcId="{0F1C4F9A-1AE3-4205-9F31-CF13CBB7D552}" destId="{F30FBE0F-E770-48F9-BB78-92AA56460020}" srcOrd="1" destOrd="0" parTransId="{8F8AAD88-EDCC-4F88-8522-557708481172}" sibTransId="{F865CFC2-184D-4628-9245-EA88CD1AC034}"/>
    <dgm:cxn modelId="{C9C60ABE-CA5B-4EA2-B928-5098C5CCD5E6}" type="presOf" srcId="{F30FBE0F-E770-48F9-BB78-92AA56460020}" destId="{617DADDB-3448-4CF0-95B0-0557D2964961}" srcOrd="0" destOrd="0" presId="urn:microsoft.com/office/officeart/2005/8/layout/chevron1"/>
    <dgm:cxn modelId="{B0607C48-B054-448F-8333-C1239F4D84FC}" type="presParOf" srcId="{03CFFB3F-0083-4E02-B100-CDDA66CD8288}" destId="{57C23FF6-FF05-44A3-A4C2-769C710BBF96}" srcOrd="0" destOrd="0" presId="urn:microsoft.com/office/officeart/2005/8/layout/chevron1"/>
    <dgm:cxn modelId="{C2625B8D-954C-438B-B25D-BEF22522F15B}" type="presParOf" srcId="{03CFFB3F-0083-4E02-B100-CDDA66CD8288}" destId="{AE7F8AA8-243E-4535-A381-21B8001889EA}" srcOrd="1" destOrd="0" presId="urn:microsoft.com/office/officeart/2005/8/layout/chevron1"/>
    <dgm:cxn modelId="{6482B4E3-FC2A-4929-8B40-E1C02B9C7810}" type="presParOf" srcId="{03CFFB3F-0083-4E02-B100-CDDA66CD8288}" destId="{617DADDB-3448-4CF0-95B0-0557D2964961}" srcOrd="2" destOrd="0" presId="urn:microsoft.com/office/officeart/2005/8/layout/chevron1"/>
    <dgm:cxn modelId="{E7E15805-0EC6-4E9C-B1BB-37D673143B16}" type="presParOf" srcId="{03CFFB3F-0083-4E02-B100-CDDA66CD8288}" destId="{63BAE9F9-3411-4D8E-889A-A20A511DDC48}" srcOrd="3" destOrd="0" presId="urn:microsoft.com/office/officeart/2005/8/layout/chevron1"/>
    <dgm:cxn modelId="{D271BE1D-E0D3-416D-BD4D-45034106AA4B}" type="presParOf" srcId="{03CFFB3F-0083-4E02-B100-CDDA66CD8288}" destId="{ACDAFDF3-4988-4F1F-B880-6DA68A4182A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23FF6-FF05-44A3-A4C2-769C710BBF96}">
      <dsp:nvSpPr>
        <dsp:cNvPr id="0" name=""/>
        <dsp:cNvSpPr/>
      </dsp:nvSpPr>
      <dsp:spPr>
        <a:xfrm>
          <a:off x="2305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Samarbeid lærere</a:t>
          </a:r>
        </a:p>
      </dsp:txBody>
      <dsp:txXfrm>
        <a:off x="564005" y="906880"/>
        <a:ext cx="1685101" cy="1123400"/>
      </dsp:txXfrm>
    </dsp:sp>
    <dsp:sp modelId="{617DADDB-3448-4CF0-95B0-0557D2964961}">
      <dsp:nvSpPr>
        <dsp:cNvPr id="0" name=""/>
        <dsp:cNvSpPr/>
      </dsp:nvSpPr>
      <dsp:spPr>
        <a:xfrm>
          <a:off x="2529956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B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Utprøving med elever</a:t>
          </a:r>
        </a:p>
      </dsp:txBody>
      <dsp:txXfrm>
        <a:off x="3091656" y="906880"/>
        <a:ext cx="1685101" cy="1123400"/>
      </dsp:txXfrm>
    </dsp:sp>
    <dsp:sp modelId="{ACDAFDF3-4988-4F1F-B880-6DA68A4182A5}">
      <dsp:nvSpPr>
        <dsp:cNvPr id="0" name=""/>
        <dsp:cNvSpPr/>
      </dsp:nvSpPr>
      <dsp:spPr>
        <a:xfrm>
          <a:off x="5057607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C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Erfaringsdeling lærere</a:t>
          </a:r>
        </a:p>
      </dsp:txBody>
      <dsp:txXfrm>
        <a:off x="5619307" y="906880"/>
        <a:ext cx="1685101" cy="1123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23FF6-FF05-44A3-A4C2-769C710BBF96}">
      <dsp:nvSpPr>
        <dsp:cNvPr id="0" name=""/>
        <dsp:cNvSpPr/>
      </dsp:nvSpPr>
      <dsp:spPr>
        <a:xfrm>
          <a:off x="2305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Samarbeid lærere</a:t>
          </a:r>
        </a:p>
      </dsp:txBody>
      <dsp:txXfrm>
        <a:off x="564005" y="906880"/>
        <a:ext cx="1685101" cy="1123400"/>
      </dsp:txXfrm>
    </dsp:sp>
    <dsp:sp modelId="{617DADDB-3448-4CF0-95B0-0557D2964961}">
      <dsp:nvSpPr>
        <dsp:cNvPr id="0" name=""/>
        <dsp:cNvSpPr/>
      </dsp:nvSpPr>
      <dsp:spPr>
        <a:xfrm>
          <a:off x="2529956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B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Utprøving med elever</a:t>
          </a:r>
        </a:p>
      </dsp:txBody>
      <dsp:txXfrm>
        <a:off x="3091656" y="906880"/>
        <a:ext cx="1685101" cy="1123400"/>
      </dsp:txXfrm>
    </dsp:sp>
    <dsp:sp modelId="{ACDAFDF3-4988-4F1F-B880-6DA68A4182A5}">
      <dsp:nvSpPr>
        <dsp:cNvPr id="0" name=""/>
        <dsp:cNvSpPr/>
      </dsp:nvSpPr>
      <dsp:spPr>
        <a:xfrm>
          <a:off x="5057607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C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Erfaringsdeling lærere</a:t>
          </a:r>
        </a:p>
      </dsp:txBody>
      <dsp:txXfrm>
        <a:off x="5619307" y="906880"/>
        <a:ext cx="1685101" cy="1123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23FF6-FF05-44A3-A4C2-769C710BBF96}">
      <dsp:nvSpPr>
        <dsp:cNvPr id="0" name=""/>
        <dsp:cNvSpPr/>
      </dsp:nvSpPr>
      <dsp:spPr>
        <a:xfrm>
          <a:off x="2305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Samarbeid lærere</a:t>
          </a:r>
        </a:p>
      </dsp:txBody>
      <dsp:txXfrm>
        <a:off x="564005" y="906880"/>
        <a:ext cx="1685101" cy="1123400"/>
      </dsp:txXfrm>
    </dsp:sp>
    <dsp:sp modelId="{617DADDB-3448-4CF0-95B0-0557D2964961}">
      <dsp:nvSpPr>
        <dsp:cNvPr id="0" name=""/>
        <dsp:cNvSpPr/>
      </dsp:nvSpPr>
      <dsp:spPr>
        <a:xfrm>
          <a:off x="2529956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B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Utprøving med elever</a:t>
          </a:r>
        </a:p>
      </dsp:txBody>
      <dsp:txXfrm>
        <a:off x="3091656" y="906880"/>
        <a:ext cx="1685101" cy="1123400"/>
      </dsp:txXfrm>
    </dsp:sp>
    <dsp:sp modelId="{ACDAFDF3-4988-4F1F-B880-6DA68A4182A5}">
      <dsp:nvSpPr>
        <dsp:cNvPr id="0" name=""/>
        <dsp:cNvSpPr/>
      </dsp:nvSpPr>
      <dsp:spPr>
        <a:xfrm>
          <a:off x="5057607" y="906880"/>
          <a:ext cx="2808501" cy="11234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 dirty="0"/>
            <a:t>C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Erfaringsdeling lærere</a:t>
          </a:r>
        </a:p>
      </dsp:txBody>
      <dsp:txXfrm>
        <a:off x="5619307" y="906880"/>
        <a:ext cx="1685101" cy="1123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E5740EF2-BF26-D74B-B76B-2264CCA3BAAA}" type="datetimeFigureOut">
              <a:rPr lang="nb-NO" smtClean="0"/>
              <a:pPr/>
              <a:t>29.12.2025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090EDEF5-C786-594C-A590-441095D3935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9855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755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0161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577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7938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7286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478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3041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4064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4379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cap="small" baseline="0" dirty="0"/>
              <a:t>VINDHASTIGHET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1085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24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3211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7736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1982C-C061-1BAE-E0E9-85CCFAE84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EAEE96-C9E1-DC84-6486-4E7DDB869B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EB7144-F48E-CC80-4232-53D8DEFD5B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8705A-002E-B37A-115E-60A9A42F6C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CBCB9-DAEF-4493-8C21-772188A0CD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318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26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7964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28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0181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29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0020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33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1275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cap="small" baseline="0" dirty="0"/>
              <a:t>uteaktivitet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34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2155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6475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MK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1873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MK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283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</a:t>
            </a:r>
            <a:endParaRPr lang="nb-NO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</a:t>
            </a:r>
            <a:endParaRPr lang="nb-NO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nb-NO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Dette kan skyldes ….</a:t>
            </a:r>
            <a:endParaRPr lang="nb-NO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nb-NO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Det er gjort noe forskning på dette, men samtidig er det fortsatt relativt få studier som har undersøkt læreres erfaringer med uteskole– og enda færre på lærerstudenter </a:t>
            </a:r>
            <a:endParaRPr lang="nb-NO" b="0" dirty="0">
              <a:effectLst/>
            </a:endParaRPr>
          </a:p>
          <a:p>
            <a:br>
              <a:rPr lang="nb-NO" dirty="0"/>
            </a:br>
            <a:endParaRPr dirty="0"/>
          </a:p>
        </p:txBody>
      </p:sp>
      <p:sp>
        <p:nvSpPr>
          <p:cNvPr id="128" name="Google Shape;12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9453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7428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277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med log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B32EE4A5-2561-8CBC-5DD7-1BE69BA7B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8" name="Grafikk 7">
            <a:extLst>
              <a:ext uri="{FF2B5EF4-FFF2-40B4-BE49-F238E27FC236}">
                <a16:creationId xmlns:a16="http://schemas.microsoft.com/office/drawing/2014/main" id="{EBF1FAB0-B014-B437-5FF0-37A93F75F1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0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grått vindu og minut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94400" cy="1325563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4400" cy="4351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29.12.2025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>
            <a:lvl1pPr>
              <a:defRPr b="1"/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40B5B0D5-6887-F98E-EE21-7BBD4C07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59538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F0DA1291-4E8B-FB19-6351-63D65ED4E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7888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med minutt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00" t="5000" r="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EA1229-5C75-08E9-E2AB-96056B3B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40710D-705C-3669-B34E-633D9B1F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242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E1E731-8639-C84F-99F1-E6D90F24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686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5135D4-1B62-464F-DA72-5073D088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61868083-FE11-5197-6359-48C64B608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algn="ctr"/>
            <a:r>
              <a:rPr lang="en-US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en-US" sz="280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minutter</a:t>
            </a:r>
            <a:endParaRPr lang="en-US" sz="28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Graphic 8" descr="Stoppeklokke">
            <a:extLst>
              <a:ext uri="{FF2B5EF4-FFF2-40B4-BE49-F238E27FC236}">
                <a16:creationId xmlns:a16="http://schemas.microsoft.com/office/drawing/2014/main" id="{5DB20F6D-F30F-6874-6027-F12D2168D4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94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00" t="5000" r="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EA1229-5C75-08E9-E2AB-96056B3B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40710D-705C-3669-B34E-633D9B1F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242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73629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3122436-6796-8E7F-AA72-6955E25C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865226-71C3-F617-49F3-54824241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CD650C-C086-3BA7-6A51-A1645DC2A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4F4B84-EB57-E99E-750A-8CAC220B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DF68ECD-DFE6-5A58-F412-28F83A9E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3005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3122436-6796-8E7F-AA72-6955E25C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865226-71C3-F617-49F3-54824241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CD650C-C086-3BA7-6A51-A1645DC2A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4F4B84-EB57-E99E-750A-8CAC220B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DF68ECD-DFE6-5A58-F412-28F83A9E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C7352247-872F-53EF-2155-7DA140155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4C37A712-E21A-F5DF-3977-1AF5B10B2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78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8224E1-B6CD-2F5E-A6EB-C3FE37F7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F47D4E-6365-A603-5A05-0C753F0C6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42B3B2-E788-40B3-D569-BEE7FD46D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98EAAF-752D-C020-B5D1-772111D66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BD062E3-ADE0-7DF6-0C1C-3C5006A2A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0861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8224E1-B6CD-2F5E-A6EB-C3FE37F7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dirty="0"/>
              <a:t>Klikk for å redigere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F47D4E-6365-A603-5A05-0C753F0C6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42B3B2-E788-40B3-D569-BEE7FD46D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98EAAF-752D-C020-B5D1-772111D66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BD062E3-ADE0-7DF6-0C1C-3C5006A2A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bunntekst 5">
            <a:extLst>
              <a:ext uri="{FF2B5EF4-FFF2-40B4-BE49-F238E27FC236}">
                <a16:creationId xmlns:a16="http://schemas.microsoft.com/office/drawing/2014/main" id="{7C3DC44B-A964-5057-2E4A-D80E37D5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686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841FBF3A-6E2D-0375-5078-CB87AFCE8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925FE3F4-A048-FE58-B894-6E7185F5A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31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7A0256-B464-E11C-ABCC-3FE20E358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F0C461D-8A84-8210-BD51-E24EDF11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8240A463-623C-1D5A-EAA8-466CF7AC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5370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01C8706-5957-F8BD-A51E-0B73A587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5CA953-7A3E-AE2B-899C-5D90CB71F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4193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39A6D3-4C92-EAB0-060B-A0A563FD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072806-8FD0-EDA8-6A98-095A6DD85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AB08B8F-00BD-2C3A-1D21-1DF4BD4C4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E659E5FA-4091-DC14-98EC-19F37FC8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573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169956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A1AB34-0FD9-5234-0135-36A60131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3DD2C40-6712-BBD3-8E57-2EFAA15E2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B6F8DFF-228B-6C53-E640-D97129F93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0422F79A-8D19-DED0-798A-6150EFAE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372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tellysbil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1" name="Bilde 10" descr="Et bilde som inneholder person, utendørs, klær, plante&#10;&#10;Automatisk generert beskrivelse">
            <a:extLst>
              <a:ext uri="{FF2B5EF4-FFF2-40B4-BE49-F238E27FC236}">
                <a16:creationId xmlns:a16="http://schemas.microsoft.com/office/drawing/2014/main" id="{6DB47F10-7B67-5465-250E-A52EC4955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1"/>
            <a:ext cx="12192001" cy="4530903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-2" y="0"/>
            <a:ext cx="121920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567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–Forarbei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1219200" y="0"/>
            <a:ext cx="109728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 descr="Et bilde som inneholder person, klær, computer, innendørs&#10;&#10;Automatisk generert beskrivelse">
            <a:extLst>
              <a:ext uri="{FF2B5EF4-FFF2-40B4-BE49-F238E27FC236}">
                <a16:creationId xmlns:a16="http://schemas.microsoft.com/office/drawing/2014/main" id="{417F25E4-CDDF-D6BE-833F-76FF05D07A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453090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2C614F09-80A7-D8C9-1379-F772DB7E730D}"/>
              </a:ext>
            </a:extLst>
          </p:cNvPr>
          <p:cNvSpPr/>
          <p:nvPr userDrawn="1"/>
        </p:nvSpPr>
        <p:spPr>
          <a:xfrm>
            <a:off x="0" y="0"/>
            <a:ext cx="121920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965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–Utprøv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5" name="Bilde 4" descr="Et bilde som inneholder person, klær, utendørs, gress&#10;&#10;Automatisk generert beskrivelse">
            <a:extLst>
              <a:ext uri="{FF2B5EF4-FFF2-40B4-BE49-F238E27FC236}">
                <a16:creationId xmlns:a16="http://schemas.microsoft.com/office/drawing/2014/main" id="{554C4A56-CB58-5507-0322-18204F8A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3090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2C614F09-80A7-D8C9-1379-F772DB7E730D}"/>
              </a:ext>
            </a:extLst>
          </p:cNvPr>
          <p:cNvSpPr/>
          <p:nvPr userDrawn="1"/>
        </p:nvSpPr>
        <p:spPr>
          <a:xfrm>
            <a:off x="0" y="0"/>
            <a:ext cx="121920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050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–Etterarbei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person, innendørs, computer, vegg&#10;&#10;Automatisk generert beskrivelse">
            <a:extLst>
              <a:ext uri="{FF2B5EF4-FFF2-40B4-BE49-F238E27FC236}">
                <a16:creationId xmlns:a16="http://schemas.microsoft.com/office/drawing/2014/main" id="{ECC6E47F-5915-B0DC-0902-1E0453749E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453090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2C614F09-80A7-D8C9-1379-F772DB7E730D}"/>
              </a:ext>
            </a:extLst>
          </p:cNvPr>
          <p:cNvSpPr/>
          <p:nvPr userDrawn="1"/>
        </p:nvSpPr>
        <p:spPr>
          <a:xfrm>
            <a:off x="-2" y="-2"/>
            <a:ext cx="12192001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3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29.12.2025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861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29.12.2025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5F259A0-C79D-3144-4D91-177077E8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D72C139-93D1-A791-26CC-900DBDC01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6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_grått vind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94400" cy="1325563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4400" cy="4351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29.12.2025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01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65F2C74-739A-8025-56A1-47208785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33AC08-433E-35CE-329A-AA0287345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D1533D5-E1E0-4775-3F17-9AD302994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35AE09-36C3-B55D-9738-5EF2E9B78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A745D962-C5E0-4A44-9AB9-993321B6FEF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ADF5A1C3-9884-71E2-BFC6-5CAF15BCE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EABDCD83-4E1C-5C48-9E4D-4CCE995C0134}" type="datetimeFigureOut">
              <a:rPr lang="nb-NO" smtClean="0"/>
              <a:pPr/>
              <a:t>29.12.2025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532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7" r:id="rId3"/>
    <p:sldLayoutId id="2147483670" r:id="rId4"/>
    <p:sldLayoutId id="2147483671" r:id="rId5"/>
    <p:sldLayoutId id="2147483672" r:id="rId6"/>
    <p:sldLayoutId id="2147483660" r:id="rId7"/>
    <p:sldLayoutId id="2147483650" r:id="rId8"/>
    <p:sldLayoutId id="2147483658" r:id="rId9"/>
    <p:sldLayoutId id="2147483663" r:id="rId10"/>
    <p:sldLayoutId id="2147483651" r:id="rId11"/>
    <p:sldLayoutId id="2147483664" r:id="rId12"/>
    <p:sldLayoutId id="2147483652" r:id="rId13"/>
    <p:sldLayoutId id="2147483661" r:id="rId14"/>
    <p:sldLayoutId id="2147483653" r:id="rId15"/>
    <p:sldLayoutId id="2147483662" r:id="rId16"/>
    <p:sldLayoutId id="2147483654" r:id="rId17"/>
    <p:sldLayoutId id="2147483655" r:id="rId18"/>
    <p:sldLayoutId id="2147483656" r:id="rId19"/>
    <p:sldLayoutId id="214748365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fag.no/uteromme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4B899E9-D6CC-2D09-C35C-F6A441CFB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12" y="4006780"/>
            <a:ext cx="11877870" cy="1582257"/>
          </a:xfrm>
        </p:spPr>
        <p:txBody>
          <a:bodyPr>
            <a:normAutofit/>
          </a:bodyPr>
          <a:lstStyle/>
          <a:p>
            <a:r>
              <a:rPr lang="nb-NO" sz="5000" dirty="0"/>
              <a:t>Designe enkle uteromsopplegg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69FC585C-1173-0C18-28B9-6F47590A8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03905"/>
            <a:ext cx="9144000" cy="805828"/>
          </a:xfrm>
        </p:spPr>
        <p:txBody>
          <a:bodyPr/>
          <a:lstStyle/>
          <a:p>
            <a:r>
              <a:rPr lang="nb-NO" dirty="0"/>
              <a:t>MODUL 3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1667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43EDDE1-FF94-72E3-5684-A788AFFE4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138"/>
            <a:ext cx="5994400" cy="1325563"/>
          </a:xfrm>
        </p:spPr>
        <p:txBody>
          <a:bodyPr>
            <a:normAutofit/>
          </a:bodyPr>
          <a:lstStyle/>
          <a:p>
            <a:r>
              <a:rPr lang="nb-NO" sz="3600" dirty="0"/>
              <a:t>Uteaktivitet i elevrolle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2214A61-3FD7-962F-DB03-69227B3F7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6256"/>
            <a:ext cx="5994400" cy="2503715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Vi skal nå gjennomføre </a:t>
            </a:r>
            <a:r>
              <a:rPr lang="nb-NO" sz="2200" b="1" dirty="0"/>
              <a:t>utedelen </a:t>
            </a:r>
            <a:r>
              <a:rPr lang="nb-NO" sz="2200" dirty="0"/>
              <a:t>av aktiviteten </a:t>
            </a:r>
            <a:r>
              <a:rPr lang="nb-NO" sz="2200" i="1" dirty="0"/>
              <a:t>Løper du </a:t>
            </a:r>
            <a:r>
              <a:rPr lang="nb-NO" sz="2200" i="1" dirty="0" err="1"/>
              <a:t>raskare</a:t>
            </a:r>
            <a:r>
              <a:rPr lang="nb-NO" sz="2200" i="1" dirty="0"/>
              <a:t> enn vinden?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Etterpå skal vi bruke aktiviteten som utgangspunkt for refleksjon over designet av enkle uteaktiviteter.</a:t>
            </a:r>
            <a:endParaRPr lang="nb-NO" sz="2200" i="1" dirty="0"/>
          </a:p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Modulleder er lærer og de andre er i elevrolle. </a:t>
            </a:r>
          </a:p>
          <a:p>
            <a:endParaRPr lang="nb-NO" sz="2200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C2657D54-3E12-86FA-D5D3-E286BBC601B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dirty="0"/>
              <a:t>15 min</a:t>
            </a:r>
          </a:p>
          <a:p>
            <a:endParaRPr lang="nb-NO" dirty="0"/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376E7A1F-5A88-806C-899E-557304BA1198}"/>
              </a:ext>
            </a:extLst>
          </p:cNvPr>
          <p:cNvSpPr/>
          <p:nvPr/>
        </p:nvSpPr>
        <p:spPr>
          <a:xfrm>
            <a:off x="838200" y="5092700"/>
            <a:ext cx="5727700" cy="9779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/>
              <a:t>Ses ute </a:t>
            </a:r>
            <a:r>
              <a:rPr lang="nb-NO" sz="3200" b="1" dirty="0">
                <a:sym typeface="Wingdings" panose="05000000000000000000" pitchFamily="2" charset="2"/>
              </a:rPr>
              <a:t></a:t>
            </a:r>
            <a:endParaRPr lang="nb-NO" sz="3200" b="1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B45C06C-039E-4D5A-A450-1D634ADE7DAC}"/>
              </a:ext>
            </a:extLst>
          </p:cNvPr>
          <p:cNvSpPr txBox="1"/>
          <p:nvPr/>
        </p:nvSpPr>
        <p:spPr>
          <a:xfrm>
            <a:off x="9906299" y="1023389"/>
            <a:ext cx="140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rgbClr val="285770"/>
                </a:solidFill>
              </a:rPr>
              <a:t>/uterommet</a:t>
            </a:r>
          </a:p>
        </p:txBody>
      </p:sp>
      <p:grpSp>
        <p:nvGrpSpPr>
          <p:cNvPr id="2" name="Group 1" descr="Skjermduno av undervisningsopplegget &quot;Løper du raskare enn vinden?&quot; på naturfag.no/uterommet">
            <a:extLst>
              <a:ext uri="{FF2B5EF4-FFF2-40B4-BE49-F238E27FC236}">
                <a16:creationId xmlns:a16="http://schemas.microsoft.com/office/drawing/2014/main" id="{8FB753A2-C6EB-BF03-4ADE-341FAB7C2E62}"/>
              </a:ext>
            </a:extLst>
          </p:cNvPr>
          <p:cNvGrpSpPr/>
          <p:nvPr/>
        </p:nvGrpSpPr>
        <p:grpSpPr>
          <a:xfrm>
            <a:off x="7978052" y="735117"/>
            <a:ext cx="3654823" cy="4962214"/>
            <a:chOff x="7934508" y="441201"/>
            <a:chExt cx="3654823" cy="4962214"/>
          </a:xfrm>
        </p:grpSpPr>
        <p:pic>
          <p:nvPicPr>
            <p:cNvPr id="6" name="Bilde 5" descr="Et skjermbilde av naturfagsenterets nettside som viser undervisningsopplegget &quot;Hvilket kjennetegn har småkrypene?&quot;.">
              <a:extLst>
                <a:ext uri="{FF2B5EF4-FFF2-40B4-BE49-F238E27FC236}">
                  <a16:creationId xmlns:a16="http://schemas.microsoft.com/office/drawing/2014/main" id="{BED52132-A33C-5963-2D46-3795107B09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34508" y="441201"/>
              <a:ext cx="3639313" cy="1325563"/>
            </a:xfrm>
            <a:prstGeom prst="rect">
              <a:avLst/>
            </a:prstGeom>
          </p:spPr>
        </p:pic>
        <p:sp>
          <p:nvSpPr>
            <p:cNvPr id="12" name="TekstSylinder 11">
              <a:extLst>
                <a:ext uri="{FF2B5EF4-FFF2-40B4-BE49-F238E27FC236}">
                  <a16:creationId xmlns:a16="http://schemas.microsoft.com/office/drawing/2014/main" id="{72F45FA5-CFC9-E848-3BB9-0A1B3D6D3AFF}"/>
                </a:ext>
              </a:extLst>
            </p:cNvPr>
            <p:cNvSpPr txBox="1"/>
            <p:nvPr/>
          </p:nvSpPr>
          <p:spPr>
            <a:xfrm>
              <a:off x="9906299" y="1023389"/>
              <a:ext cx="140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b="1" dirty="0">
                  <a:solidFill>
                    <a:srgbClr val="285770"/>
                  </a:solidFill>
                </a:rPr>
                <a:t>/uterommet</a:t>
              </a:r>
            </a:p>
          </p:txBody>
        </p:sp>
        <p:pic>
          <p:nvPicPr>
            <p:cNvPr id="13" name="Bilde 12">
              <a:extLst>
                <a:ext uri="{FF2B5EF4-FFF2-40B4-BE49-F238E27FC236}">
                  <a16:creationId xmlns:a16="http://schemas.microsoft.com/office/drawing/2014/main" id="{59F1D62D-505C-83FF-C733-012F916BD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8264" y="1825625"/>
              <a:ext cx="3631067" cy="3577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6240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12EB6DB-D05B-3A62-8CB5-9611B3C1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Etterarbeid i aktiviteten</a:t>
            </a: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D3A141A7-D220-612A-62DC-0A078B4F6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Vi skal nå bli kjent med </a:t>
            </a:r>
            <a:r>
              <a:rPr lang="nb-NO" sz="2200" b="1" dirty="0"/>
              <a:t>etterarbeidet</a:t>
            </a:r>
            <a:r>
              <a:rPr lang="nb-NO" sz="2200" dirty="0"/>
              <a:t> i aktiviteten </a:t>
            </a:r>
            <a:r>
              <a:rPr lang="nb-NO" sz="2200" i="1" dirty="0"/>
              <a:t>Løper du </a:t>
            </a:r>
            <a:r>
              <a:rPr lang="nb-NO" sz="2200" i="1" dirty="0" err="1"/>
              <a:t>raskare</a:t>
            </a:r>
            <a:r>
              <a:rPr lang="nb-NO" sz="2200" i="1" dirty="0"/>
              <a:t> enn vinden? </a:t>
            </a:r>
          </a:p>
          <a:p>
            <a:pPr marL="0" indent="0">
              <a:buNone/>
            </a:pPr>
            <a:r>
              <a:rPr lang="nb-NO" sz="2200" b="1" dirty="0"/>
              <a:t>Samarbeid i par:</a:t>
            </a:r>
          </a:p>
          <a:p>
            <a:r>
              <a:rPr lang="nb-NO" sz="2200" dirty="0"/>
              <a:t>Åpne nettsiden: naturfag.no/uterommet og finn aktiviteten. </a:t>
            </a:r>
          </a:p>
          <a:p>
            <a:r>
              <a:rPr lang="nb-NO" sz="2200" dirty="0"/>
              <a:t>Se filmen, les gjennom beskrivelsen og se gjennom presentasjonen til etterarbeidet. </a:t>
            </a:r>
          </a:p>
          <a:p>
            <a:endParaRPr lang="nb-NO" sz="2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35678B-C836-3010-2A03-41EB3B7C8A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dirty="0"/>
              <a:t>10 min</a:t>
            </a:r>
          </a:p>
        </p:txBody>
      </p:sp>
      <p:grpSp>
        <p:nvGrpSpPr>
          <p:cNvPr id="2" name="Group 1" descr="Skjermduno av undervisningsopplegget &quot;Løper du raskare enn vinden?&quot; på naturfag.no/uterommet">
            <a:extLst>
              <a:ext uri="{FF2B5EF4-FFF2-40B4-BE49-F238E27FC236}">
                <a16:creationId xmlns:a16="http://schemas.microsoft.com/office/drawing/2014/main" id="{6F31B987-A10A-5889-0C63-41704CDBE99F}"/>
              </a:ext>
            </a:extLst>
          </p:cNvPr>
          <p:cNvGrpSpPr/>
          <p:nvPr/>
        </p:nvGrpSpPr>
        <p:grpSpPr>
          <a:xfrm>
            <a:off x="7978052" y="735115"/>
            <a:ext cx="3654823" cy="4962214"/>
            <a:chOff x="7934508" y="441201"/>
            <a:chExt cx="3654823" cy="4962214"/>
          </a:xfrm>
        </p:grpSpPr>
        <p:pic>
          <p:nvPicPr>
            <p:cNvPr id="5" name="Bilde 5" descr="Et skjermbilde av naturfagsenterets nettside som viser undervisningsopplegget &quot;Hvilket kjennetegn har småkrypene?&quot;.">
              <a:extLst>
                <a:ext uri="{FF2B5EF4-FFF2-40B4-BE49-F238E27FC236}">
                  <a16:creationId xmlns:a16="http://schemas.microsoft.com/office/drawing/2014/main" id="{04BF79F4-4376-4850-5333-8DD8D01CFC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34508" y="441201"/>
              <a:ext cx="3639313" cy="1325563"/>
            </a:xfrm>
            <a:prstGeom prst="rect">
              <a:avLst/>
            </a:prstGeom>
          </p:spPr>
        </p:pic>
        <p:sp>
          <p:nvSpPr>
            <p:cNvPr id="7" name="TekstSylinder 11">
              <a:extLst>
                <a:ext uri="{FF2B5EF4-FFF2-40B4-BE49-F238E27FC236}">
                  <a16:creationId xmlns:a16="http://schemas.microsoft.com/office/drawing/2014/main" id="{929B5555-FAF6-38AD-833E-6CE2DAF86BDB}"/>
                </a:ext>
              </a:extLst>
            </p:cNvPr>
            <p:cNvSpPr txBox="1"/>
            <p:nvPr/>
          </p:nvSpPr>
          <p:spPr>
            <a:xfrm>
              <a:off x="9906299" y="1023389"/>
              <a:ext cx="140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b="1" dirty="0">
                  <a:solidFill>
                    <a:srgbClr val="285770"/>
                  </a:solidFill>
                </a:rPr>
                <a:t>/uterommet</a:t>
              </a:r>
            </a:p>
          </p:txBody>
        </p:sp>
        <p:pic>
          <p:nvPicPr>
            <p:cNvPr id="9" name="Bilde 12">
              <a:extLst>
                <a:ext uri="{FF2B5EF4-FFF2-40B4-BE49-F238E27FC236}">
                  <a16:creationId xmlns:a16="http://schemas.microsoft.com/office/drawing/2014/main" id="{D53C3638-2A22-CBA7-F255-3263DED34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8264" y="1825625"/>
              <a:ext cx="3631067" cy="3577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3724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55284-AD89-B1E5-C510-74E058905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2C03F83C-74DE-0136-BFD8-5DC005A51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382" y="1814404"/>
            <a:ext cx="9624291" cy="2441909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6600" dirty="0"/>
              <a:t>Designe enkle uteromsopplegg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537FC119-598F-4BAD-73BF-127C71A7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4904BB1-D6F7-1E8C-E37A-85D4C18382D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dirty="0">
                <a:solidFill>
                  <a:schemeClr val="accent1"/>
                </a:solidFill>
                <a:latin typeface="+mn-lt"/>
              </a:rPr>
              <a:t>20</a:t>
            </a:r>
            <a:r>
              <a:rPr lang="nb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minutter</a:t>
            </a:r>
          </a:p>
        </p:txBody>
      </p:sp>
    </p:spTree>
    <p:extLst>
      <p:ext uri="{BB962C8B-B14F-4D97-AF65-F5344CB8AC3E}">
        <p14:creationId xmlns:p14="http://schemas.microsoft.com/office/powerpoint/2010/main" val="2946519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AB2684B-D240-BA14-A925-A24A1B83F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239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b="0" dirty="0"/>
              <a:t>Malen i uteromsoppleggene</a:t>
            </a:r>
            <a:endParaRPr lang="en-US" sz="3600" b="0" dirty="0"/>
          </a:p>
        </p:txBody>
      </p:sp>
      <p:sp>
        <p:nvSpPr>
          <p:cNvPr id="9" name="Snakkeboble: rektangel med avrundede hjørner 8">
            <a:extLst>
              <a:ext uri="{FF2B5EF4-FFF2-40B4-BE49-F238E27FC236}">
                <a16:creationId xmlns:a16="http://schemas.microsoft.com/office/drawing/2014/main" id="{09E2A825-8412-E545-445B-D54D74E6544E}"/>
              </a:ext>
            </a:extLst>
          </p:cNvPr>
          <p:cNvSpPr/>
          <p:nvPr/>
        </p:nvSpPr>
        <p:spPr>
          <a:xfrm>
            <a:off x="2783359" y="2347805"/>
            <a:ext cx="2900498" cy="1508345"/>
          </a:xfrm>
          <a:prstGeom prst="wedgeRoundRectCallout">
            <a:avLst>
              <a:gd name="adj1" fmla="val 97709"/>
              <a:gd name="adj2" fmla="val -2925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200" dirty="0"/>
              <a:t>Vi skal nå se nærmere på denne malen.</a:t>
            </a:r>
          </a:p>
        </p:txBody>
      </p:sp>
      <p:pic>
        <p:nvPicPr>
          <p:cNvPr id="2" name="Bilde 2" descr="Skjermdump av malen. ">
            <a:extLst>
              <a:ext uri="{FF2B5EF4-FFF2-40B4-BE49-F238E27FC236}">
                <a16:creationId xmlns:a16="http://schemas.microsoft.com/office/drawing/2014/main" id="{07A8FB79-BAC5-574A-7492-9CDABDFE37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843" y="285522"/>
            <a:ext cx="4382841" cy="62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9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36BC07C1-FA5F-0544-E7D7-C1F042DF9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Oppstart og drivkraft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38FFD8D-5C26-9DD6-2B26-4F7C5D4FC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02659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I oppstarten av hvert opplegg introduserer læreren en problemstilling eller et spørsmål knyttet til temaet for opplegget, som elevene skal utforske.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Hensikten med å starte med et spørsmål eller ei problemstilling, er å invitere dem inn i fagfeltet og til aktiv deltakelse.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Spørsmålet/problemstillinga er selve drivkraften i utforskende aktiviteter. Den skaper et læringsbehov hos elevene og gir samtidig retning mot læringsmålet.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1E2A403-7D7C-AA69-970E-E4443C12B624}"/>
              </a:ext>
            </a:extLst>
          </p:cNvPr>
          <p:cNvSpPr txBox="1"/>
          <p:nvPr/>
        </p:nvSpPr>
        <p:spPr>
          <a:xfrm>
            <a:off x="852351" y="593636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1200" b="1" dirty="0">
                <a:solidFill>
                  <a:schemeClr val="accent1"/>
                </a:solidFill>
              </a:rPr>
              <a:t>Mork og Haug, 2018</a:t>
            </a:r>
          </a:p>
        </p:txBody>
      </p:sp>
      <p:pic>
        <p:nvPicPr>
          <p:cNvPr id="3" name="Bilde 2" descr="Skjermdump av malen. ">
            <a:extLst>
              <a:ext uri="{FF2B5EF4-FFF2-40B4-BE49-F238E27FC236}">
                <a16:creationId xmlns:a16="http://schemas.microsoft.com/office/drawing/2014/main" id="{733C7040-A3A2-3303-DD93-BB5A58C925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843" y="285522"/>
            <a:ext cx="4382841" cy="6286956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D59139D-A002-7C25-EAC2-3FEB8E2E4A9A}"/>
              </a:ext>
            </a:extLst>
          </p:cNvPr>
          <p:cNvSpPr txBox="1"/>
          <p:nvPr/>
        </p:nvSpPr>
        <p:spPr>
          <a:xfrm>
            <a:off x="8442846" y="1266940"/>
            <a:ext cx="35788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Løper du raskere enn vinden? 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5A1BEE49-0FEC-2FEA-96E1-783CE2A62A28}"/>
              </a:ext>
            </a:extLst>
          </p:cNvPr>
          <p:cNvGrpSpPr/>
          <p:nvPr/>
        </p:nvGrpSpPr>
        <p:grpSpPr>
          <a:xfrm rot="19635175">
            <a:off x="6573375" y="1959033"/>
            <a:ext cx="1821215" cy="655320"/>
            <a:chOff x="2983478" y="152167"/>
            <a:chExt cx="1821215" cy="655320"/>
          </a:xfrm>
        </p:grpSpPr>
        <p:sp>
          <p:nvSpPr>
            <p:cNvPr id="4" name="Pil: høyre 3">
              <a:extLst>
                <a:ext uri="{FF2B5EF4-FFF2-40B4-BE49-F238E27FC236}">
                  <a16:creationId xmlns:a16="http://schemas.microsoft.com/office/drawing/2014/main" id="{BBC1AF0B-18DB-A64D-E8CF-054F3C2B4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983478" y="152167"/>
              <a:ext cx="1821215" cy="655320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5" name="TekstSylinder 14">
              <a:extLst>
                <a:ext uri="{FF2B5EF4-FFF2-40B4-BE49-F238E27FC236}">
                  <a16:creationId xmlns:a16="http://schemas.microsoft.com/office/drawing/2014/main" id="{6AF59F2F-3F46-6783-6981-03C239AFD035}"/>
                </a:ext>
              </a:extLst>
            </p:cNvPr>
            <p:cNvSpPr txBox="1"/>
            <p:nvPr/>
          </p:nvSpPr>
          <p:spPr>
            <a:xfrm>
              <a:off x="2983478" y="270293"/>
              <a:ext cx="16897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 dirty="0"/>
                <a:t>For eksempel: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8516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36BC07C1-FA5F-0544-E7D7-C1F042DF9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Samle data og gjøre erfaringer ute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38FFD8D-5C26-9DD6-2B26-4F7C5D4FC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685956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For å bruke tida effektivt starter hvert opplegg ute.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Der samler elevene data og gjør seg erfaringer ved for eksempel å observere, teste eller sanse noe gjennom ulike aktiviteter.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Ved å samle data og gjøre seg erfaringer ute, er elevene mer fysisk aktive og bruker flere sanser enn om de kun satt i ro i klasserommet.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Det bidrar både til at de lærer bedre, og at de i ettertid husker bedre og klarer å hente fram det de har lært. 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1E2A403-7D7C-AA69-970E-E4443C12B624}"/>
              </a:ext>
            </a:extLst>
          </p:cNvPr>
          <p:cNvSpPr txBox="1"/>
          <p:nvPr/>
        </p:nvSpPr>
        <p:spPr>
          <a:xfrm>
            <a:off x="842111" y="608106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b-NO" sz="1200" b="1" dirty="0" err="1">
                <a:solidFill>
                  <a:srgbClr val="227186"/>
                </a:solidFill>
                <a:latin typeface="Calibri" panose="020F0502020204030204"/>
              </a:rPr>
              <a:t>Bølling</a:t>
            </a:r>
            <a:r>
              <a:rPr lang="nb-NO" sz="1200" b="1" dirty="0">
                <a:solidFill>
                  <a:srgbClr val="227186"/>
                </a:solidFill>
                <a:latin typeface="Calibri" panose="020F0502020204030204"/>
              </a:rPr>
              <a:t>, 2021, Winje &amp; Løndal, 2021</a:t>
            </a:r>
          </a:p>
        </p:txBody>
      </p:sp>
      <p:pic>
        <p:nvPicPr>
          <p:cNvPr id="3" name="Bilde 2" descr="Skjermdump av malen. ">
            <a:extLst>
              <a:ext uri="{FF2B5EF4-FFF2-40B4-BE49-F238E27FC236}">
                <a16:creationId xmlns:a16="http://schemas.microsoft.com/office/drawing/2014/main" id="{733C7040-A3A2-3303-DD93-BB5A58C925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843" y="285522"/>
            <a:ext cx="4382841" cy="6286956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D59139D-A002-7C25-EAC2-3FEB8E2E4A9A}"/>
              </a:ext>
            </a:extLst>
          </p:cNvPr>
          <p:cNvSpPr txBox="1"/>
          <p:nvPr/>
        </p:nvSpPr>
        <p:spPr>
          <a:xfrm>
            <a:off x="8442846" y="1266940"/>
            <a:ext cx="35788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Løper du raskere enn vinden? </a:t>
            </a:r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5C1165DF-66B3-B40D-FDF6-CD8A71E4BCBA}"/>
              </a:ext>
            </a:extLst>
          </p:cNvPr>
          <p:cNvSpPr/>
          <p:nvPr/>
        </p:nvSpPr>
        <p:spPr>
          <a:xfrm>
            <a:off x="8461139" y="1966140"/>
            <a:ext cx="2616857" cy="77962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Måle og utforske løpehastighet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5A1BEE49-0FEC-2FEA-96E1-783CE2A62A28}"/>
              </a:ext>
            </a:extLst>
          </p:cNvPr>
          <p:cNvGrpSpPr/>
          <p:nvPr/>
        </p:nvGrpSpPr>
        <p:grpSpPr>
          <a:xfrm rot="20897709">
            <a:off x="6728235" y="2265223"/>
            <a:ext cx="1821215" cy="655320"/>
            <a:chOff x="2983478" y="152167"/>
            <a:chExt cx="1821215" cy="655320"/>
          </a:xfrm>
        </p:grpSpPr>
        <p:sp>
          <p:nvSpPr>
            <p:cNvPr id="8" name="Pil: høyre 7">
              <a:extLst>
                <a:ext uri="{FF2B5EF4-FFF2-40B4-BE49-F238E27FC236}">
                  <a16:creationId xmlns:a16="http://schemas.microsoft.com/office/drawing/2014/main" id="{BBC1AF0B-18DB-A64D-E8CF-054F3C2B4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983478" y="152167"/>
              <a:ext cx="1821215" cy="655320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6AF59F2F-3F46-6783-6981-03C239AFD035}"/>
                </a:ext>
              </a:extLst>
            </p:cNvPr>
            <p:cNvSpPr txBox="1"/>
            <p:nvPr/>
          </p:nvSpPr>
          <p:spPr>
            <a:xfrm>
              <a:off x="2983479" y="270293"/>
              <a:ext cx="16897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 dirty="0"/>
                <a:t>For eksempel: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438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36BC07C1-FA5F-0544-E7D7-C1F042DF9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Bearbeide data og erfaringer inne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38FFD8D-5C26-9DD6-2B26-4F7C5D4FC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56955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Etter utedelen fortsettes hvert av oppleggene inne i klasserommet med et etterarbeid.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Der skal elevene bearbeide dataene de samlet eller erfaringene de gjorde seg ute, for eksempel ved å sortere, sammenlikne og beregne, og finne sammenhenger og mønstre.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Å bearbeide data er viktig for at elevene skal kunne oppsummere, trekke slutninger og lage forklaringer. Da kan de lære nytt fagstoff ved å koble egne erfaringer til etablert kunnskap.</a:t>
            </a:r>
          </a:p>
        </p:txBody>
      </p:sp>
      <p:pic>
        <p:nvPicPr>
          <p:cNvPr id="3" name="Bilde 2" descr="Skjermdump av malen. ">
            <a:extLst>
              <a:ext uri="{FF2B5EF4-FFF2-40B4-BE49-F238E27FC236}">
                <a16:creationId xmlns:a16="http://schemas.microsoft.com/office/drawing/2014/main" id="{733C7040-A3A2-3303-DD93-BB5A58C925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843" y="282119"/>
            <a:ext cx="4382841" cy="6286956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D59139D-A002-7C25-EAC2-3FEB8E2E4A9A}"/>
              </a:ext>
            </a:extLst>
          </p:cNvPr>
          <p:cNvSpPr txBox="1"/>
          <p:nvPr/>
        </p:nvSpPr>
        <p:spPr>
          <a:xfrm>
            <a:off x="8442846" y="1266940"/>
            <a:ext cx="35788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Løper du raskere enn vinden? </a:t>
            </a:r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5C1165DF-66B3-B40D-FDF6-CD8A71E4BCBA}"/>
              </a:ext>
            </a:extLst>
          </p:cNvPr>
          <p:cNvSpPr/>
          <p:nvPr/>
        </p:nvSpPr>
        <p:spPr>
          <a:xfrm>
            <a:off x="8468247" y="1966140"/>
            <a:ext cx="2635150" cy="77962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Måle og utforske løpehastighet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5A1BEE49-0FEC-2FEA-96E1-783CE2A62A28}"/>
              </a:ext>
            </a:extLst>
          </p:cNvPr>
          <p:cNvGrpSpPr/>
          <p:nvPr/>
        </p:nvGrpSpPr>
        <p:grpSpPr>
          <a:xfrm rot="627433">
            <a:off x="6152044" y="3537089"/>
            <a:ext cx="1821215" cy="655320"/>
            <a:chOff x="2983478" y="152167"/>
            <a:chExt cx="1821215" cy="655320"/>
          </a:xfrm>
        </p:grpSpPr>
        <p:sp>
          <p:nvSpPr>
            <p:cNvPr id="8" name="Pil: høyre 7">
              <a:extLst>
                <a:ext uri="{FF2B5EF4-FFF2-40B4-BE49-F238E27FC236}">
                  <a16:creationId xmlns:a16="http://schemas.microsoft.com/office/drawing/2014/main" id="{BBC1AF0B-18DB-A64D-E8CF-054F3C2B4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983478" y="152167"/>
              <a:ext cx="1821215" cy="655320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6AF59F2F-3F46-6783-6981-03C239AFD035}"/>
                </a:ext>
              </a:extLst>
            </p:cNvPr>
            <p:cNvSpPr txBox="1"/>
            <p:nvPr/>
          </p:nvSpPr>
          <p:spPr>
            <a:xfrm>
              <a:off x="2983479" y="270293"/>
              <a:ext cx="16897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 dirty="0"/>
                <a:t>For eksempel: </a:t>
              </a:r>
            </a:p>
          </p:txBody>
        </p:sp>
      </p:grp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9127D6E-325E-938E-7551-9B87FAB3ED67}"/>
              </a:ext>
            </a:extLst>
          </p:cNvPr>
          <p:cNvSpPr txBox="1"/>
          <p:nvPr/>
        </p:nvSpPr>
        <p:spPr>
          <a:xfrm>
            <a:off x="861047" y="569820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b="1" dirty="0">
                <a:solidFill>
                  <a:schemeClr val="accent1"/>
                </a:solidFill>
              </a:rPr>
              <a:t>Haug, B. S., Sørborg, Ø., Mork, S. M., &amp; Frøyland, M., 2021</a:t>
            </a:r>
          </a:p>
        </p:txBody>
      </p:sp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77D6DCB5-5C77-0715-C076-256CD3D1070B}"/>
              </a:ext>
            </a:extLst>
          </p:cNvPr>
          <p:cNvSpPr/>
          <p:nvPr/>
        </p:nvSpPr>
        <p:spPr>
          <a:xfrm>
            <a:off x="8029788" y="4203715"/>
            <a:ext cx="3206254" cy="132556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Lære om ulike vindstyrker og hvor fort ulike dyr løper, sammenlikne med egne data </a:t>
            </a:r>
          </a:p>
        </p:txBody>
      </p:sp>
    </p:spTree>
    <p:extLst>
      <p:ext uri="{BB962C8B-B14F-4D97-AF65-F5344CB8AC3E}">
        <p14:creationId xmlns:p14="http://schemas.microsoft.com/office/powerpoint/2010/main" val="422331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FB1053-4CA7-0F33-B3D0-2AB19485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19982" cy="1325563"/>
          </a:xfrm>
        </p:spPr>
        <p:txBody>
          <a:bodyPr>
            <a:normAutofit/>
          </a:bodyPr>
          <a:lstStyle/>
          <a:p>
            <a:r>
              <a:rPr lang="nb-NO" sz="3600" dirty="0"/>
              <a:t>Analyser aktivitet ut fra malen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92692E-7D39-87E0-80E8-E2BFEA2D3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27133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b-NO" sz="2200" b="1" dirty="0"/>
              <a:t>Jobb i grupper: </a:t>
            </a:r>
            <a:r>
              <a:rPr lang="nb-NO" sz="2200" dirty="0"/>
              <a:t>Velg en av aktivitetene på naturfag.no/uterommet. Bruk malen til å finne ut: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Hva er drivkraften (problemstilling/spørsmål)? 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Hvilke data og erfaringer skal elevene samle og gjøre seg ute?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Hvordan skal de bearbeide data og erfaringer og hva slags teori skal de koble dataene sine til?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2A0DD01B-D764-2C67-D05A-D32ABC1E0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41270" y="4119563"/>
            <a:ext cx="3532901" cy="2777531"/>
            <a:chOff x="4506861" y="3890810"/>
            <a:chExt cx="3224039" cy="2421090"/>
          </a:xfrm>
        </p:grpSpPr>
        <p:pic>
          <p:nvPicPr>
            <p:cNvPr id="5" name="Grafikk 4">
              <a:extLst>
                <a:ext uri="{FF2B5EF4-FFF2-40B4-BE49-F238E27FC236}">
                  <a16:creationId xmlns:a16="http://schemas.microsoft.com/office/drawing/2014/main" id="{D0D14883-75DB-BFE1-E1C8-4BD8F96987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09811" y="3890810"/>
              <a:ext cx="2421089" cy="2421090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C781D786-B068-4F14-71B6-A5C8F505CFB9}"/>
                </a:ext>
              </a:extLst>
            </p:cNvPr>
            <p:cNvSpPr/>
            <p:nvPr/>
          </p:nvSpPr>
          <p:spPr>
            <a:xfrm>
              <a:off x="4936900" y="5265784"/>
              <a:ext cx="939942" cy="93994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7" name="Grafikk 6" descr="Bruker med heldekkende fyll">
              <a:extLst>
                <a:ext uri="{FF2B5EF4-FFF2-40B4-BE49-F238E27FC236}">
                  <a16:creationId xmlns:a16="http://schemas.microsoft.com/office/drawing/2014/main" id="{CA9CA281-5698-01EA-92D0-F4CFAD35E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06861" y="4551628"/>
              <a:ext cx="1434845" cy="1434845"/>
            </a:xfrm>
            <a:prstGeom prst="rect">
              <a:avLst/>
            </a:prstGeom>
          </p:spPr>
        </p:pic>
      </p:grpSp>
      <p:pic>
        <p:nvPicPr>
          <p:cNvPr id="9" name="Bilde 8" descr="Skjermdump av malen. ">
            <a:extLst>
              <a:ext uri="{FF2B5EF4-FFF2-40B4-BE49-F238E27FC236}">
                <a16:creationId xmlns:a16="http://schemas.microsoft.com/office/drawing/2014/main" id="{2CAA51AB-6D2F-AFA1-F9FB-DD6C89989A2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507" y="562867"/>
            <a:ext cx="2660488" cy="3941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1245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FB1053-4CA7-0F33-B3D0-2AB19485C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Del i plenum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92692E-7D39-87E0-80E8-E2BFEA2D3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42631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Fortell om aktiviteten fra naturfag.no/uterommet dere valgte: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Hva er drivkraften (problemstilling/spørsmål)?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Hvilke data og erfaringer skal elevene samle og gjøre seg ute?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Hvordan skal de bearbeide data og erfaringer og hva slags teori skal de koble dataene sine til?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2A0DD01B-D764-2C67-D05A-D32ABC1E0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41270" y="4132263"/>
            <a:ext cx="3532901" cy="2777531"/>
            <a:chOff x="4506861" y="3890810"/>
            <a:chExt cx="3224039" cy="2421090"/>
          </a:xfrm>
        </p:grpSpPr>
        <p:pic>
          <p:nvPicPr>
            <p:cNvPr id="5" name="Grafikk 4">
              <a:extLst>
                <a:ext uri="{FF2B5EF4-FFF2-40B4-BE49-F238E27FC236}">
                  <a16:creationId xmlns:a16="http://schemas.microsoft.com/office/drawing/2014/main" id="{D0D14883-75DB-BFE1-E1C8-4BD8F96987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09811" y="3890810"/>
              <a:ext cx="2421089" cy="2421090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C781D786-B068-4F14-71B6-A5C8F505CFB9}"/>
                </a:ext>
              </a:extLst>
            </p:cNvPr>
            <p:cNvSpPr/>
            <p:nvPr/>
          </p:nvSpPr>
          <p:spPr>
            <a:xfrm>
              <a:off x="4936900" y="5265784"/>
              <a:ext cx="939942" cy="939942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7" name="Grafikk 6" descr="Bruker med heldekkende fyll">
              <a:extLst>
                <a:ext uri="{FF2B5EF4-FFF2-40B4-BE49-F238E27FC236}">
                  <a16:creationId xmlns:a16="http://schemas.microsoft.com/office/drawing/2014/main" id="{CA9CA281-5698-01EA-92D0-F4CFAD35E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06861" y="4551628"/>
              <a:ext cx="1434845" cy="1434845"/>
            </a:xfrm>
            <a:prstGeom prst="rect">
              <a:avLst/>
            </a:prstGeom>
          </p:spPr>
        </p:pic>
      </p:grpSp>
      <p:pic>
        <p:nvPicPr>
          <p:cNvPr id="8" name="Bilde 7" descr="Skjermdump av malen. ">
            <a:extLst>
              <a:ext uri="{FF2B5EF4-FFF2-40B4-BE49-F238E27FC236}">
                <a16:creationId xmlns:a16="http://schemas.microsoft.com/office/drawing/2014/main" id="{D7E006D7-E574-942D-5731-D973A2D40C9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507" y="575567"/>
            <a:ext cx="2660488" cy="3941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2606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C63CE-E3CF-9E11-2AF9-38F61F3B4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F96356C-45F6-BDA9-05AD-58932B262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4"/>
            <a:ext cx="8582025" cy="2441909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6600" b="1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Planlegg utprøving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695A778-3FCF-BE62-3EA0-20400A118B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dirty="0">
                <a:solidFill>
                  <a:schemeClr val="accent1"/>
                </a:solidFill>
                <a:latin typeface="+mn-lt"/>
              </a:rPr>
              <a:t>10</a:t>
            </a:r>
            <a:r>
              <a:rPr lang="nb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minutter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44FFB245-C497-C27F-DE6B-2183BCDDE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FEA87-FFF0-EE67-6E07-871F9A438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639BD534-6A1A-2677-5C6D-CF8C9A6E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Mål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24A98D7-926C-9CB5-8A41-F726FBE76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075"/>
            <a:ext cx="5994400" cy="409184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ts val="2400"/>
              <a:buNone/>
            </a:pPr>
            <a:r>
              <a:rPr lang="nb-NO" sz="2200" dirty="0">
                <a:sym typeface="Calibri"/>
              </a:rPr>
              <a:t>I modul 1 og 2 har dere prøvd ut aktiviteter fra naturfag.no/uterommet.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ts val="2400"/>
              <a:buNone/>
            </a:pPr>
            <a:r>
              <a:rPr lang="nb-NO" sz="2200" dirty="0">
                <a:sym typeface="Calibri"/>
              </a:rPr>
              <a:t>I denne modulen skal vi se på hvorfor oppleggene er designet som de er.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ts val="2400"/>
              <a:buNone/>
            </a:pPr>
            <a:endParaRPr lang="nb-NO" sz="22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ts val="2400"/>
              <a:buNone/>
            </a:pPr>
            <a:r>
              <a:rPr lang="nb-NO" sz="2200" dirty="0"/>
              <a:t>Modulen består av tre deler:</a:t>
            </a:r>
            <a:endParaRPr lang="nb-NO" sz="2200" dirty="0">
              <a:sym typeface="Calibri"/>
            </a:endParaRPr>
          </a:p>
        </p:txBody>
      </p:sp>
      <p:graphicFrame>
        <p:nvGraphicFramePr>
          <p:cNvPr id="7" name="Plassholder for innhold 3">
            <a:extLst>
              <a:ext uri="{FF2B5EF4-FFF2-40B4-BE49-F238E27FC236}">
                <a16:creationId xmlns:a16="http://schemas.microsoft.com/office/drawing/2014/main" id="{8CE7093A-E9FB-3D1C-B139-329E761C5A3F}"/>
              </a:ext>
            </a:extLst>
          </p:cNvPr>
          <p:cNvGraphicFramePr>
            <a:graphicFrameLocks/>
          </p:cNvGraphicFramePr>
          <p:nvPr/>
        </p:nvGraphicFramePr>
        <p:xfrm>
          <a:off x="246434" y="4108109"/>
          <a:ext cx="7868414" cy="2937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Bildeforklaring formet som et avrundet rektangel 5">
            <a:extLst>
              <a:ext uri="{FF2B5EF4-FFF2-40B4-BE49-F238E27FC236}">
                <a16:creationId xmlns:a16="http://schemas.microsoft.com/office/drawing/2014/main" id="{56A46AE5-0C7C-B575-DD2C-738E40F33773}"/>
              </a:ext>
            </a:extLst>
          </p:cNvPr>
          <p:cNvSpPr/>
          <p:nvPr/>
        </p:nvSpPr>
        <p:spPr>
          <a:xfrm>
            <a:off x="4731714" y="3729686"/>
            <a:ext cx="3620434" cy="968972"/>
          </a:xfrm>
          <a:prstGeom prst="wedgeRoundRectCallout">
            <a:avLst>
              <a:gd name="adj1" fmla="val -118156"/>
              <a:gd name="adj2" fmla="val 8525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dag skal vi gjennomføre </a:t>
            </a:r>
            <a:r>
              <a:rPr lang="nb-NO" sz="2200" b="1" dirty="0">
                <a:solidFill>
                  <a:schemeClr val="tx1"/>
                </a:solidFill>
                <a:latin typeface="Calibri"/>
              </a:rPr>
              <a:t>A.</a:t>
            </a:r>
            <a:endParaRPr kumimoji="0" lang="nb-NO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9937FBC-31A5-4DA8-E05E-C714A00C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6292" y="484397"/>
            <a:ext cx="3506706" cy="29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66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F7E40-B82C-4909-928E-643C63D7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sz="3600" b="0" dirty="0"/>
              <a:t>Planlegg utprøving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BC24F027-2493-BAED-8B20-700BBACDB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71625"/>
            <a:ext cx="6910633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1400"/>
              </a:spcBef>
              <a:buNone/>
            </a:pPr>
            <a:r>
              <a:rPr lang="nb-NO" sz="2200" dirty="0"/>
              <a:t>Samarbeid gjerne på trinn eller i team:</a:t>
            </a:r>
          </a:p>
          <a:p>
            <a:pPr>
              <a:spcBef>
                <a:spcPts val="1400"/>
              </a:spcBef>
            </a:pPr>
            <a:r>
              <a:rPr lang="nb-NO" sz="2200" dirty="0"/>
              <a:t>Velg en av aktivitetene på naturfag.no/uterommet som dere vil prøve ut med elever. </a:t>
            </a:r>
          </a:p>
          <a:p>
            <a:pPr>
              <a:spcBef>
                <a:spcPts val="1400"/>
              </a:spcBef>
            </a:pPr>
            <a:r>
              <a:rPr lang="nb-NO" sz="2200" dirty="0"/>
              <a:t>Planlegg når og hvor dere skal prøve ut aktiviteten. 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nb-NO" sz="2000" b="1" dirty="0"/>
              <a:t>Under og etter </a:t>
            </a:r>
            <a:r>
              <a:rPr lang="nb-NO" sz="2000" b="1" i="1" dirty="0"/>
              <a:t>B – Utprøving </a:t>
            </a:r>
          </a:p>
          <a:p>
            <a:pPr>
              <a:spcBef>
                <a:spcPts val="1400"/>
              </a:spcBef>
            </a:pPr>
            <a:r>
              <a:rPr lang="nb-NO" sz="2000" dirty="0"/>
              <a:t>Vurder om opplegget kan bidra til at elevene bearbeider og forstår egne data i lys av teori for å svare på spørsmål/oppdrag og se relevans.</a:t>
            </a:r>
          </a:p>
          <a:p>
            <a:pPr>
              <a:spcBef>
                <a:spcPts val="1400"/>
              </a:spcBef>
            </a:pPr>
            <a:r>
              <a:rPr lang="nb-NO" sz="2000" dirty="0"/>
              <a:t>Ta med notatene dine til </a:t>
            </a:r>
            <a:r>
              <a:rPr lang="nb-NO" sz="2000" i="1" dirty="0"/>
              <a:t>C – Erfaringsdeling</a:t>
            </a:r>
            <a:r>
              <a:rPr lang="nb-NO" sz="2000" dirty="0"/>
              <a:t>.</a:t>
            </a:r>
          </a:p>
          <a:p>
            <a:pPr marL="0" indent="0">
              <a:spcBef>
                <a:spcPts val="1400"/>
              </a:spcBef>
              <a:buNone/>
            </a:pPr>
            <a:endParaRPr lang="nb-NO" sz="2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B49F95-E245-B435-1CE5-ECE0ED389EE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87742" y="868783"/>
            <a:ext cx="1128156" cy="343644"/>
          </a:xfrm>
        </p:spPr>
        <p:txBody>
          <a:bodyPr>
            <a:normAutofit/>
          </a:bodyPr>
          <a:lstStyle/>
          <a:p>
            <a:r>
              <a:rPr lang="nb-NO" dirty="0"/>
              <a:t>10 min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9CA6AEC2-C332-2CC8-A3FB-23A4101EA401}"/>
              </a:ext>
            </a:extLst>
          </p:cNvPr>
          <p:cNvGrpSpPr/>
          <p:nvPr/>
        </p:nvGrpSpPr>
        <p:grpSpPr>
          <a:xfrm>
            <a:off x="4018597" y="5440217"/>
            <a:ext cx="2808501" cy="1123400"/>
            <a:chOff x="2305" y="906880"/>
            <a:chExt cx="2808501" cy="1123400"/>
          </a:xfrm>
        </p:grpSpPr>
        <p:sp>
          <p:nvSpPr>
            <p:cNvPr id="14" name="Pil: vinkeltegn 13">
              <a:extLst>
                <a:ext uri="{FF2B5EF4-FFF2-40B4-BE49-F238E27FC236}">
                  <a16:creationId xmlns:a16="http://schemas.microsoft.com/office/drawing/2014/main" id="{82D244ED-AA23-F590-B769-0533AD9D6D19}"/>
                </a:ext>
              </a:extLst>
            </p:cNvPr>
            <p:cNvSpPr/>
            <p:nvPr/>
          </p:nvSpPr>
          <p:spPr>
            <a:xfrm>
              <a:off x="2305" y="906880"/>
              <a:ext cx="2808501" cy="112340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n-NO"/>
            </a:p>
          </p:txBody>
        </p:sp>
        <p:sp>
          <p:nvSpPr>
            <p:cNvPr id="15" name="Pil: vinkeltegn 4">
              <a:extLst>
                <a:ext uri="{FF2B5EF4-FFF2-40B4-BE49-F238E27FC236}">
                  <a16:creationId xmlns:a16="http://schemas.microsoft.com/office/drawing/2014/main" id="{EB3903E0-FC34-1367-94CA-20F6E2E46A1E}"/>
                </a:ext>
              </a:extLst>
            </p:cNvPr>
            <p:cNvSpPr txBox="1"/>
            <p:nvPr/>
          </p:nvSpPr>
          <p:spPr>
            <a:xfrm>
              <a:off x="564005" y="906880"/>
              <a:ext cx="1685101" cy="1123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000" b="1" kern="1200" dirty="0"/>
                <a:t>A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000" kern="1200" dirty="0"/>
                <a:t>Samarbeid lærere</a:t>
              </a:r>
            </a:p>
          </p:txBody>
        </p:sp>
      </p:grpSp>
      <p:grpSp>
        <p:nvGrpSpPr>
          <p:cNvPr id="6" name="Gruppe 5">
            <a:extLst>
              <a:ext uri="{FF2B5EF4-FFF2-40B4-BE49-F238E27FC236}">
                <a16:creationId xmlns:a16="http://schemas.microsoft.com/office/drawing/2014/main" id="{2CC31EE9-AF87-A6D8-7AAB-0DD4BC9728A5}"/>
              </a:ext>
            </a:extLst>
          </p:cNvPr>
          <p:cNvGrpSpPr/>
          <p:nvPr/>
        </p:nvGrpSpPr>
        <p:grpSpPr>
          <a:xfrm>
            <a:off x="6546248" y="5440217"/>
            <a:ext cx="2808501" cy="1123400"/>
            <a:chOff x="2529956" y="906880"/>
            <a:chExt cx="2808501" cy="1123400"/>
          </a:xfrm>
        </p:grpSpPr>
        <p:sp>
          <p:nvSpPr>
            <p:cNvPr id="12" name="Pil: vinkeltegn 11">
              <a:extLst>
                <a:ext uri="{FF2B5EF4-FFF2-40B4-BE49-F238E27FC236}">
                  <a16:creationId xmlns:a16="http://schemas.microsoft.com/office/drawing/2014/main" id="{574A35F5-CF21-39CD-20A4-F8D813DAB628}"/>
                </a:ext>
              </a:extLst>
            </p:cNvPr>
            <p:cNvSpPr/>
            <p:nvPr/>
          </p:nvSpPr>
          <p:spPr>
            <a:xfrm>
              <a:off x="2529956" y="906880"/>
              <a:ext cx="2808501" cy="112340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n-NO"/>
            </a:p>
          </p:txBody>
        </p:sp>
        <p:sp>
          <p:nvSpPr>
            <p:cNvPr id="13" name="Pil: vinkeltegn 6">
              <a:extLst>
                <a:ext uri="{FF2B5EF4-FFF2-40B4-BE49-F238E27FC236}">
                  <a16:creationId xmlns:a16="http://schemas.microsoft.com/office/drawing/2014/main" id="{1A3DBD48-EE34-5670-DAA3-BBA714CB73BC}"/>
                </a:ext>
              </a:extLst>
            </p:cNvPr>
            <p:cNvSpPr txBox="1"/>
            <p:nvPr/>
          </p:nvSpPr>
          <p:spPr>
            <a:xfrm>
              <a:off x="3091656" y="906880"/>
              <a:ext cx="1685101" cy="1123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000" b="1" kern="1200" dirty="0"/>
                <a:t>B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000" kern="1200" dirty="0"/>
                <a:t>Utprøving med elever</a:t>
              </a:r>
            </a:p>
          </p:txBody>
        </p:sp>
      </p:grpSp>
      <p:grpSp>
        <p:nvGrpSpPr>
          <p:cNvPr id="9" name="Gruppe 8">
            <a:extLst>
              <a:ext uri="{FF2B5EF4-FFF2-40B4-BE49-F238E27FC236}">
                <a16:creationId xmlns:a16="http://schemas.microsoft.com/office/drawing/2014/main" id="{05ECF0EF-6B87-2ED9-54F2-14F5F3EB2095}"/>
              </a:ext>
            </a:extLst>
          </p:cNvPr>
          <p:cNvGrpSpPr/>
          <p:nvPr/>
        </p:nvGrpSpPr>
        <p:grpSpPr>
          <a:xfrm>
            <a:off x="9073899" y="5440217"/>
            <a:ext cx="2808501" cy="1123400"/>
            <a:chOff x="5057607" y="906880"/>
            <a:chExt cx="2808501" cy="1123400"/>
          </a:xfrm>
        </p:grpSpPr>
        <p:sp>
          <p:nvSpPr>
            <p:cNvPr id="10" name="Pil: vinkeltegn 9">
              <a:extLst>
                <a:ext uri="{FF2B5EF4-FFF2-40B4-BE49-F238E27FC236}">
                  <a16:creationId xmlns:a16="http://schemas.microsoft.com/office/drawing/2014/main" id="{8F985AF3-2391-77A3-FC0C-5B93E4079E6C}"/>
                </a:ext>
              </a:extLst>
            </p:cNvPr>
            <p:cNvSpPr/>
            <p:nvPr/>
          </p:nvSpPr>
          <p:spPr>
            <a:xfrm>
              <a:off x="5057607" y="906880"/>
              <a:ext cx="2808501" cy="112340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n-NO"/>
            </a:p>
          </p:txBody>
        </p:sp>
        <p:sp>
          <p:nvSpPr>
            <p:cNvPr id="11" name="Pil: vinkeltegn 8">
              <a:extLst>
                <a:ext uri="{FF2B5EF4-FFF2-40B4-BE49-F238E27FC236}">
                  <a16:creationId xmlns:a16="http://schemas.microsoft.com/office/drawing/2014/main" id="{02F3E0F2-5A5F-4ED5-3A4B-9453E1C35158}"/>
                </a:ext>
              </a:extLst>
            </p:cNvPr>
            <p:cNvSpPr txBox="1"/>
            <p:nvPr/>
          </p:nvSpPr>
          <p:spPr>
            <a:xfrm>
              <a:off x="5619307" y="906880"/>
              <a:ext cx="1685101" cy="1123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000" b="1" kern="1200" dirty="0"/>
                <a:t>C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000" kern="1200" dirty="0"/>
                <a:t>Erfaringsdeling lærere</a:t>
              </a:r>
            </a:p>
          </p:txBody>
        </p:sp>
      </p:grpSp>
      <p:pic>
        <p:nvPicPr>
          <p:cNvPr id="4" name="Bilde 3" descr="Skjermdump av malen. ">
            <a:extLst>
              <a:ext uri="{FF2B5EF4-FFF2-40B4-BE49-F238E27FC236}">
                <a16:creationId xmlns:a16="http://schemas.microsoft.com/office/drawing/2014/main" id="{32036024-55F6-CF15-07AE-1CEFD925D4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5268" y="1614485"/>
            <a:ext cx="2342321" cy="3470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2953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AE608029-EBA7-2B0D-D98C-FF61D2402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z="6000" b="1" i="0" u="none" strike="noStrike" kern="1200" cap="none" spc="0" normalizeH="0" baseline="0" noProof="0" dirty="0">
                <a:ln>
                  <a:noFill/>
                </a:ln>
                <a:solidFill>
                  <a:srgbClr val="2271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 – Utprøving</a:t>
            </a:r>
            <a:endParaRPr lang="nb-NO" dirty="0"/>
          </a:p>
        </p:txBody>
      </p:sp>
      <p:graphicFrame>
        <p:nvGraphicFramePr>
          <p:cNvPr id="8" name="Plassholder for innhold 3">
            <a:extLst>
              <a:ext uri="{FF2B5EF4-FFF2-40B4-BE49-F238E27FC236}">
                <a16:creationId xmlns:a16="http://schemas.microsoft.com/office/drawing/2014/main" id="{078B5267-5E69-E2DD-8709-7BDD0B21A836}"/>
              </a:ext>
            </a:extLst>
          </p:cNvPr>
          <p:cNvGraphicFramePr>
            <a:graphicFrameLocks/>
          </p:cNvGraphicFramePr>
          <p:nvPr/>
        </p:nvGraphicFramePr>
        <p:xfrm>
          <a:off x="1391249" y="1983399"/>
          <a:ext cx="7868414" cy="2937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Bildeforklaring formet som et avrundet rektangel 5">
            <a:extLst>
              <a:ext uri="{FF2B5EF4-FFF2-40B4-BE49-F238E27FC236}">
                <a16:creationId xmlns:a16="http://schemas.microsoft.com/office/drawing/2014/main" id="{8F96C5C2-5B17-AF2F-9DD2-08C2175F21C8}"/>
              </a:ext>
            </a:extLst>
          </p:cNvPr>
          <p:cNvSpPr/>
          <p:nvPr/>
        </p:nvSpPr>
        <p:spPr>
          <a:xfrm>
            <a:off x="6769556" y="1320618"/>
            <a:ext cx="4980214" cy="1147267"/>
          </a:xfrm>
          <a:prstGeom prst="wedgeRoundRectCallout">
            <a:avLst>
              <a:gd name="adj1" fmla="val -46637"/>
              <a:gd name="adj2" fmla="val 7373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Etter at vi har gjort </a:t>
            </a:r>
            <a:r>
              <a:rPr kumimoji="0" lang="nb-NO" sz="2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 – Utprøving </a:t>
            </a: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 elever, møtes vi til </a:t>
            </a:r>
            <a:r>
              <a:rPr kumimoji="0" lang="nb-NO" sz="2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– </a:t>
            </a:r>
            <a:r>
              <a:rPr lang="nb-NO" sz="2200" i="1" dirty="0">
                <a:solidFill>
                  <a:schemeClr val="tx1"/>
                </a:solidFill>
                <a:latin typeface="Calibri"/>
              </a:rPr>
              <a:t>Er</a:t>
            </a:r>
            <a:r>
              <a:rPr kumimoji="0" lang="nb-NO" sz="2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faringsdeling</a:t>
            </a:r>
            <a:r>
              <a:rPr lang="nb-NO" sz="2200" dirty="0">
                <a:solidFill>
                  <a:schemeClr val="tx1"/>
                </a:solidFill>
                <a:latin typeface="Calibri"/>
              </a:rPr>
              <a:t>.</a:t>
            </a:r>
            <a:endParaRPr kumimoji="0" lang="nb-NO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33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C30409-E7F8-F7F3-6084-C78734E3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Helt til slutt</a:t>
            </a:r>
            <a:br>
              <a:rPr lang="nb-NO" dirty="0"/>
            </a:br>
            <a:r>
              <a:rPr lang="nb-NO" sz="3200" dirty="0"/>
              <a:t>Hvilket ord gjemmer seg her?</a:t>
            </a: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4E2BAC6-9889-61B2-1793-92533427DCB5}"/>
              </a:ext>
            </a:extLst>
          </p:cNvPr>
          <p:cNvSpPr txBox="1"/>
          <p:nvPr/>
        </p:nvSpPr>
        <p:spPr>
          <a:xfrm>
            <a:off x="3851910" y="2485382"/>
            <a:ext cx="6146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cap="small" dirty="0">
                <a:solidFill>
                  <a:srgbClr val="00B050"/>
                </a:solidFill>
              </a:rPr>
              <a:t>G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F4241F0-C6D9-180C-763A-FB7A652C6597}"/>
              </a:ext>
            </a:extLst>
          </p:cNvPr>
          <p:cNvSpPr txBox="1"/>
          <p:nvPr/>
        </p:nvSpPr>
        <p:spPr>
          <a:xfrm>
            <a:off x="5577840" y="1973515"/>
            <a:ext cx="6146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cap="small" dirty="0">
                <a:solidFill>
                  <a:srgbClr val="00B050"/>
                </a:solidFill>
              </a:rPr>
              <a:t>S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10D8DEC-1D74-3BC7-9C40-465AAAFAADBE}"/>
              </a:ext>
            </a:extLst>
          </p:cNvPr>
          <p:cNvSpPr txBox="1"/>
          <p:nvPr/>
        </p:nvSpPr>
        <p:spPr>
          <a:xfrm>
            <a:off x="2943624" y="3974841"/>
            <a:ext cx="6146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cap="small" dirty="0">
                <a:solidFill>
                  <a:srgbClr val="00B050"/>
                </a:solidFill>
              </a:rPr>
              <a:t>N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FCF9F5D-B540-43DB-CA6F-C8144A64E12D}"/>
              </a:ext>
            </a:extLst>
          </p:cNvPr>
          <p:cNvSpPr txBox="1"/>
          <p:nvPr/>
        </p:nvSpPr>
        <p:spPr>
          <a:xfrm>
            <a:off x="8710803" y="4824990"/>
            <a:ext cx="6146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cap="small" dirty="0">
                <a:solidFill>
                  <a:srgbClr val="00B050"/>
                </a:solidFill>
              </a:rPr>
              <a:t>H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B3CB11B-2768-C107-84A6-1BDAF1ECD8E7}"/>
              </a:ext>
            </a:extLst>
          </p:cNvPr>
          <p:cNvSpPr txBox="1"/>
          <p:nvPr/>
        </p:nvSpPr>
        <p:spPr>
          <a:xfrm>
            <a:off x="2486787" y="3017724"/>
            <a:ext cx="6146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cap="small" dirty="0">
                <a:solidFill>
                  <a:srgbClr val="00B050"/>
                </a:solidFill>
              </a:rPr>
              <a:t>D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F0AEC72-3A41-A929-30DC-0801ABC48F58}"/>
              </a:ext>
            </a:extLst>
          </p:cNvPr>
          <p:cNvSpPr txBox="1"/>
          <p:nvPr/>
        </p:nvSpPr>
        <p:spPr>
          <a:xfrm>
            <a:off x="7915177" y="2875002"/>
            <a:ext cx="6146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cap="small" dirty="0">
                <a:solidFill>
                  <a:srgbClr val="00B050"/>
                </a:solidFill>
              </a:rPr>
              <a:t>H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F98A575-6C30-7695-F49D-E0612376DD04}"/>
              </a:ext>
            </a:extLst>
          </p:cNvPr>
          <p:cNvSpPr txBox="1"/>
          <p:nvPr/>
        </p:nvSpPr>
        <p:spPr>
          <a:xfrm>
            <a:off x="4038600" y="4594157"/>
            <a:ext cx="6146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cap="small" baseline="0" dirty="0">
                <a:solidFill>
                  <a:srgbClr val="00B050"/>
                </a:solidFill>
              </a:rPr>
              <a:t>I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82BD024E-EC2A-682A-3CB8-EFEDEE922429}"/>
              </a:ext>
            </a:extLst>
          </p:cNvPr>
          <p:cNvSpPr txBox="1"/>
          <p:nvPr/>
        </p:nvSpPr>
        <p:spPr>
          <a:xfrm>
            <a:off x="7303770" y="1534037"/>
            <a:ext cx="6146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cap="small" baseline="0" dirty="0">
                <a:solidFill>
                  <a:srgbClr val="00B050"/>
                </a:solidFill>
              </a:rPr>
              <a:t>V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B978DD85-7155-A797-46DE-F9E86D34DA55}"/>
              </a:ext>
            </a:extLst>
          </p:cNvPr>
          <p:cNvSpPr txBox="1"/>
          <p:nvPr/>
        </p:nvSpPr>
        <p:spPr>
          <a:xfrm>
            <a:off x="9595485" y="3017724"/>
            <a:ext cx="6146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cap="small" baseline="0" dirty="0">
                <a:solidFill>
                  <a:srgbClr val="00B050"/>
                </a:solidFill>
              </a:rPr>
              <a:t>I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E7335FE-F328-463B-4E12-3036F7877FA7}"/>
              </a:ext>
            </a:extLst>
          </p:cNvPr>
          <p:cNvSpPr txBox="1"/>
          <p:nvPr/>
        </p:nvSpPr>
        <p:spPr>
          <a:xfrm>
            <a:off x="5803836" y="3081511"/>
            <a:ext cx="6146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cap="small" baseline="0" dirty="0">
                <a:solidFill>
                  <a:srgbClr val="00B050"/>
                </a:solidFill>
              </a:rPr>
              <a:t>T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AC090947-B835-A0CA-08CB-3C0D87CF1A90}"/>
              </a:ext>
            </a:extLst>
          </p:cNvPr>
          <p:cNvSpPr txBox="1"/>
          <p:nvPr/>
        </p:nvSpPr>
        <p:spPr>
          <a:xfrm>
            <a:off x="4613910" y="3593378"/>
            <a:ext cx="6146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cap="small" baseline="0" dirty="0">
                <a:solidFill>
                  <a:srgbClr val="00B050"/>
                </a:solidFill>
              </a:rPr>
              <a:t>T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E0E2CD44-0847-DA0F-6E7A-21729B3DF8A2}"/>
              </a:ext>
            </a:extLst>
          </p:cNvPr>
          <p:cNvSpPr txBox="1"/>
          <p:nvPr/>
        </p:nvSpPr>
        <p:spPr>
          <a:xfrm>
            <a:off x="6536055" y="3716994"/>
            <a:ext cx="6146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cap="small" dirty="0">
                <a:solidFill>
                  <a:srgbClr val="00B050"/>
                </a:solidFill>
              </a:rPr>
              <a:t>A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3" name="TekstSylinder 5">
            <a:extLst>
              <a:ext uri="{FF2B5EF4-FFF2-40B4-BE49-F238E27FC236}">
                <a16:creationId xmlns:a16="http://schemas.microsoft.com/office/drawing/2014/main" id="{BD0DCB26-F90F-E8B1-4A19-FE8C829773F4}"/>
              </a:ext>
            </a:extLst>
          </p:cNvPr>
          <p:cNvSpPr txBox="1"/>
          <p:nvPr/>
        </p:nvSpPr>
        <p:spPr>
          <a:xfrm>
            <a:off x="6138450" y="4701374"/>
            <a:ext cx="6146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cap="small" dirty="0">
                <a:solidFill>
                  <a:srgbClr val="00B050"/>
                </a:solidFill>
              </a:rPr>
              <a:t>E</a:t>
            </a:r>
            <a:endParaRPr lang="nb-NO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42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B0BC282-DD68-6F6C-FA80-5B673AA5A0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C – Erfaringsdeling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02E13395-46C5-E77F-C56B-45CF2E178E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Designe opplegg som bruker uterommet</a:t>
            </a:r>
          </a:p>
        </p:txBody>
      </p:sp>
    </p:spTree>
    <p:extLst>
      <p:ext uri="{BB962C8B-B14F-4D97-AF65-F5344CB8AC3E}">
        <p14:creationId xmlns:p14="http://schemas.microsoft.com/office/powerpoint/2010/main" val="1555336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FEA87-FFF0-EE67-6E07-871F9A438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639BD534-6A1A-2677-5C6D-CF8C9A6E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Mål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24A98D7-926C-9CB5-8A41-F726FBE76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075"/>
            <a:ext cx="5606143" cy="409184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ts val="2400"/>
              <a:buNone/>
            </a:pPr>
            <a:r>
              <a:rPr lang="nb-NO" sz="2200" dirty="0">
                <a:sym typeface="Calibri"/>
              </a:rPr>
              <a:t>I denne modulen har vi sett på hvorfor oppleggene på naturfag.no/uterommet er designet som de er.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ts val="2400"/>
              <a:buNone/>
            </a:pPr>
            <a:endParaRPr lang="nb-NO" sz="22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SzPts val="2400"/>
              <a:buNone/>
            </a:pPr>
            <a:r>
              <a:rPr lang="nb-NO" sz="2200" dirty="0"/>
              <a:t>Modulen består av tre deler:</a:t>
            </a:r>
            <a:endParaRPr lang="nb-NO" sz="2200" dirty="0">
              <a:sym typeface="Calibri"/>
            </a:endParaRPr>
          </a:p>
        </p:txBody>
      </p:sp>
      <p:graphicFrame>
        <p:nvGraphicFramePr>
          <p:cNvPr id="7" name="Plassholder for innhold 3">
            <a:extLst>
              <a:ext uri="{FF2B5EF4-FFF2-40B4-BE49-F238E27FC236}">
                <a16:creationId xmlns:a16="http://schemas.microsoft.com/office/drawing/2014/main" id="{8CE7093A-E9FB-3D1C-B139-329E761C5A3F}"/>
              </a:ext>
            </a:extLst>
          </p:cNvPr>
          <p:cNvGraphicFramePr>
            <a:graphicFrameLocks/>
          </p:cNvGraphicFramePr>
          <p:nvPr/>
        </p:nvGraphicFramePr>
        <p:xfrm>
          <a:off x="246434" y="4108109"/>
          <a:ext cx="7868414" cy="2937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Bildeforklaring formet som et avrundet rektangel 5">
            <a:extLst>
              <a:ext uri="{FF2B5EF4-FFF2-40B4-BE49-F238E27FC236}">
                <a16:creationId xmlns:a16="http://schemas.microsoft.com/office/drawing/2014/main" id="{56A46AE5-0C7C-B575-DD2C-738E40F33773}"/>
              </a:ext>
            </a:extLst>
          </p:cNvPr>
          <p:cNvSpPr/>
          <p:nvPr/>
        </p:nvSpPr>
        <p:spPr>
          <a:xfrm>
            <a:off x="4731714" y="3729686"/>
            <a:ext cx="3383134" cy="968972"/>
          </a:xfrm>
          <a:prstGeom prst="wedgeRoundRectCallout">
            <a:avLst>
              <a:gd name="adj1" fmla="val 22844"/>
              <a:gd name="adj2" fmla="val 9383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dag skal vi gjennomføre </a:t>
            </a:r>
            <a:r>
              <a:rPr lang="nb-NO" sz="2200" b="1" dirty="0">
                <a:solidFill>
                  <a:schemeClr val="tx1"/>
                </a:solidFill>
                <a:latin typeface="Calibri"/>
              </a:rPr>
              <a:t>C</a:t>
            </a:r>
            <a:endParaRPr kumimoji="0" lang="nb-NO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9937FBC-31A5-4DA8-E05E-C714A00C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4520" y="484397"/>
            <a:ext cx="3506706" cy="29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72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691CB-05BD-9EA7-38F9-8E70A6418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3BE272-F0C1-A992-DA23-D3FDAE623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b-NO" sz="3600" dirty="0"/>
              <a:t>Tidsplan for økt C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9A8234B6-D7CA-A29E-70B9-B2FDD619F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291204"/>
              </p:ext>
            </p:extLst>
          </p:nvPr>
        </p:nvGraphicFramePr>
        <p:xfrm>
          <a:off x="1130424" y="2137172"/>
          <a:ext cx="9502080" cy="316835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479924">
                  <a:extLst>
                    <a:ext uri="{9D8B030D-6E8A-4147-A177-3AD203B41FA5}">
                      <a16:colId xmlns:a16="http://schemas.microsoft.com/office/drawing/2014/main" val="682717409"/>
                    </a:ext>
                  </a:extLst>
                </a:gridCol>
                <a:gridCol w="3022156">
                  <a:extLst>
                    <a:ext uri="{9D8B030D-6E8A-4147-A177-3AD203B41FA5}">
                      <a16:colId xmlns:a16="http://schemas.microsoft.com/office/drawing/2014/main" val="985515506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u="none" strike="noStrike" cap="none" dirty="0">
                          <a:solidFill>
                            <a:schemeClr val="bg1"/>
                          </a:solidFill>
                        </a:rPr>
                        <a:t>Aktivitet</a:t>
                      </a:r>
                      <a:endParaRPr sz="2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dirty="0">
                          <a:solidFill>
                            <a:schemeClr val="bg1"/>
                          </a:solidFill>
                        </a:rPr>
                        <a:t>Tid</a:t>
                      </a:r>
                      <a:endParaRPr sz="2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498461526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b="0" dirty="0">
                          <a:solidFill>
                            <a:schemeClr val="tx1"/>
                          </a:solidFill>
                        </a:rPr>
                        <a:t>Del erfaringer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10 minutter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709373942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b="0" dirty="0">
                          <a:solidFill>
                            <a:schemeClr val="tx1"/>
                          </a:solidFill>
                        </a:rPr>
                        <a:t>Uteaktivitet i elevrolle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dirty="0"/>
                        <a:t>25 </a:t>
                      </a:r>
                      <a:r>
                        <a:rPr lang="x-none" sz="2200" dirty="0"/>
                        <a:t>minutter</a:t>
                      </a:r>
                      <a:endParaRPr sz="22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4440700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b="0" dirty="0">
                          <a:solidFill>
                            <a:schemeClr val="dk1"/>
                          </a:solidFill>
                          <a:sym typeface="Calibri"/>
                        </a:rPr>
                        <a:t>Analyser aktivitet</a:t>
                      </a:r>
                      <a:endParaRPr lang="nb-NO" sz="22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dirty="0"/>
                        <a:t>20 minutter</a:t>
                      </a:r>
                      <a:endParaRPr sz="22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38647732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Oppsummering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>
                          <a:solidFill>
                            <a:schemeClr val="tx1"/>
                          </a:solidFill>
                        </a:rPr>
                        <a:t>5 minutter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557659506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/>
                        <a:t>Totalt</a:t>
                      </a:r>
                      <a:endParaRPr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/>
                        <a:t>60 minutter</a:t>
                      </a:r>
                      <a:endParaRPr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221886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637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5113338-67A5-6AA6-2E70-1C6D0340F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Del erfaringer i grupper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DA977D0-E20A-CEB9-186F-8D22953AF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4789"/>
            <a:ext cx="5702300" cy="3573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Hvordan bidro aktiviteten til at elevene kunne bearbeide og forstå egne data i lys av teori for å for å svare på spørsmål/oppdrag og se relevans?</a:t>
            </a:r>
          </a:p>
          <a:p>
            <a:endParaRPr lang="nb-NO" sz="2200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DA80C272-60CB-3013-A0D4-685BE7BB43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997868" y="869365"/>
            <a:ext cx="1394031" cy="343644"/>
          </a:xfrm>
        </p:spPr>
        <p:txBody>
          <a:bodyPr>
            <a:noAutofit/>
          </a:bodyPr>
          <a:lstStyle/>
          <a:p>
            <a:pPr algn="l"/>
            <a:r>
              <a:rPr lang="nb-NO" dirty="0"/>
              <a:t>10 min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4E24E1AB-787D-EA9E-5FDF-C13830C468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800" y="1867587"/>
            <a:ext cx="3034337" cy="4495315"/>
          </a:xfrm>
          <a:prstGeom prst="rect">
            <a:avLst/>
          </a:prstGeom>
          <a:noFill/>
        </p:spPr>
      </p:pic>
      <p:sp>
        <p:nvSpPr>
          <p:cNvPr id="3" name="Pil: høyre 2">
            <a:extLst>
              <a:ext uri="{FF2B5EF4-FFF2-40B4-BE49-F238E27FC236}">
                <a16:creationId xmlns:a16="http://schemas.microsoft.com/office/drawing/2014/main" id="{4A5DA4BC-75A7-D9BF-78BB-55C12E236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44801" y="4605616"/>
            <a:ext cx="1821215" cy="65532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0743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A0FD5-5A19-5932-2356-23DE796E0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6046F21-BA0F-E3B6-5FD2-C01CA875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5"/>
            <a:ext cx="8582025" cy="2177328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600" dirty="0">
                <a:solidFill>
                  <a:schemeClr val="accent1"/>
                </a:solidFill>
              </a:rPr>
              <a:t>Uteaktivitet i elevrolle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D838AA3-96C5-C035-37A8-8B0507C1B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dirty="0">
                <a:solidFill>
                  <a:schemeClr val="accent1"/>
                </a:solidFill>
                <a:latin typeface="+mn-lt"/>
              </a:rPr>
              <a:t>25</a:t>
            </a:r>
            <a:r>
              <a:rPr lang="nb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minutter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9203FE0E-0AF2-B7E1-17BC-ABA510A09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45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05502-907C-7FD8-A868-431321BEF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E76567B-D323-E723-FBAF-04F45DC0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725"/>
            <a:ext cx="8792688" cy="1083665"/>
          </a:xfrm>
        </p:spPr>
        <p:txBody>
          <a:bodyPr anchor="ctr">
            <a:normAutofit/>
          </a:bodyPr>
          <a:lstStyle/>
          <a:p>
            <a:r>
              <a:rPr lang="nb-NO" sz="3600" b="0" dirty="0"/>
              <a:t>Uteaktivitet i elevrolle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7C4623C-90FB-000E-B4FB-B221F0A8B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377543" cy="3421289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Vi skal nå bli kjent opplegget </a:t>
            </a:r>
            <a:r>
              <a:rPr lang="nb-NO" sz="2200" i="1" dirty="0"/>
              <a:t>Hvordan er det å være trekkfugl? </a:t>
            </a:r>
            <a:r>
              <a:rPr lang="nb-NO" sz="2200" dirty="0"/>
              <a:t>fra</a:t>
            </a:r>
            <a:r>
              <a:rPr lang="nb-NO" sz="2200" i="1" dirty="0"/>
              <a:t> </a:t>
            </a:r>
            <a:r>
              <a:rPr lang="nb-NO" sz="2200" dirty="0">
                <a:hlinkClick r:id="rId3"/>
              </a:rPr>
              <a:t>naturfag.no/uterommet</a:t>
            </a:r>
            <a:r>
              <a:rPr lang="nb-NO" sz="2200" i="1" dirty="0"/>
              <a:t>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Vi går ut og gjennomfører utedelen i opplegget. Etterpå skal dere vurdere utbyttet.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Modulleder er lærer og de andre er i elevrolle. </a:t>
            </a:r>
          </a:p>
          <a:p>
            <a:pPr marL="0" indent="0">
              <a:spcBef>
                <a:spcPts val="1800"/>
              </a:spcBef>
              <a:buNone/>
            </a:pPr>
            <a:endParaRPr lang="nn-NO" sz="2200" i="1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CF0266B-4D77-9BF3-99D7-D9ACB953C1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88731" y="879010"/>
            <a:ext cx="1128156" cy="343644"/>
          </a:xfrm>
        </p:spPr>
        <p:txBody>
          <a:bodyPr>
            <a:normAutofit/>
          </a:bodyPr>
          <a:lstStyle/>
          <a:p>
            <a:r>
              <a:rPr lang="nb-NO" dirty="0"/>
              <a:t>15 min</a:t>
            </a:r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88A9D69C-32BA-199E-6D28-2C74CEB8BA0D}"/>
              </a:ext>
            </a:extLst>
          </p:cNvPr>
          <p:cNvSpPr/>
          <p:nvPr/>
        </p:nvSpPr>
        <p:spPr>
          <a:xfrm>
            <a:off x="838200" y="5089298"/>
            <a:ext cx="5727700" cy="9779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/>
              <a:t>Ses ute </a:t>
            </a:r>
            <a:r>
              <a:rPr lang="nb-NO" sz="3200" b="1" dirty="0">
                <a:sym typeface="Wingdings" panose="05000000000000000000" pitchFamily="2" charset="2"/>
              </a:rPr>
              <a:t></a:t>
            </a:r>
            <a:endParaRPr lang="nb-NO" sz="3200" b="1" dirty="0"/>
          </a:p>
        </p:txBody>
      </p:sp>
      <p:grpSp>
        <p:nvGrpSpPr>
          <p:cNvPr id="3" name="Group 2" descr="Skjermbilde av undervisningsopplegget &quot;Hvordan er det å være trekkfugl?&quot; på naturfag.no/uterommet">
            <a:extLst>
              <a:ext uri="{FF2B5EF4-FFF2-40B4-BE49-F238E27FC236}">
                <a16:creationId xmlns:a16="http://schemas.microsoft.com/office/drawing/2014/main" id="{D81AADD3-A1AF-6B4B-36BB-4514EE1DFD47}"/>
              </a:ext>
            </a:extLst>
          </p:cNvPr>
          <p:cNvGrpSpPr/>
          <p:nvPr/>
        </p:nvGrpSpPr>
        <p:grpSpPr>
          <a:xfrm>
            <a:off x="8002104" y="1573317"/>
            <a:ext cx="3663430" cy="4914570"/>
            <a:chOff x="8002104" y="996371"/>
            <a:chExt cx="3663430" cy="4914570"/>
          </a:xfrm>
        </p:grpSpPr>
        <p:pic>
          <p:nvPicPr>
            <p:cNvPr id="7" name="Bilde 9" descr="Et skjermbilde av naturfagsenterets nettside som viser undervisningsopplegget &quot;Hvilket kjennetegn har småkrypene?&quot;.">
              <a:extLst>
                <a:ext uri="{FF2B5EF4-FFF2-40B4-BE49-F238E27FC236}">
                  <a16:creationId xmlns:a16="http://schemas.microsoft.com/office/drawing/2014/main" id="{75BDD4E0-C5F0-D199-735D-11E41D0B86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10710" y="996371"/>
              <a:ext cx="3639313" cy="1325563"/>
            </a:xfrm>
            <a:prstGeom prst="rect">
              <a:avLst/>
            </a:prstGeom>
          </p:spPr>
        </p:pic>
        <p:sp>
          <p:nvSpPr>
            <p:cNvPr id="12" name="TekstSylinder 10">
              <a:extLst>
                <a:ext uri="{FF2B5EF4-FFF2-40B4-BE49-F238E27FC236}">
                  <a16:creationId xmlns:a16="http://schemas.microsoft.com/office/drawing/2014/main" id="{196151C2-83F4-EAA1-8679-E8DEC61654E5}"/>
                </a:ext>
              </a:extLst>
            </p:cNvPr>
            <p:cNvSpPr txBox="1"/>
            <p:nvPr/>
          </p:nvSpPr>
          <p:spPr>
            <a:xfrm>
              <a:off x="9982501" y="1578559"/>
              <a:ext cx="140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b="1" dirty="0">
                  <a:solidFill>
                    <a:srgbClr val="285770"/>
                  </a:solidFill>
                </a:rPr>
                <a:t>/uterommet</a:t>
              </a:r>
            </a:p>
          </p:txBody>
        </p:sp>
        <p:pic>
          <p:nvPicPr>
            <p:cNvPr id="13" name="Bilde 12">
              <a:extLst>
                <a:ext uri="{FF2B5EF4-FFF2-40B4-BE49-F238E27FC236}">
                  <a16:creationId xmlns:a16="http://schemas.microsoft.com/office/drawing/2014/main" id="{3B4ECEE4-B649-F423-CE0E-4E07A3503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02104" y="2307865"/>
              <a:ext cx="3663430" cy="3603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9467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12EB6DB-D05B-3A62-8CB5-9611B3C1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Etterarbeid i aktiviteten</a:t>
            </a: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D3A141A7-D220-612A-62DC-0A078B4F6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476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Vi skal nå bli kjent med </a:t>
            </a:r>
            <a:r>
              <a:rPr lang="nb-NO" sz="2200" b="1" dirty="0"/>
              <a:t>etterarbeidet</a:t>
            </a:r>
            <a:r>
              <a:rPr lang="nb-NO" sz="2200" dirty="0"/>
              <a:t> i aktiviteten </a:t>
            </a:r>
            <a:r>
              <a:rPr lang="nb-NO" sz="2200" i="1" dirty="0"/>
              <a:t>Hvordan er det å være trekkfugl? </a:t>
            </a:r>
          </a:p>
          <a:p>
            <a:pPr marL="0" indent="0">
              <a:buNone/>
            </a:pPr>
            <a:r>
              <a:rPr lang="nb-NO" sz="2200" b="1" dirty="0"/>
              <a:t>Samarbeid i par:</a:t>
            </a:r>
          </a:p>
          <a:p>
            <a:r>
              <a:rPr lang="nb-NO" sz="2200" dirty="0"/>
              <a:t>Åpne nettsiden: naturfag.no/uterommet og finn aktiviteten. </a:t>
            </a:r>
          </a:p>
          <a:p>
            <a:r>
              <a:rPr lang="nb-NO" sz="2200" dirty="0"/>
              <a:t>Se filmen, les gjennom beskrivelsen og se gjennom presentasjonen til etterarbeidet. </a:t>
            </a:r>
          </a:p>
          <a:p>
            <a:endParaRPr lang="nb-NO" sz="2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35678B-C836-3010-2A03-41EB3B7C8A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84938" y="856083"/>
            <a:ext cx="1128156" cy="343644"/>
          </a:xfrm>
        </p:spPr>
        <p:txBody>
          <a:bodyPr/>
          <a:lstStyle/>
          <a:p>
            <a:r>
              <a:rPr lang="nb-NO" dirty="0"/>
              <a:t>10 min</a:t>
            </a:r>
          </a:p>
        </p:txBody>
      </p:sp>
      <p:grpSp>
        <p:nvGrpSpPr>
          <p:cNvPr id="2" name="Group 1" descr="Skjermbilde av undervisningsopplegget &quot;Hvordan er det å være trekkfugl?&quot; på naturfag.no/uterommet">
            <a:extLst>
              <a:ext uri="{FF2B5EF4-FFF2-40B4-BE49-F238E27FC236}">
                <a16:creationId xmlns:a16="http://schemas.microsoft.com/office/drawing/2014/main" id="{B6BE95DD-A3AC-7FBF-02E0-3A3776F8890F}"/>
              </a:ext>
            </a:extLst>
          </p:cNvPr>
          <p:cNvGrpSpPr/>
          <p:nvPr/>
        </p:nvGrpSpPr>
        <p:grpSpPr>
          <a:xfrm>
            <a:off x="8002104" y="996371"/>
            <a:ext cx="3663430" cy="4914570"/>
            <a:chOff x="8002104" y="996371"/>
            <a:chExt cx="3663430" cy="4914570"/>
          </a:xfrm>
        </p:grpSpPr>
        <p:pic>
          <p:nvPicPr>
            <p:cNvPr id="10" name="Bilde 9" descr="Et skjermbilde av naturfagsenterets nettside som viser undervisningsopplegget &quot;Hvilket kjennetegn har småkrypene?&quot;.">
              <a:extLst>
                <a:ext uri="{FF2B5EF4-FFF2-40B4-BE49-F238E27FC236}">
                  <a16:creationId xmlns:a16="http://schemas.microsoft.com/office/drawing/2014/main" id="{3986F831-84F1-17F6-8470-A91BC8B82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10710" y="996371"/>
              <a:ext cx="3639313" cy="1325563"/>
            </a:xfrm>
            <a:prstGeom prst="rect">
              <a:avLst/>
            </a:prstGeom>
          </p:spPr>
        </p:pic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B7FFC370-2E86-2AEA-238C-A2A5D74B1536}"/>
                </a:ext>
              </a:extLst>
            </p:cNvPr>
            <p:cNvSpPr txBox="1"/>
            <p:nvPr/>
          </p:nvSpPr>
          <p:spPr>
            <a:xfrm>
              <a:off x="9982501" y="1578559"/>
              <a:ext cx="140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b="1" dirty="0">
                  <a:solidFill>
                    <a:srgbClr val="285770"/>
                  </a:solidFill>
                </a:rPr>
                <a:t>/uterommet</a:t>
              </a:r>
            </a:p>
          </p:txBody>
        </p:sp>
        <p:pic>
          <p:nvPicPr>
            <p:cNvPr id="13" name="Bilde 12">
              <a:extLst>
                <a:ext uri="{FF2B5EF4-FFF2-40B4-BE49-F238E27FC236}">
                  <a16:creationId xmlns:a16="http://schemas.microsoft.com/office/drawing/2014/main" id="{8E1C06A2-2EAC-9A26-E3AC-5E917BBCA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02104" y="2307865"/>
              <a:ext cx="3663430" cy="3603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51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7CA85774-CEFE-8109-50F8-6C8295C0E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 – Samarbeid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B29DA340-A3B8-C6C3-CF6E-BBB18D7A4B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Designe enkle uteromsopplegg </a:t>
            </a:r>
          </a:p>
        </p:txBody>
      </p:sp>
    </p:spTree>
    <p:extLst>
      <p:ext uri="{BB962C8B-B14F-4D97-AF65-F5344CB8AC3E}">
        <p14:creationId xmlns:p14="http://schemas.microsoft.com/office/powerpoint/2010/main" val="1987299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EA6F40BF-D98A-8C81-DC17-BAB9E6C7E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Analyser aktivitet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B4AF8831-C97F-B1F1-503C-5F1AC0D243B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708416" y="4647666"/>
            <a:ext cx="2633196" cy="581025"/>
          </a:xfrm>
        </p:spPr>
        <p:txBody>
          <a:bodyPr>
            <a:normAutofit/>
          </a:bodyPr>
          <a:lstStyle/>
          <a:p>
            <a:r>
              <a:rPr lang="nb-NO" sz="2800" dirty="0">
                <a:solidFill>
                  <a:schemeClr val="accent1"/>
                </a:solidFill>
                <a:latin typeface="+mn-lt"/>
              </a:rPr>
              <a:t>20 minutter</a:t>
            </a:r>
          </a:p>
        </p:txBody>
      </p:sp>
    </p:spTree>
    <p:extLst>
      <p:ext uri="{BB962C8B-B14F-4D97-AF65-F5344CB8AC3E}">
        <p14:creationId xmlns:p14="http://schemas.microsoft.com/office/powerpoint/2010/main" val="2563734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25AC1D-EF38-9CDC-4AD9-655F8DE0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Analyser aktivitet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C61217-E426-3DD7-C761-EF50E4B04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b-NO" sz="2200" b="1" dirty="0"/>
              <a:t>Samarbeid i grupper: </a:t>
            </a:r>
            <a:r>
              <a:rPr lang="nb-NO" sz="2200" dirty="0"/>
              <a:t>Tenk på aktiviteten </a:t>
            </a:r>
            <a:r>
              <a:rPr lang="nb-NO" sz="2200" i="1" dirty="0"/>
              <a:t>Hvordan er det å være trekkfugl? 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Hva er drivkraften (problemstilling/spørsmål)?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Hvilke data og erfaringer skal elevene samle og gjøre seg ute?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Hvordan skal de bearbeide data og erfaringer og hva slags teori skal de koble dataene sine til?</a:t>
            </a:r>
          </a:p>
          <a:p>
            <a:pPr>
              <a:spcBef>
                <a:spcPts val="1800"/>
              </a:spcBef>
            </a:pPr>
            <a:endParaRPr lang="nb-NO" sz="220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85297B-3993-8F02-EE2E-6A1323D9920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84938" y="856083"/>
            <a:ext cx="1128156" cy="343644"/>
          </a:xfrm>
        </p:spPr>
        <p:txBody>
          <a:bodyPr/>
          <a:lstStyle/>
          <a:p>
            <a:r>
              <a:rPr lang="nb-NO" dirty="0"/>
              <a:t>10 min</a:t>
            </a:r>
          </a:p>
        </p:txBody>
      </p:sp>
      <p:pic>
        <p:nvPicPr>
          <p:cNvPr id="5" name="Bilde 1" descr="Skjermbilde av malen">
            <a:extLst>
              <a:ext uri="{FF2B5EF4-FFF2-40B4-BE49-F238E27FC236}">
                <a16:creationId xmlns:a16="http://schemas.microsoft.com/office/drawing/2014/main" id="{EABDD8A0-FFD8-5900-ADCE-E7BD875FF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501" y="539676"/>
            <a:ext cx="3805168" cy="5637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7476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25AC1D-EF38-9CDC-4AD9-655F8DE0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Del i plenum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C61217-E426-3DD7-C761-EF50E4B04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225"/>
            <a:ext cx="5994400" cy="298767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nb-NO" sz="2200" dirty="0"/>
              <a:t>Hva er drivkraften i aktiviteten (problemstilling/spørsmål)?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Hvilke data og erfaringer skal elevene samle og gjøre seg ute?</a:t>
            </a:r>
          </a:p>
          <a:p>
            <a:pPr>
              <a:spcBef>
                <a:spcPts val="1800"/>
              </a:spcBef>
            </a:pPr>
            <a:r>
              <a:rPr lang="nb-NO" sz="2200" dirty="0"/>
              <a:t>Hvordan skal de bearbeide data og erfaringer og hva slags teori skal de koble dataene sine til?</a:t>
            </a:r>
          </a:p>
          <a:p>
            <a:pPr>
              <a:spcBef>
                <a:spcPts val="1800"/>
              </a:spcBef>
            </a:pPr>
            <a:endParaRPr lang="nb-NO" sz="220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85297B-3993-8F02-EE2E-6A1323D9920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84938" y="856083"/>
            <a:ext cx="1128156" cy="343644"/>
          </a:xfrm>
        </p:spPr>
        <p:txBody>
          <a:bodyPr/>
          <a:lstStyle/>
          <a:p>
            <a:r>
              <a:rPr lang="nb-NO" dirty="0"/>
              <a:t>10 min</a:t>
            </a:r>
          </a:p>
        </p:txBody>
      </p:sp>
      <p:pic>
        <p:nvPicPr>
          <p:cNvPr id="5" name="Bilde 1" descr="Skjermbilde av malen">
            <a:extLst>
              <a:ext uri="{FF2B5EF4-FFF2-40B4-BE49-F238E27FC236}">
                <a16:creationId xmlns:a16="http://schemas.microsoft.com/office/drawing/2014/main" id="{9C4B275F-2442-D4D6-63AF-833E7126F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501" y="539676"/>
            <a:ext cx="3805168" cy="5637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0823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5113338-67A5-6AA6-2E70-1C6D0340F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Oppsummering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DA977D0-E20A-CEB9-186F-8D22953AFE5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dirty="0"/>
              <a:t>5 min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15115A5-A87D-E969-5C4A-334BD7604FB3}"/>
              </a:ext>
            </a:extLst>
          </p:cNvPr>
          <p:cNvSpPr txBox="1"/>
          <p:nvPr/>
        </p:nvSpPr>
        <p:spPr>
          <a:xfrm>
            <a:off x="893294" y="2146161"/>
            <a:ext cx="599440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b-NO" sz="2200" dirty="0"/>
              <a:t>I denne modulen har dere blitt kjent med hvorfor uteromsoppleggene er designet som de er. </a:t>
            </a:r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nb-NO" sz="2200" dirty="0"/>
              <a:t>Avslutt med å diskutere hvordan dere kan bruke malen for å designe enkle uteromsopplegg som gir lærelyst og læringsutbytte.</a:t>
            </a:r>
          </a:p>
        </p:txBody>
      </p:sp>
      <p:pic>
        <p:nvPicPr>
          <p:cNvPr id="2" name="Bilde 1" descr="Skjermbilde av malen">
            <a:extLst>
              <a:ext uri="{FF2B5EF4-FFF2-40B4-BE49-F238E27FC236}">
                <a16:creationId xmlns:a16="http://schemas.microsoft.com/office/drawing/2014/main" id="{FDEE960C-7A54-8BC7-F2A0-F1F8400CF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501" y="539676"/>
            <a:ext cx="3805168" cy="5637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7490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C30409-E7F8-F7F3-6084-C78734E3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Helt til slutt</a:t>
            </a:r>
            <a:br>
              <a:rPr lang="nb-NO" dirty="0"/>
            </a:br>
            <a:r>
              <a:rPr lang="nb-NO" sz="3200" dirty="0"/>
              <a:t>Hvilket ord gjemmer seg her?</a:t>
            </a: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4E2BAC6-9889-61B2-1793-92533427DCB5}"/>
              </a:ext>
            </a:extLst>
          </p:cNvPr>
          <p:cNvSpPr txBox="1"/>
          <p:nvPr/>
        </p:nvSpPr>
        <p:spPr>
          <a:xfrm>
            <a:off x="3851910" y="2485382"/>
            <a:ext cx="6146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cap="small" baseline="0" dirty="0">
                <a:solidFill>
                  <a:srgbClr val="00B050"/>
                </a:solidFill>
              </a:rPr>
              <a:t>K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F4241F0-C6D9-180C-763A-FB7A652C6597}"/>
              </a:ext>
            </a:extLst>
          </p:cNvPr>
          <p:cNvSpPr txBox="1"/>
          <p:nvPr/>
        </p:nvSpPr>
        <p:spPr>
          <a:xfrm>
            <a:off x="5577840" y="1973515"/>
            <a:ext cx="6146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cap="small" dirty="0">
                <a:solidFill>
                  <a:srgbClr val="00B050"/>
                </a:solidFill>
              </a:rPr>
              <a:t>T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10D8DEC-1D74-3BC7-9C40-465AAAFAADBE}"/>
              </a:ext>
            </a:extLst>
          </p:cNvPr>
          <p:cNvSpPr txBox="1"/>
          <p:nvPr/>
        </p:nvSpPr>
        <p:spPr>
          <a:xfrm>
            <a:off x="7468362" y="2875002"/>
            <a:ext cx="6146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cap="small" baseline="0" dirty="0">
                <a:solidFill>
                  <a:srgbClr val="00B050"/>
                </a:solidFill>
              </a:rPr>
              <a:t>E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FCF9F5D-B540-43DB-CA6F-C8144A64E12D}"/>
              </a:ext>
            </a:extLst>
          </p:cNvPr>
          <p:cNvSpPr txBox="1"/>
          <p:nvPr/>
        </p:nvSpPr>
        <p:spPr>
          <a:xfrm>
            <a:off x="7918386" y="4984788"/>
            <a:ext cx="6146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cap="small" baseline="0" dirty="0">
                <a:solidFill>
                  <a:srgbClr val="00B050"/>
                </a:solidFill>
              </a:rPr>
              <a:t>u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B3CB11B-2768-C107-84A6-1BDAF1ECD8E7}"/>
              </a:ext>
            </a:extLst>
          </p:cNvPr>
          <p:cNvSpPr txBox="1"/>
          <p:nvPr/>
        </p:nvSpPr>
        <p:spPr>
          <a:xfrm>
            <a:off x="8891397" y="4270992"/>
            <a:ext cx="6146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cap="small" baseline="0" dirty="0">
                <a:solidFill>
                  <a:srgbClr val="00B050"/>
                </a:solidFill>
              </a:rPr>
              <a:t>A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F0AEC72-3A41-A929-30DC-0801ABC48F58}"/>
              </a:ext>
            </a:extLst>
          </p:cNvPr>
          <p:cNvSpPr txBox="1"/>
          <p:nvPr/>
        </p:nvSpPr>
        <p:spPr>
          <a:xfrm>
            <a:off x="2853690" y="4305199"/>
            <a:ext cx="6146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cap="small" baseline="0" dirty="0">
                <a:solidFill>
                  <a:srgbClr val="00B050"/>
                </a:solidFill>
              </a:rPr>
              <a:t>T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F98A575-6C30-7695-F49D-E0612376DD04}"/>
              </a:ext>
            </a:extLst>
          </p:cNvPr>
          <p:cNvSpPr txBox="1"/>
          <p:nvPr/>
        </p:nvSpPr>
        <p:spPr>
          <a:xfrm>
            <a:off x="4038600" y="4594157"/>
            <a:ext cx="6146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cap="small" baseline="0" dirty="0">
                <a:solidFill>
                  <a:srgbClr val="00B050"/>
                </a:solidFill>
              </a:rPr>
              <a:t>I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82BD024E-EC2A-682A-3CB8-EFEDEE922429}"/>
              </a:ext>
            </a:extLst>
          </p:cNvPr>
          <p:cNvSpPr txBox="1"/>
          <p:nvPr/>
        </p:nvSpPr>
        <p:spPr>
          <a:xfrm>
            <a:off x="7303770" y="1534037"/>
            <a:ext cx="6146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cap="small" baseline="0" dirty="0">
                <a:solidFill>
                  <a:srgbClr val="00B050"/>
                </a:solidFill>
              </a:rPr>
              <a:t>V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B978DD85-7155-A797-46DE-F9E86D34DA55}"/>
              </a:ext>
            </a:extLst>
          </p:cNvPr>
          <p:cNvSpPr txBox="1"/>
          <p:nvPr/>
        </p:nvSpPr>
        <p:spPr>
          <a:xfrm>
            <a:off x="9595485" y="3017724"/>
            <a:ext cx="6146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cap="small" baseline="0" dirty="0">
                <a:solidFill>
                  <a:srgbClr val="00B050"/>
                </a:solidFill>
              </a:rPr>
              <a:t>I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E7335FE-F328-463B-4E12-3036F7877FA7}"/>
              </a:ext>
            </a:extLst>
          </p:cNvPr>
          <p:cNvSpPr txBox="1"/>
          <p:nvPr/>
        </p:nvSpPr>
        <p:spPr>
          <a:xfrm>
            <a:off x="5223510" y="3856982"/>
            <a:ext cx="6146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cap="small" baseline="0" dirty="0">
                <a:solidFill>
                  <a:srgbClr val="00B050"/>
                </a:solidFill>
              </a:rPr>
              <a:t>T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AC090947-B835-A0CA-08CB-3C0D87CF1A90}"/>
              </a:ext>
            </a:extLst>
          </p:cNvPr>
          <p:cNvSpPr txBox="1"/>
          <p:nvPr/>
        </p:nvSpPr>
        <p:spPr>
          <a:xfrm>
            <a:off x="4613910" y="3593378"/>
            <a:ext cx="6146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cap="small" baseline="0" dirty="0">
                <a:solidFill>
                  <a:srgbClr val="00B050"/>
                </a:solidFill>
              </a:rPr>
              <a:t>T</a:t>
            </a:r>
            <a:endParaRPr lang="nb-NO" sz="6600" dirty="0">
              <a:solidFill>
                <a:srgbClr val="00B050"/>
              </a:solidFill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E0E2CD44-0847-DA0F-6E7A-21729B3DF8A2}"/>
              </a:ext>
            </a:extLst>
          </p:cNvPr>
          <p:cNvSpPr txBox="1"/>
          <p:nvPr/>
        </p:nvSpPr>
        <p:spPr>
          <a:xfrm>
            <a:off x="6536055" y="3716994"/>
            <a:ext cx="6146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 cap="small" baseline="0" dirty="0">
                <a:solidFill>
                  <a:srgbClr val="00B050"/>
                </a:solidFill>
              </a:rPr>
              <a:t>E</a:t>
            </a:r>
            <a:endParaRPr lang="nb-NO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96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3940EA8D-E65F-8376-97CB-FF3736B9C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Referanser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E81F4D2-0EA4-1755-7DA5-340559A8E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5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Bølling</a:t>
            </a:r>
            <a:r>
              <a:rPr lang="nb-NO" sz="15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M., </a:t>
            </a:r>
            <a:r>
              <a:rPr lang="nb-NO" sz="15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Mygind</a:t>
            </a:r>
            <a:r>
              <a:rPr lang="nb-NO" sz="15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E., </a:t>
            </a:r>
            <a:r>
              <a:rPr lang="nb-NO" sz="15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Mygind</a:t>
            </a:r>
            <a:r>
              <a:rPr lang="nb-NO" sz="15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L., Bentsen, P., &amp; </a:t>
            </a:r>
            <a:r>
              <a:rPr lang="nb-NO" sz="15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Elsborg</a:t>
            </a:r>
            <a:r>
              <a:rPr lang="nb-NO" sz="15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P. (2021). </a:t>
            </a:r>
            <a:r>
              <a:rPr lang="en-US" sz="15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association between education outside the classroom and physical activity: Differences attributable to the type of space?. Children</a:t>
            </a:r>
            <a:r>
              <a:rPr lang="nb-NO" sz="15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8(6), 486.</a:t>
            </a:r>
          </a:p>
          <a:p>
            <a:pPr marL="355600" marR="0" indent="-355600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5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Mork, S. og Haug, B.S. (2018). Å stille spørsmål som drivkraft i utforskende aktiviteter. Naturfag 1/2018 s. 98 - 101.</a:t>
            </a:r>
          </a:p>
          <a:p>
            <a:pPr marL="355600" marR="0" indent="-355600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5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Furtak</a:t>
            </a:r>
            <a:r>
              <a:rPr lang="nb-NO" sz="15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, E. M., Seidel, T., Iverson, H., &amp; Briggs, D. C. (2012). </a:t>
            </a:r>
            <a:r>
              <a:rPr lang="en-US" sz="15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Experimental and quasi-experimental studies of inquiry-based science teaching: A meta-analysis. Review of educational research</a:t>
            </a:r>
            <a:r>
              <a:rPr lang="nb-NO" sz="15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, 82(3), 300-329</a:t>
            </a:r>
            <a:r>
              <a:rPr lang="nb-NO" sz="1500" b="1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55600" marR="0" indent="-355600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Haug, B. S., Sørborg, Ø., Mork, S. M., &amp; Frøyland, M. (2021). Naturvitenskapelige praksiser og tenkemåter – på vei mot et tolkningsfellesskap. </a:t>
            </a:r>
            <a:r>
              <a:rPr lang="nb-NO" sz="15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NorDiNa</a:t>
            </a:r>
            <a:r>
              <a:rPr lang="nb-NO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17(3).</a:t>
            </a:r>
          </a:p>
          <a:p>
            <a:pPr marL="355600" marR="0" indent="-355600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5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Rönnebeck</a:t>
            </a:r>
            <a:r>
              <a:rPr lang="nb-NO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S., </a:t>
            </a:r>
            <a:r>
              <a:rPr lang="nb-NO" sz="15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Bernholt</a:t>
            </a:r>
            <a:r>
              <a:rPr lang="nb-NO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S., &amp; </a:t>
            </a:r>
            <a:r>
              <a:rPr lang="nb-NO" sz="15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Ropohl</a:t>
            </a:r>
            <a:r>
              <a:rPr lang="nb-NO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M. (2016). </a:t>
            </a:r>
            <a:r>
              <a:rPr lang="en-US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Searching for a common ground–A literature review of empirical research on scientific inquiry activities. Studies in science education</a:t>
            </a:r>
            <a:r>
              <a:rPr lang="nb-NO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52(2), 161-197.</a:t>
            </a:r>
          </a:p>
          <a:p>
            <a:pPr marL="355600" indent="-355600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Winje, Ø., &amp; Løndal, K. (2021). </a:t>
            </a:r>
            <a:r>
              <a:rPr lang="en-US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Theoretical and practical, but rarely integrated: Norwegian primary school teachers’ intentions and practices of teaching outside the classroom. Journal of outdoor and environmental education</a:t>
            </a:r>
            <a:r>
              <a:rPr lang="nb-NO" sz="15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24(2), 133-150.</a:t>
            </a:r>
            <a:endParaRPr lang="nb-NO" sz="1500" b="1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marR="0" indent="-355600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None/>
            </a:pPr>
            <a:endParaRPr lang="nb-NO" sz="1500" b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4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5CADC55-4389-E3D0-DD8D-6393C4A1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725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/>
              <a:t>Tidsplan for økt A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80E5754-5D9A-F627-29B8-BDA046FF7388}"/>
              </a:ext>
            </a:extLst>
          </p:cNvPr>
          <p:cNvGraphicFramePr>
            <a:graphicFrameLocks noGrp="1"/>
          </p:cNvGraphicFramePr>
          <p:nvPr/>
        </p:nvGraphicFramePr>
        <p:xfrm>
          <a:off x="1130424" y="2276872"/>
          <a:ext cx="9502080" cy="340230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479924">
                  <a:extLst>
                    <a:ext uri="{9D8B030D-6E8A-4147-A177-3AD203B41FA5}">
                      <a16:colId xmlns:a16="http://schemas.microsoft.com/office/drawing/2014/main" val="682717409"/>
                    </a:ext>
                  </a:extLst>
                </a:gridCol>
                <a:gridCol w="3022156">
                  <a:extLst>
                    <a:ext uri="{9D8B030D-6E8A-4147-A177-3AD203B41FA5}">
                      <a16:colId xmlns:a16="http://schemas.microsoft.com/office/drawing/2014/main" val="985515506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u="none" strike="noStrike" cap="none" dirty="0">
                          <a:solidFill>
                            <a:schemeClr val="bg1"/>
                          </a:solidFill>
                        </a:rPr>
                        <a:t>Aktivitet</a:t>
                      </a:r>
                      <a:endParaRPr sz="2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dirty="0">
                          <a:solidFill>
                            <a:schemeClr val="bg1"/>
                          </a:solidFill>
                        </a:rPr>
                        <a:t>Tid</a:t>
                      </a:r>
                      <a:endParaRPr sz="2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498461526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b="0" dirty="0">
                          <a:solidFill>
                            <a:schemeClr val="dk1"/>
                          </a:solidFill>
                          <a:sym typeface="Calibri"/>
                        </a:rPr>
                        <a:t>Utbytter og barrierer knyttet til uteundervisning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dirty="0"/>
                        <a:t>10</a:t>
                      </a:r>
                      <a:r>
                        <a:rPr lang="x-none" sz="2200" dirty="0"/>
                        <a:t> minutter</a:t>
                      </a:r>
                      <a:endParaRPr sz="22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4440700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b="0" dirty="0">
                          <a:solidFill>
                            <a:schemeClr val="dk1"/>
                          </a:solidFill>
                          <a:sym typeface="Calibri"/>
                        </a:rPr>
                        <a:t>Uteaktivitet i elevrolle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dirty="0"/>
                        <a:t>20</a:t>
                      </a:r>
                      <a:r>
                        <a:rPr lang="x-none" sz="2200" dirty="0"/>
                        <a:t> minutter</a:t>
                      </a:r>
                      <a:endParaRPr sz="22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38647732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b="0" dirty="0">
                          <a:solidFill>
                            <a:schemeClr val="tx1"/>
                          </a:solidFill>
                        </a:rPr>
                        <a:t>Hvordan designe enkle uteromsopplegg </a:t>
                      </a:r>
                      <a:r>
                        <a:rPr lang="nb-NO" sz="2200" dirty="0"/>
                        <a:t>som gir lærelyst og læringsutbytte</a:t>
                      </a:r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dirty="0"/>
                        <a:t>20 minutter</a:t>
                      </a:r>
                      <a:endParaRPr sz="22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810729883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dirty="0"/>
                        <a:t>Planlegg utprøving</a:t>
                      </a:r>
                      <a:endParaRPr sz="22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dirty="0"/>
                        <a:t>1</a:t>
                      </a:r>
                      <a:r>
                        <a:rPr lang="en-US" sz="2200" b="0" dirty="0"/>
                        <a:t>0</a:t>
                      </a:r>
                      <a:r>
                        <a:rPr lang="x-none" sz="2200" dirty="0"/>
                        <a:t> minutter</a:t>
                      </a:r>
                      <a:endParaRPr sz="22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48705819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/>
                        <a:t>Totalt</a:t>
                      </a:r>
                      <a:endParaRPr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/>
                        <a:t>60 minutter</a:t>
                      </a:r>
                      <a:endParaRPr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221886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620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10ED297-A675-E6E6-D439-41276ACC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4"/>
            <a:ext cx="8582025" cy="2441909"/>
          </a:xfrm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nb-NO" sz="6600" dirty="0">
                <a:solidFill>
                  <a:schemeClr val="accent1"/>
                </a:solidFill>
              </a:rPr>
              <a:t>Utbytter og barrierer knyttet til uteundervisning</a:t>
            </a:r>
            <a:endParaRPr lang="nb-NO" sz="6600" b="1" kern="1200" dirty="0">
              <a:solidFill>
                <a:schemeClr val="accent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74A9D825-6946-DB23-7423-51E528F35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CE3EE53-F389-BF93-AFA8-B6E850D356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dirty="0">
                <a:solidFill>
                  <a:schemeClr val="accent1"/>
                </a:solidFill>
                <a:latin typeface="+mn-lt"/>
              </a:rPr>
              <a:t>5</a:t>
            </a:r>
            <a:r>
              <a:rPr lang="nb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minutter</a:t>
            </a:r>
          </a:p>
        </p:txBody>
      </p:sp>
    </p:spTree>
    <p:extLst>
      <p:ext uri="{BB962C8B-B14F-4D97-AF65-F5344CB8AC3E}">
        <p14:creationId xmlns:p14="http://schemas.microsoft.com/office/powerpoint/2010/main" val="1490664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tel 4">
            <a:extLst>
              <a:ext uri="{FF2B5EF4-FFF2-40B4-BE49-F238E27FC236}">
                <a16:creationId xmlns:a16="http://schemas.microsoft.com/office/drawing/2014/main" id="{BF14653F-A03B-0A00-6E86-C6D6FD62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b="0" dirty="0"/>
              <a:t>Utbytter for elevene</a:t>
            </a:r>
          </a:p>
        </p:txBody>
      </p:sp>
      <p:sp>
        <p:nvSpPr>
          <p:cNvPr id="17" name="Plassholder for innhold 5">
            <a:extLst>
              <a:ext uri="{FF2B5EF4-FFF2-40B4-BE49-F238E27FC236}">
                <a16:creationId xmlns:a16="http://schemas.microsoft.com/office/drawing/2014/main" id="{E9F3244E-CED0-87E7-A737-832B490B0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759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Uteundervisning kan gi elever mange positive utbytter. </a:t>
            </a:r>
          </a:p>
        </p:txBody>
      </p:sp>
      <p:pic>
        <p:nvPicPr>
          <p:cNvPr id="19" name="Google Shape;115;p3">
            <a:extLst>
              <a:ext uri="{FF2B5EF4-FFF2-40B4-BE49-F238E27FC236}">
                <a16:creationId xmlns:a16="http://schemas.microsoft.com/office/drawing/2014/main" id="{615FEFAA-3411-5D4B-39FB-2E68D2A64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38894" y="3696382"/>
            <a:ext cx="3143384" cy="3058989"/>
          </a:xfrm>
          <a:custGeom>
            <a:avLst/>
            <a:gdLst/>
            <a:ahLst/>
            <a:cxnLst/>
            <a:rect l="l" t="t" r="r" b="b"/>
            <a:pathLst>
              <a:path w="4297680" h="4297680" extrusionOk="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1" name="Google Shape;116;p3">
            <a:extLst>
              <a:ext uri="{FF2B5EF4-FFF2-40B4-BE49-F238E27FC236}">
                <a16:creationId xmlns:a16="http://schemas.microsoft.com/office/drawing/2014/main" id="{0CBCF8CE-9F69-738C-73F5-472B33A18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928700" y="-1"/>
            <a:ext cx="4277711" cy="3045402"/>
          </a:xfrm>
          <a:custGeom>
            <a:avLst/>
            <a:gdLst/>
            <a:ahLst/>
            <a:cxnLst/>
            <a:rect l="l" t="t" r="r" b="b"/>
            <a:pathLst>
              <a:path w="4277711" h="3045402" extrusionOk="0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3" name="Google Shape;112;p3">
            <a:extLst>
              <a:ext uri="{FF2B5EF4-FFF2-40B4-BE49-F238E27FC236}">
                <a16:creationId xmlns:a16="http://schemas.microsoft.com/office/drawing/2014/main" id="{17992BCA-F515-B9B2-A0CD-ED57ACD65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3273" y="4945754"/>
            <a:ext cx="5181600" cy="191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14;p3">
            <a:extLst>
              <a:ext uri="{FF2B5EF4-FFF2-40B4-BE49-F238E27FC236}">
                <a16:creationId xmlns:a16="http://schemas.microsoft.com/office/drawing/2014/main" id="{E50326BB-9F3B-3799-F077-5D133D0F4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9163190" y="4111986"/>
            <a:ext cx="3133567" cy="2746014"/>
          </a:xfrm>
          <a:custGeom>
            <a:avLst/>
            <a:gdLst/>
            <a:ahLst/>
            <a:cxnLst/>
            <a:rect l="l" t="t" r="r" b="b"/>
            <a:pathLst>
              <a:path w="5908273" h="5158786" extrusionOk="0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6" name="TekstSylinder 23">
            <a:extLst>
              <a:ext uri="{FF2B5EF4-FFF2-40B4-BE49-F238E27FC236}">
                <a16:creationId xmlns:a16="http://schemas.microsoft.com/office/drawing/2014/main" id="{F3FB385F-22F1-954D-759A-92B36A17036B}"/>
              </a:ext>
            </a:extLst>
          </p:cNvPr>
          <p:cNvSpPr txBox="1"/>
          <p:nvPr/>
        </p:nvSpPr>
        <p:spPr>
          <a:xfrm>
            <a:off x="808240" y="2516262"/>
            <a:ext cx="6081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2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Abelsen &amp; Leirhaug 2017; Becker, et. al, 2017; </a:t>
            </a:r>
            <a:r>
              <a:rPr lang="nb-NO" sz="12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Dettweiler</a:t>
            </a:r>
            <a:r>
              <a:rPr lang="nb-NO" sz="12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et al., 2023; </a:t>
            </a:r>
            <a:r>
              <a:rPr lang="nb-NO" sz="12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Fiennes</a:t>
            </a:r>
            <a:r>
              <a:rPr lang="nb-NO" sz="12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et. al., 2015, Frøyland &amp; Remmen 2019;  </a:t>
            </a:r>
            <a:r>
              <a:rPr lang="nb-NO" sz="12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Korsager</a:t>
            </a:r>
            <a:r>
              <a:rPr lang="nb-NO" sz="12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&amp; Gabrielsen, 2024; Miller, et al., 2021, </a:t>
            </a:r>
            <a:r>
              <a:rPr lang="nb-NO" sz="12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Mygind</a:t>
            </a:r>
            <a:r>
              <a:rPr lang="nb-NO" sz="12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et. al., 2019, Remmen &amp; Iversen, 2022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6D6B392-6A15-3CD6-4DBC-4663BABB3F0C}"/>
              </a:ext>
            </a:extLst>
          </p:cNvPr>
          <p:cNvSpPr/>
          <p:nvPr/>
        </p:nvSpPr>
        <p:spPr>
          <a:xfrm>
            <a:off x="5961308" y="590461"/>
            <a:ext cx="2244652" cy="624510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i="0" u="none" strike="noStrike" cap="none" dirty="0">
                <a:solidFill>
                  <a:srgbClr val="285770"/>
                </a:solidFill>
                <a:latin typeface="+mj-lt"/>
                <a:ea typeface="Lustria"/>
                <a:cs typeface="Calibri" panose="020F0502020204030204" pitchFamily="34" charset="0"/>
                <a:sym typeface="Lustria"/>
              </a:rPr>
              <a:t>Stressdempende</a:t>
            </a:r>
            <a:endParaRPr lang="nb-NO" sz="2000" b="1" dirty="0">
              <a:latin typeface="+mj-lt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2D500C1-87D9-A271-2176-220F537F15E5}"/>
              </a:ext>
            </a:extLst>
          </p:cNvPr>
          <p:cNvSpPr/>
          <p:nvPr/>
        </p:nvSpPr>
        <p:spPr>
          <a:xfrm>
            <a:off x="7419721" y="2055789"/>
            <a:ext cx="2244652" cy="624510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b-NO" sz="2000" b="1" i="0" u="none" strike="noStrike" cap="none" dirty="0">
                <a:solidFill>
                  <a:srgbClr val="285770"/>
                </a:solidFill>
                <a:latin typeface="+mj-lt"/>
                <a:ea typeface="Lustria"/>
                <a:cs typeface="Calibri" panose="020F0502020204030204" pitchFamily="34" charset="0"/>
                <a:sym typeface="Lustria"/>
              </a:rPr>
              <a:t>Oppleve mestring</a:t>
            </a:r>
            <a:endParaRPr lang="nb-NO" sz="1600" b="1" i="0" u="none" strike="noStrike" cap="none" dirty="0">
              <a:solidFill>
                <a:srgbClr val="28577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649A23C-59B1-7A8A-402C-D8B53D27B544}"/>
              </a:ext>
            </a:extLst>
          </p:cNvPr>
          <p:cNvSpPr/>
          <p:nvPr/>
        </p:nvSpPr>
        <p:spPr>
          <a:xfrm>
            <a:off x="9301621" y="2980095"/>
            <a:ext cx="2613177" cy="624510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b-NO" sz="2000" b="1" i="0" u="none" strike="noStrike" cap="none" dirty="0">
                <a:solidFill>
                  <a:srgbClr val="285770"/>
                </a:solidFill>
                <a:latin typeface="+mj-lt"/>
                <a:ea typeface="Lustria"/>
                <a:cs typeface="Calibri" panose="020F0502020204030204" pitchFamily="34" charset="0"/>
                <a:sym typeface="Lustria"/>
              </a:rPr>
              <a:t>Koble teori og praksis 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5794104A-AE06-CEFA-2666-ABD44BCAAB74}"/>
              </a:ext>
            </a:extLst>
          </p:cNvPr>
          <p:cNvSpPr/>
          <p:nvPr/>
        </p:nvSpPr>
        <p:spPr>
          <a:xfrm>
            <a:off x="7483303" y="3758773"/>
            <a:ext cx="4091557" cy="624510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b-NO" sz="2000" b="1" i="0" u="none" strike="noStrike" cap="none" dirty="0">
                <a:solidFill>
                  <a:srgbClr val="285770"/>
                </a:solidFill>
                <a:latin typeface="+mj-lt"/>
                <a:ea typeface="Lustria"/>
                <a:cs typeface="Calibri" panose="020F0502020204030204" pitchFamily="34" charset="0"/>
                <a:sym typeface="Lustria"/>
              </a:rPr>
              <a:t>Autentiske og konkrete opplevelser</a:t>
            </a:r>
            <a:endParaRPr lang="nb-NO" sz="1600" b="1" i="0" u="none" strike="noStrike" cap="none" dirty="0">
              <a:solidFill>
                <a:srgbClr val="28577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BEB6B90-CD56-E8E9-34D8-1EA488919651}"/>
              </a:ext>
            </a:extLst>
          </p:cNvPr>
          <p:cNvSpPr/>
          <p:nvPr/>
        </p:nvSpPr>
        <p:spPr>
          <a:xfrm>
            <a:off x="6019799" y="4542802"/>
            <a:ext cx="2786743" cy="624510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b-NO" sz="2000" b="1" i="0" u="none" strike="noStrike" cap="none" dirty="0">
                <a:solidFill>
                  <a:srgbClr val="285770"/>
                </a:solidFill>
                <a:latin typeface="+mj-lt"/>
                <a:ea typeface="Lustria"/>
                <a:cs typeface="Calibri" panose="020F0502020204030204" pitchFamily="34" charset="0"/>
                <a:sym typeface="Lustria"/>
              </a:rPr>
              <a:t>Positiv kommunikasjon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BDACE409-D8A1-3145-931A-A07BF768445A}"/>
              </a:ext>
            </a:extLst>
          </p:cNvPr>
          <p:cNvSpPr/>
          <p:nvPr/>
        </p:nvSpPr>
        <p:spPr>
          <a:xfrm>
            <a:off x="3049772" y="4145627"/>
            <a:ext cx="2613178" cy="624510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b-NO" sz="2000" b="1" i="0" u="none" strike="noStrike" cap="none" dirty="0" err="1">
                <a:solidFill>
                  <a:srgbClr val="285770"/>
                </a:solidFill>
                <a:latin typeface="+mj-lt"/>
                <a:ea typeface="Lustria"/>
                <a:cs typeface="Calibri" panose="020F0502020204030204" pitchFamily="34" charset="0"/>
                <a:sym typeface="Lustria"/>
              </a:rPr>
              <a:t>Adferdsregulerende</a:t>
            </a:r>
            <a:endParaRPr lang="nb-NO" sz="2000" b="1" i="0" u="none" strike="noStrike" cap="none" dirty="0">
              <a:solidFill>
                <a:srgbClr val="285770"/>
              </a:solidFill>
              <a:latin typeface="+mj-lt"/>
              <a:ea typeface="Lustria"/>
              <a:cs typeface="Calibri" panose="020F0502020204030204" pitchFamily="34" charset="0"/>
              <a:sym typeface="Lustria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DD1CE64-087B-7A3B-2CD8-A8686B66E3EA}"/>
              </a:ext>
            </a:extLst>
          </p:cNvPr>
          <p:cNvSpPr/>
          <p:nvPr/>
        </p:nvSpPr>
        <p:spPr>
          <a:xfrm>
            <a:off x="558648" y="3398532"/>
            <a:ext cx="2613178" cy="624510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b-NO" sz="2000" b="1" i="0" u="none" strike="noStrike" cap="none" dirty="0">
                <a:solidFill>
                  <a:srgbClr val="285770"/>
                </a:solidFill>
                <a:latin typeface="+mj-lt"/>
                <a:ea typeface="Lustria"/>
                <a:cs typeface="Calibri" panose="020F0502020204030204" pitchFamily="34" charset="0"/>
                <a:sym typeface="Lustria"/>
              </a:rPr>
              <a:t>Økt fysisk aktivitet</a:t>
            </a:r>
          </a:p>
        </p:txBody>
      </p:sp>
    </p:spTree>
    <p:extLst>
      <p:ext uri="{BB962C8B-B14F-4D97-AF65-F5344CB8AC3E}">
        <p14:creationId xmlns:p14="http://schemas.microsoft.com/office/powerpoint/2010/main" val="2084824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nb-NO" sz="3600" dirty="0"/>
              <a:t>Barrierer</a:t>
            </a:r>
          </a:p>
        </p:txBody>
      </p:sp>
      <p:sp>
        <p:nvSpPr>
          <p:cNvPr id="131" name="Google Shape;131;p4"/>
          <p:cNvSpPr txBox="1">
            <a:spLocks noGrp="1"/>
          </p:cNvSpPr>
          <p:nvPr>
            <p:ph idx="1"/>
          </p:nvPr>
        </p:nvSpPr>
        <p:spPr>
          <a:xfrm>
            <a:off x="838200" y="1640565"/>
            <a:ext cx="804924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nb-NO" sz="2200" dirty="0"/>
              <a:t>Samtidig kan man som lærer oppleve at det er mange barrierer som gjør at uteundervisning blir vanskelig å gjennomføre. Det kan handle om:</a:t>
            </a:r>
          </a:p>
          <a:p>
            <a:pPr>
              <a:lnSpc>
                <a:spcPct val="85000"/>
              </a:lnSpc>
              <a:spcBef>
                <a:spcPts val="1300"/>
              </a:spcBef>
              <a:buClr>
                <a:srgbClr val="262626"/>
              </a:buClr>
              <a:buSzPts val="2400"/>
            </a:pPr>
            <a:r>
              <a:rPr lang="nb-NO" sz="2200" dirty="0"/>
              <a:t> manglende støtte fra kolleger og ledelse</a:t>
            </a:r>
          </a:p>
          <a:p>
            <a:pPr>
              <a:lnSpc>
                <a:spcPct val="85000"/>
              </a:lnSpc>
              <a:spcBef>
                <a:spcPts val="1300"/>
              </a:spcBef>
              <a:buClr>
                <a:srgbClr val="262626"/>
              </a:buClr>
              <a:buSzPts val="2400"/>
            </a:pPr>
            <a:r>
              <a:rPr lang="nb-NO" sz="2200" dirty="0"/>
              <a:t> dårlig lokalkjennskap til skolens nærmiljø</a:t>
            </a:r>
          </a:p>
          <a:p>
            <a:pPr>
              <a:lnSpc>
                <a:spcPct val="85000"/>
              </a:lnSpc>
              <a:spcBef>
                <a:spcPts val="1300"/>
              </a:spcBef>
              <a:buClr>
                <a:srgbClr val="262626"/>
              </a:buClr>
              <a:buSzPts val="2400"/>
            </a:pPr>
            <a:r>
              <a:rPr lang="nb-NO" sz="2200" dirty="0"/>
              <a:t> tidsmangel </a:t>
            </a:r>
          </a:p>
          <a:p>
            <a:pPr>
              <a:lnSpc>
                <a:spcPct val="85000"/>
              </a:lnSpc>
              <a:spcBef>
                <a:spcPts val="1300"/>
              </a:spcBef>
              <a:buClr>
                <a:srgbClr val="262626"/>
              </a:buClr>
              <a:buSzPts val="2400"/>
            </a:pPr>
            <a:r>
              <a:rPr lang="nb-NO" sz="2200" dirty="0"/>
              <a:t> manglende mestringsfølelse og kompetanse</a:t>
            </a:r>
          </a:p>
          <a:p>
            <a:pPr>
              <a:lnSpc>
                <a:spcPct val="85000"/>
              </a:lnSpc>
              <a:spcBef>
                <a:spcPts val="1300"/>
              </a:spcBef>
              <a:buClr>
                <a:srgbClr val="262626"/>
              </a:buClr>
              <a:buSzPts val="2400"/>
            </a:pPr>
            <a:r>
              <a:rPr lang="nb-NO" sz="2200" dirty="0"/>
              <a:t> sikkerhetshensyn</a:t>
            </a:r>
          </a:p>
          <a:p>
            <a:pPr>
              <a:lnSpc>
                <a:spcPct val="85000"/>
              </a:lnSpc>
              <a:spcBef>
                <a:spcPts val="1300"/>
              </a:spcBef>
              <a:buClr>
                <a:srgbClr val="262626"/>
              </a:buClr>
              <a:buSzPts val="2400"/>
            </a:pPr>
            <a:r>
              <a:rPr lang="nb-NO" sz="2200" dirty="0"/>
              <a:t> ressurser og kostnader</a:t>
            </a:r>
          </a:p>
        </p:txBody>
      </p:sp>
      <p:sp>
        <p:nvSpPr>
          <p:cNvPr id="133" name="Google Shape;133;p4"/>
          <p:cNvSpPr txBox="1"/>
          <p:nvPr/>
        </p:nvSpPr>
        <p:spPr>
          <a:xfrm>
            <a:off x="870859" y="5628369"/>
            <a:ext cx="537754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nb-NO" sz="12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Field et al., 2016; </a:t>
            </a:r>
            <a:r>
              <a:rPr lang="nb-NO" sz="12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Fiennes</a:t>
            </a:r>
            <a:r>
              <a:rPr lang="nb-NO" sz="12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et. al., 2015; Frøyland &amp; Remmen 2019; Gabrielsen &amp; </a:t>
            </a:r>
            <a:r>
              <a:rPr lang="nb-NO" sz="12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Korsager</a:t>
            </a:r>
            <a:r>
              <a:rPr lang="nb-NO" sz="12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2018; Remmen &amp; Iversen, 2022; Waite, 2022</a:t>
            </a:r>
          </a:p>
        </p:txBody>
      </p:sp>
      <p:pic>
        <p:nvPicPr>
          <p:cNvPr id="2" name="Google Shape;111;p3">
            <a:extLst>
              <a:ext uri="{FF2B5EF4-FFF2-40B4-BE49-F238E27FC236}">
                <a16:creationId xmlns:a16="http://schemas.microsoft.com/office/drawing/2014/main" id="{B064393C-E2BD-1E56-C6F8-C0EF6D5B7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6545" y="2882018"/>
            <a:ext cx="4444096" cy="3067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A5693-59FF-9188-3639-B2BDCC4B6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E285BB3-A1AA-DC7A-C468-8F2AB2486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b="0" dirty="0"/>
              <a:t>Enkle uteromsopplegg fra </a:t>
            </a:r>
            <a:br>
              <a:rPr lang="nb-NO" sz="3600" b="0" dirty="0"/>
            </a:br>
            <a:r>
              <a:rPr lang="nb-NO" sz="3600" b="0" dirty="0"/>
              <a:t>naturfag.no/uterommet</a:t>
            </a:r>
            <a:endParaRPr lang="en-US" sz="3600" b="0" dirty="0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7B47B90F-9802-9314-618C-4693574E5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98771" cy="27137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nb-NO" sz="2200" dirty="0"/>
              <a:t>Oppleggene på naturfag.no/uterommet, er laget </a:t>
            </a:r>
            <a:r>
              <a:rPr lang="nb-NO" sz="2200" i="1" dirty="0"/>
              <a:t>både</a:t>
            </a:r>
            <a:r>
              <a:rPr lang="nb-NO" sz="2200" dirty="0"/>
              <a:t> for å fjerne barrierer knyttet til uteundervisning </a:t>
            </a:r>
            <a:r>
              <a:rPr lang="nb-NO" sz="2200" i="1" dirty="0"/>
              <a:t>og</a:t>
            </a:r>
            <a:r>
              <a:rPr lang="nb-NO" sz="2200" dirty="0"/>
              <a:t> gi elevene lærelyst og læringsutbytte.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nb-NO" sz="2200" dirty="0"/>
              <a:t>Oppleggene er bygd opp etter malen til høyre. Hvert opplegg starter ute, har et etterarbeid som binder sammen praksis og teori, krever lite utstyr og kan gjennomføres på 60 minutter.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nb-NO" sz="2200" dirty="0"/>
          </a:p>
        </p:txBody>
      </p:sp>
      <p:pic>
        <p:nvPicPr>
          <p:cNvPr id="5" name="Bilde 4" descr="Skjermdump av malen. ">
            <a:extLst>
              <a:ext uri="{FF2B5EF4-FFF2-40B4-BE49-F238E27FC236}">
                <a16:creationId xmlns:a16="http://schemas.microsoft.com/office/drawing/2014/main" id="{33B196A7-0959-7DF3-3FE5-0BE430AE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077" y="501445"/>
            <a:ext cx="3724785" cy="5518202"/>
          </a:xfrm>
          <a:prstGeom prst="rect">
            <a:avLst/>
          </a:prstGeom>
          <a:noFill/>
        </p:spPr>
      </p:pic>
      <p:sp>
        <p:nvSpPr>
          <p:cNvPr id="9" name="Snakkeboble: rektangel med avrundede hjørner 8">
            <a:extLst>
              <a:ext uri="{FF2B5EF4-FFF2-40B4-BE49-F238E27FC236}">
                <a16:creationId xmlns:a16="http://schemas.microsoft.com/office/drawing/2014/main" id="{50BC381D-9976-2E6C-EE4F-0DE378B4F5CE}"/>
              </a:ext>
            </a:extLst>
          </p:cNvPr>
          <p:cNvSpPr/>
          <p:nvPr/>
        </p:nvSpPr>
        <p:spPr>
          <a:xfrm>
            <a:off x="3004457" y="4851400"/>
            <a:ext cx="3724784" cy="1325563"/>
          </a:xfrm>
          <a:prstGeom prst="wedgeRoundRectCallout">
            <a:avLst>
              <a:gd name="adj1" fmla="val -93196"/>
              <a:gd name="adj2" fmla="val 6841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200" dirty="0"/>
              <a:t>Før vi ser nærmere på malen skal vi prøve ut et opplegg.</a:t>
            </a:r>
          </a:p>
        </p:txBody>
      </p:sp>
    </p:spTree>
    <p:extLst>
      <p:ext uri="{BB962C8B-B14F-4D97-AF65-F5344CB8AC3E}">
        <p14:creationId xmlns:p14="http://schemas.microsoft.com/office/powerpoint/2010/main" val="94118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27572-091A-75A6-F84C-FBC6C985B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8144612-7B2A-28F4-5649-ACFB13A50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7" y="1814404"/>
            <a:ext cx="8582025" cy="2441909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6600" dirty="0">
                <a:solidFill>
                  <a:schemeClr val="accent1"/>
                </a:solidFill>
              </a:rPr>
              <a:t>Uteaktivitet i elevrolle 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16B3638A-2550-767C-585B-2BC045B17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4DCEDB2-130C-F6AF-7B4D-1865B87088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dirty="0">
                <a:solidFill>
                  <a:schemeClr val="accent1"/>
                </a:solidFill>
                <a:latin typeface="+mn-lt"/>
              </a:rPr>
              <a:t>20</a:t>
            </a:r>
            <a:r>
              <a:rPr lang="nb-NO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minutter</a:t>
            </a:r>
          </a:p>
        </p:txBody>
      </p:sp>
    </p:spTree>
    <p:extLst>
      <p:ext uri="{BB962C8B-B14F-4D97-AF65-F5344CB8AC3E}">
        <p14:creationId xmlns:p14="http://schemas.microsoft.com/office/powerpoint/2010/main" val="3606981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2">
      <a:dk1>
        <a:srgbClr val="000000"/>
      </a:dk1>
      <a:lt1>
        <a:srgbClr val="FFFFFF"/>
      </a:lt1>
      <a:dk2>
        <a:srgbClr val="227186"/>
      </a:dk2>
      <a:lt2>
        <a:srgbClr val="E7E6E6"/>
      </a:lt2>
      <a:accent1>
        <a:srgbClr val="227186"/>
      </a:accent1>
      <a:accent2>
        <a:srgbClr val="A0D2D8"/>
      </a:accent2>
      <a:accent3>
        <a:srgbClr val="BACFCA"/>
      </a:accent3>
      <a:accent4>
        <a:srgbClr val="D4D4AA"/>
      </a:accent4>
      <a:accent5>
        <a:srgbClr val="ECB457"/>
      </a:accent5>
      <a:accent6>
        <a:srgbClr val="219EB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" id="{09AE5A46-CF8E-7D4B-9986-14E488FAFE2E}" vid="{B4B114DD-1525-2246-BCA9-AB0CC7F098B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63b6811-b0a4-4b2a-b932-72c4c970c5d2}" enabled="0" method="" siteId="{463b6811-b0a4-4b2a-b932-72c4c970c5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7646</TotalTime>
  <Words>1796</Words>
  <Application>Microsoft Office PowerPoint</Application>
  <PresentationFormat>Widescreen</PresentationFormat>
  <Paragraphs>266</Paragraphs>
  <Slides>35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Calibri</vt:lpstr>
      <vt:lpstr>Wingdings</vt:lpstr>
      <vt:lpstr>Times New Roman</vt:lpstr>
      <vt:lpstr>Calibri Light</vt:lpstr>
      <vt:lpstr>Arial</vt:lpstr>
      <vt:lpstr>Comic Sans MS</vt:lpstr>
      <vt:lpstr>Office-tema</vt:lpstr>
      <vt:lpstr>Designe enkle uteromsopplegg</vt:lpstr>
      <vt:lpstr>Mål</vt:lpstr>
      <vt:lpstr>A – Samarbeid</vt:lpstr>
      <vt:lpstr>Tidsplan for økt A</vt:lpstr>
      <vt:lpstr>Utbytter og barrierer knyttet til uteundervisning</vt:lpstr>
      <vt:lpstr>Utbytter for elevene</vt:lpstr>
      <vt:lpstr>Barrierer</vt:lpstr>
      <vt:lpstr>Enkle uteromsopplegg fra  naturfag.no/uterommet</vt:lpstr>
      <vt:lpstr>Uteaktivitet i elevrolle </vt:lpstr>
      <vt:lpstr>Uteaktivitet i elevrolle</vt:lpstr>
      <vt:lpstr>Etterarbeid i aktiviteten</vt:lpstr>
      <vt:lpstr>Designe enkle uteromsopplegg</vt:lpstr>
      <vt:lpstr>Malen i uteromsoppleggene</vt:lpstr>
      <vt:lpstr>Oppstart og drivkraft</vt:lpstr>
      <vt:lpstr>Samle data og gjøre erfaringer ute</vt:lpstr>
      <vt:lpstr>Bearbeide data og erfaringer inne</vt:lpstr>
      <vt:lpstr>Analyser aktivitet ut fra malen</vt:lpstr>
      <vt:lpstr>Del i plenum</vt:lpstr>
      <vt:lpstr>Planlegg utprøving</vt:lpstr>
      <vt:lpstr>Planlegg utprøving</vt:lpstr>
      <vt:lpstr>B – Utprøving</vt:lpstr>
      <vt:lpstr>Helt til slutt Hvilket ord gjemmer seg her?</vt:lpstr>
      <vt:lpstr>C – Erfaringsdeling</vt:lpstr>
      <vt:lpstr>Mål</vt:lpstr>
      <vt:lpstr>Tidsplan for økt C</vt:lpstr>
      <vt:lpstr>Del erfaringer i grupper</vt:lpstr>
      <vt:lpstr>Uteaktivitet i elevrolle</vt:lpstr>
      <vt:lpstr>Uteaktivitet i elevrolle</vt:lpstr>
      <vt:lpstr>Etterarbeid i aktiviteten</vt:lpstr>
      <vt:lpstr>Analyser aktivitet</vt:lpstr>
      <vt:lpstr>Analyser aktivitet</vt:lpstr>
      <vt:lpstr>Del i plenum</vt:lpstr>
      <vt:lpstr>Oppsummering</vt:lpstr>
      <vt:lpstr>Helt til slutt Hvilket ord gjemmer seg her?</vt:lpstr>
      <vt:lpstr>Referanser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Celine Aas</dc:creator>
  <cp:lastModifiedBy>Øystein Sørborg</cp:lastModifiedBy>
  <cp:revision>122</cp:revision>
  <dcterms:created xsi:type="dcterms:W3CDTF">2023-12-13T09:26:37Z</dcterms:created>
  <dcterms:modified xsi:type="dcterms:W3CDTF">2025-12-29T13:49:03Z</dcterms:modified>
</cp:coreProperties>
</file>