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270" r:id="rId4"/>
    <p:sldId id="259" r:id="rId5"/>
    <p:sldId id="260" r:id="rId6"/>
    <p:sldId id="261" r:id="rId7"/>
    <p:sldId id="271" r:id="rId8"/>
    <p:sldId id="269" r:id="rId9"/>
    <p:sldId id="264" r:id="rId10"/>
    <p:sldId id="266" r:id="rId11"/>
    <p:sldId id="268" r:id="rId12"/>
    <p:sldId id="262" r:id="rId1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C5F90-B715-49F6-A858-AC653026ED07}" type="datetimeFigureOut">
              <a:rPr lang="nb-NO" smtClean="0"/>
              <a:t>21.06.2018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B0299-7DB0-40EF-96A2-D96CCED1B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6538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B0299-7DB0-40EF-96A2-D96CCED1B3EE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8076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B0299-7DB0-40EF-96A2-D96CCED1B3EE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6339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68661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632898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995926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425795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731901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646479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870643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263545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528535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796736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806475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8288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mtClean="0"/>
              <a:t>Økt 10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Koble videre og planlegg modellrom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883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:\Forskerføtter og leserøtter\ELEKTRISITET\Bilder\Bilder fra Sonjas lillebror\Rør fra vegg til himling (2)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7" t="25412" r="24096"/>
          <a:stretch/>
        </p:blipFill>
        <p:spPr bwMode="auto">
          <a:xfrm>
            <a:off x="336998" y="1832092"/>
            <a:ext cx="4748099" cy="38291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10</a:t>
            </a:fld>
            <a:endParaRPr lang="nb-NO"/>
          </a:p>
        </p:txBody>
      </p:sp>
      <p:sp>
        <p:nvSpPr>
          <p:cNvPr id="5" name="Left Arrow 4"/>
          <p:cNvSpPr/>
          <p:nvPr/>
        </p:nvSpPr>
        <p:spPr>
          <a:xfrm>
            <a:off x="4427984" y="3344924"/>
            <a:ext cx="1224136" cy="33071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Left Arrow 6"/>
          <p:cNvSpPr/>
          <p:nvPr/>
        </p:nvSpPr>
        <p:spPr>
          <a:xfrm rot="2082607">
            <a:off x="1326398" y="3665087"/>
            <a:ext cx="1224136" cy="31878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ounded Rectangular Callout 7"/>
          <p:cNvSpPr/>
          <p:nvPr/>
        </p:nvSpPr>
        <p:spPr>
          <a:xfrm>
            <a:off x="503548" y="339309"/>
            <a:ext cx="4536504" cy="864096"/>
          </a:xfrm>
          <a:prstGeom prst="wedgeRoundRectCallout">
            <a:avLst>
              <a:gd name="adj1" fmla="val -21359"/>
              <a:gd name="adj2" fmla="val 924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Elektrikeren legger ledningene i rør.</a:t>
            </a:r>
            <a:endParaRPr lang="nb-NO" sz="2200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5796136" y="1340768"/>
            <a:ext cx="2592287" cy="855356"/>
          </a:xfrm>
          <a:prstGeom prst="wedgeRoundRectCallout">
            <a:avLst>
              <a:gd name="adj1" fmla="val -55026"/>
              <a:gd name="adj2" fmla="val 1042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Rørene beskytter ledningene.</a:t>
            </a:r>
            <a:endParaRPr lang="nb-NO" sz="22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5709847" y="4525531"/>
            <a:ext cx="3096344" cy="1152128"/>
          </a:xfrm>
          <a:prstGeom prst="wedgeRoundRectCallout">
            <a:avLst>
              <a:gd name="adj1" fmla="val -50867"/>
              <a:gd name="adj2" fmla="val -8774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Rørene gjør at ledningene kan byttes uten å rive veggen.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89672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11</a:t>
            </a:fld>
            <a:endParaRPr lang="nb-NO"/>
          </a:p>
        </p:txBody>
      </p:sp>
      <p:pic>
        <p:nvPicPr>
          <p:cNvPr id="2050" name="Picture 2" descr="Straws, Tube, Plastic, Colorful, Color, Drink, Thir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43472" y="188639"/>
            <a:ext cx="3600400" cy="27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299566" y="692696"/>
            <a:ext cx="2880321" cy="1058368"/>
          </a:xfrm>
          <a:prstGeom prst="wedgeRoundRectCallout">
            <a:avLst>
              <a:gd name="adj1" fmla="val 57206"/>
              <a:gd name="adj2" fmla="val 933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Vi skal bruke sugerør som elektrikerrør.</a:t>
            </a:r>
            <a:endParaRPr lang="nb-NO" sz="220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51520" y="4149080"/>
            <a:ext cx="3036620" cy="1058368"/>
          </a:xfrm>
          <a:prstGeom prst="wedgeRoundRectCallout">
            <a:avLst>
              <a:gd name="adj1" fmla="val 63733"/>
              <a:gd name="adj2" fmla="val -4551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Ledningene utenpå eska skal legges i sugerør.</a:t>
            </a:r>
            <a:endParaRPr lang="nb-NO" sz="2200" dirty="0"/>
          </a:p>
        </p:txBody>
      </p:sp>
      <p:pic>
        <p:nvPicPr>
          <p:cNvPr id="4098" name="Picture 2" descr="N:\BILDER\Blakstad skole 16.02.18\DSC_03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7" t="13381" r="51573" b="49656"/>
          <a:stretch/>
        </p:blipFill>
        <p:spPr bwMode="auto">
          <a:xfrm>
            <a:off x="4018173" y="3129217"/>
            <a:ext cx="4250998" cy="296055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018173" y="6126019"/>
            <a:ext cx="3026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Foto: </a:t>
            </a:r>
            <a:r>
              <a:rPr lang="nb-NO" sz="1200" dirty="0" smtClean="0"/>
              <a:t>Kari A. Øverby. Blakstad skole 2018.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243030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5537"/>
            <a:ext cx="4968552" cy="1143000"/>
          </a:xfrm>
        </p:spPr>
        <p:txBody>
          <a:bodyPr>
            <a:normAutofit/>
          </a:bodyPr>
          <a:lstStyle/>
          <a:p>
            <a:r>
              <a:rPr lang="nb-NO" sz="3200" dirty="0" smtClean="0"/>
              <a:t>Tegn koblingsskjema på eska</a:t>
            </a:r>
            <a:endParaRPr lang="nb-N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770" y="1196752"/>
            <a:ext cx="8712968" cy="4536504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b-NO" sz="2400" dirty="0" smtClean="0">
                <a:solidFill>
                  <a:schemeClr val="tx2"/>
                </a:solidFill>
              </a:rPr>
              <a:t>Hvor skal lampene være? </a:t>
            </a:r>
          </a:p>
          <a:p>
            <a:pPr marL="457200" indent="-457200">
              <a:buFont typeface="+mj-lt"/>
              <a:buAutoNum type="arabicPeriod"/>
            </a:pPr>
            <a:endParaRPr lang="nb-NO" sz="2400" dirty="0" smtClean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400" dirty="0" smtClean="0">
                <a:solidFill>
                  <a:schemeClr val="tx2"/>
                </a:solidFill>
              </a:rPr>
              <a:t>Hvor skal bryteren være? </a:t>
            </a:r>
          </a:p>
          <a:p>
            <a:pPr marL="457200" indent="-457200">
              <a:buFont typeface="+mj-lt"/>
              <a:buAutoNum type="arabicPeriod"/>
            </a:pPr>
            <a:endParaRPr lang="nb-NO" sz="2400" dirty="0" smtClean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400" dirty="0" smtClean="0">
                <a:solidFill>
                  <a:schemeClr val="tx2"/>
                </a:solidFill>
              </a:rPr>
              <a:t>Hvor </a:t>
            </a:r>
            <a:r>
              <a:rPr lang="nb-NO" sz="2400" dirty="0">
                <a:solidFill>
                  <a:schemeClr val="tx2"/>
                </a:solidFill>
              </a:rPr>
              <a:t>skal det være </a:t>
            </a:r>
            <a:r>
              <a:rPr lang="nb-NO" sz="2400" dirty="0" smtClean="0">
                <a:solidFill>
                  <a:schemeClr val="tx2"/>
                </a:solidFill>
              </a:rPr>
              <a:t>koblingsklemmer? </a:t>
            </a:r>
          </a:p>
          <a:p>
            <a:pPr marL="457200" indent="-457200">
              <a:buFont typeface="+mj-lt"/>
              <a:buAutoNum type="arabicPeriod"/>
            </a:pPr>
            <a:endParaRPr lang="nb-NO" sz="2400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400" dirty="0" smtClean="0">
                <a:solidFill>
                  <a:schemeClr val="tx2"/>
                </a:solidFill>
              </a:rPr>
              <a:t>Hvor </a:t>
            </a:r>
            <a:r>
              <a:rPr lang="nb-NO" sz="2400" dirty="0">
                <a:solidFill>
                  <a:schemeClr val="tx2"/>
                </a:solidFill>
              </a:rPr>
              <a:t>skal batteriet være? </a:t>
            </a:r>
            <a:endParaRPr lang="nb-NO" sz="2400" dirty="0" smtClean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nb-NO" sz="2400" dirty="0" smtClean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400" dirty="0" smtClean="0">
                <a:solidFill>
                  <a:schemeClr val="tx2"/>
                </a:solidFill>
              </a:rPr>
              <a:t>Hvor skal ledningene gå? </a:t>
            </a:r>
            <a:br>
              <a:rPr lang="nb-NO" sz="2400" dirty="0" smtClean="0">
                <a:solidFill>
                  <a:schemeClr val="tx2"/>
                </a:solidFill>
              </a:rPr>
            </a:br>
            <a:r>
              <a:rPr lang="nb-NO" sz="2400" dirty="0" smtClean="0">
                <a:solidFill>
                  <a:srgbClr val="FF0000"/>
                </a:solidFill>
              </a:rPr>
              <a:t>Tegn rød ledning med rød farge </a:t>
            </a:r>
            <a:r>
              <a:rPr lang="nb-NO" sz="2400" dirty="0" smtClean="0"/>
              <a:t>og svart ledning med svart. </a:t>
            </a:r>
          </a:p>
          <a:p>
            <a:pPr marL="457200" indent="-457200">
              <a:buFont typeface="+mj-lt"/>
              <a:buAutoNum type="arabicPeriod"/>
            </a:pPr>
            <a:endParaRPr lang="nb-NO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nb-NO" sz="2400" dirty="0" smtClean="0">
                <a:solidFill>
                  <a:schemeClr val="tx2"/>
                </a:solidFill>
              </a:rPr>
              <a:t>Tegn elektrikerrørene.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12</a:t>
            </a:fld>
            <a:endParaRPr lang="nb-NO"/>
          </a:p>
        </p:txBody>
      </p:sp>
      <p:pic>
        <p:nvPicPr>
          <p:cNvPr id="1026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5705753" y="1778485"/>
            <a:ext cx="3239336" cy="2514611"/>
          </a:xfrm>
          <a:prstGeom prst="rect">
            <a:avLst/>
          </a:prstGeom>
          <a:noFill/>
          <a:ln>
            <a:solidFill>
              <a:schemeClr val="tx1">
                <a:alpha val="94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6887276" y="980728"/>
            <a:ext cx="2088232" cy="791725"/>
          </a:xfrm>
          <a:prstGeom prst="wedgeEllipseCallout">
            <a:avLst>
              <a:gd name="adj1" fmla="val -29018"/>
              <a:gd name="adj2" fmla="val 892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Skriv navn på eska.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17653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548680"/>
            <a:ext cx="3419872" cy="648072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760521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600" i="1" dirty="0" smtClean="0">
                <a:solidFill>
                  <a:schemeClr val="tx2"/>
                </a:solidFill>
              </a:rPr>
              <a:t>Hvorfor har koblingsskjemaer symboler?  </a:t>
            </a:r>
          </a:p>
          <a:p>
            <a:pPr marL="0" indent="0">
              <a:buNone/>
            </a:pPr>
            <a:endParaRPr lang="nb-NO" sz="2600" i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1. Skriv</a:t>
            </a:r>
            <a:r>
              <a:rPr lang="nb-NO" sz="2600" dirty="0"/>
              <a:t>: </a:t>
            </a:r>
            <a:r>
              <a:rPr lang="nb-NO" sz="2600" dirty="0">
                <a:solidFill>
                  <a:schemeClr val="tx2"/>
                </a:solidFill>
              </a:rPr>
              <a:t>Lærlingheftet side </a:t>
            </a:r>
            <a:r>
              <a:rPr lang="nb-NO" sz="2600" dirty="0" smtClean="0">
                <a:solidFill>
                  <a:schemeClr val="tx2"/>
                </a:solidFill>
              </a:rPr>
              <a:t>26, spørsmål 9.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2. Del med naboen.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3. Del i plenum.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86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3</a:t>
            </a:fld>
            <a:endParaRPr lang="nb-NO"/>
          </a:p>
        </p:txBody>
      </p:sp>
      <p:sp>
        <p:nvSpPr>
          <p:cNvPr id="3" name="Rounded Rectangular Callout 2"/>
          <p:cNvSpPr/>
          <p:nvPr/>
        </p:nvSpPr>
        <p:spPr>
          <a:xfrm>
            <a:off x="899592" y="462300"/>
            <a:ext cx="4752528" cy="1060163"/>
          </a:xfrm>
          <a:prstGeom prst="wedgeRoundRectCallout">
            <a:avLst>
              <a:gd name="adj1" fmla="val -12444"/>
              <a:gd name="adj2" fmla="val 9796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dere koble videre på den </a:t>
            </a:r>
            <a:r>
              <a:rPr lang="nb-NO" sz="2200" b="1" dirty="0" smtClean="0"/>
              <a:t>elektriske kretsen</a:t>
            </a:r>
            <a:r>
              <a:rPr lang="nb-NO" sz="2200" dirty="0" smtClean="0"/>
              <a:t> fra forrige økt.</a:t>
            </a:r>
            <a:endParaRPr lang="nb-NO" sz="2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" t="43416" b="3669"/>
          <a:stretch/>
        </p:blipFill>
        <p:spPr bwMode="auto">
          <a:xfrm>
            <a:off x="899592" y="2276871"/>
            <a:ext cx="4536504" cy="347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5868144" y="3284984"/>
            <a:ext cx="3024336" cy="970851"/>
          </a:xfrm>
          <a:prstGeom prst="wedgeRoundRectCallout">
            <a:avLst>
              <a:gd name="adj1" fmla="val -57453"/>
              <a:gd name="adj2" fmla="val 794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Dere skal koble på ei lampe (lysdiode) til.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65790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4</a:t>
            </a:fld>
            <a:endParaRPr lang="nb-NO"/>
          </a:p>
        </p:txBody>
      </p:sp>
      <p:pic>
        <p:nvPicPr>
          <p:cNvPr id="4" name="Bild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5" t="13409" r="17269"/>
          <a:stretch/>
        </p:blipFill>
        <p:spPr>
          <a:xfrm>
            <a:off x="4108374" y="2304501"/>
            <a:ext cx="3271937" cy="2919562"/>
          </a:xfrm>
          <a:prstGeom prst="rect">
            <a:avLst/>
          </a:prstGeom>
          <a:ln>
            <a:solidFill>
              <a:srgbClr val="0070C0">
                <a:alpha val="73000"/>
              </a:srgbClr>
            </a:solidFill>
          </a:ln>
        </p:spPr>
      </p:pic>
      <p:pic>
        <p:nvPicPr>
          <p:cNvPr id="5" name="Bild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3" t="16200" r="29758" b="6998"/>
          <a:stretch/>
        </p:blipFill>
        <p:spPr>
          <a:xfrm>
            <a:off x="1043608" y="2304502"/>
            <a:ext cx="2880000" cy="2895479"/>
          </a:xfrm>
          <a:prstGeom prst="rect">
            <a:avLst/>
          </a:prstGeom>
          <a:ln>
            <a:solidFill>
              <a:srgbClr val="0070C0">
                <a:alpha val="73000"/>
              </a:srgb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111644" y="4970148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1075639" y="4968058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3" name="Oval Callout 12"/>
          <p:cNvSpPr/>
          <p:nvPr/>
        </p:nvSpPr>
        <p:spPr>
          <a:xfrm>
            <a:off x="496671" y="476672"/>
            <a:ext cx="4070479" cy="1008112"/>
          </a:xfrm>
          <a:prstGeom prst="wedgeEllipseCallout">
            <a:avLst>
              <a:gd name="adj1" fmla="val 24902"/>
              <a:gd name="adj2" fmla="val 788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Hvilket av bildene viser en god kobling? Hvorfor?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61122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5</a:t>
            </a:fld>
            <a:endParaRPr lang="nb-NO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368667" cy="61348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5076056" y="2276872"/>
            <a:ext cx="3833566" cy="3341113"/>
          </a:xfrm>
          <a:prstGeom prst="wedgeRoundRectCallout">
            <a:avLst>
              <a:gd name="adj1" fmla="val -68952"/>
              <a:gd name="adj2" fmla="val 938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Samarbeid to og to, og gjør øvelse 3.</a:t>
            </a:r>
          </a:p>
          <a:p>
            <a:pPr algn="ctr"/>
            <a:r>
              <a:rPr lang="nb-NO" sz="20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Koble ei lampe (lysdiode) til på kretsen.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Følg koblingsskjemaet nøye.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Begge lampene skal lyse.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Bryteren skal virke på den ene lampa.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Koblingene må være gode. </a:t>
            </a:r>
          </a:p>
          <a:p>
            <a:pPr algn="ctr"/>
            <a:endParaRPr lang="nb-NO" sz="2000" dirty="0"/>
          </a:p>
        </p:txBody>
      </p:sp>
      <p:sp>
        <p:nvSpPr>
          <p:cNvPr id="8" name="Oval Callout 7"/>
          <p:cNvSpPr/>
          <p:nvPr/>
        </p:nvSpPr>
        <p:spPr>
          <a:xfrm>
            <a:off x="2435853" y="1196752"/>
            <a:ext cx="2376264" cy="792088"/>
          </a:xfrm>
          <a:prstGeom prst="wedgeEllipseCallout">
            <a:avLst>
              <a:gd name="adj1" fmla="val -24661"/>
              <a:gd name="adj2" fmla="val 1306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viser symbolene?</a:t>
            </a:r>
            <a:endParaRPr lang="nb-NO" sz="2000" dirty="0"/>
          </a:p>
        </p:txBody>
      </p:sp>
      <p:sp>
        <p:nvSpPr>
          <p:cNvPr id="9" name="Oval Callout 8"/>
          <p:cNvSpPr/>
          <p:nvPr/>
        </p:nvSpPr>
        <p:spPr>
          <a:xfrm>
            <a:off x="4412396" y="846085"/>
            <a:ext cx="3600400" cy="879123"/>
          </a:xfrm>
          <a:prstGeom prst="wedgeEllipseCallout">
            <a:avLst>
              <a:gd name="adj1" fmla="val -50134"/>
              <a:gd name="adj2" fmla="val 1081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Hvor i kretsen skal den nye lampa kobles?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36195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11" y="548680"/>
            <a:ext cx="5400600" cy="1143000"/>
          </a:xfrm>
        </p:spPr>
        <p:txBody>
          <a:bodyPr>
            <a:normAutofit/>
          </a:bodyPr>
          <a:lstStyle/>
          <a:p>
            <a:r>
              <a:rPr lang="nb-NO" sz="3200" dirty="0" smtClean="0"/>
              <a:t>Planlegg rom til modellhus</a:t>
            </a:r>
            <a:endParaRPr lang="nb-NO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6</a:t>
            </a:fld>
            <a:endParaRPr lang="nb-NO"/>
          </a:p>
        </p:txBody>
      </p:sp>
      <p:pic>
        <p:nvPicPr>
          <p:cNvPr id="6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251520" y="1988840"/>
            <a:ext cx="4129601" cy="320570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Lampe, Rosa, Gaml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770" y="3098967"/>
            <a:ext cx="1275892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ykter, Lamper, Lys, Tak, Silhouett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24" t="30441"/>
          <a:stretch/>
        </p:blipFill>
        <p:spPr bwMode="auto">
          <a:xfrm>
            <a:off x="4857894" y="128397"/>
            <a:ext cx="3874157" cy="176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Callout 12"/>
          <p:cNvSpPr/>
          <p:nvPr/>
        </p:nvSpPr>
        <p:spPr>
          <a:xfrm>
            <a:off x="5182494" y="5407519"/>
            <a:ext cx="2599426" cy="1080120"/>
          </a:xfrm>
          <a:prstGeom prst="wedgeEllipseCallout">
            <a:avLst>
              <a:gd name="adj1" fmla="val -67229"/>
              <a:gd name="adj2" fmla="val -896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Taklampe? Vegglampe? Stålampe?</a:t>
            </a:r>
            <a:endParaRPr lang="nb-NO" sz="2000" dirty="0"/>
          </a:p>
        </p:txBody>
      </p:sp>
      <p:sp>
        <p:nvSpPr>
          <p:cNvPr id="14" name="Oval Callout 13"/>
          <p:cNvSpPr/>
          <p:nvPr/>
        </p:nvSpPr>
        <p:spPr>
          <a:xfrm>
            <a:off x="5250909" y="2348880"/>
            <a:ext cx="2664296" cy="720080"/>
          </a:xfrm>
          <a:prstGeom prst="wedgeEllipseCallout">
            <a:avLst>
              <a:gd name="adj1" fmla="val -62045"/>
              <a:gd name="adj2" fmla="val 685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slags rom?</a:t>
            </a:r>
            <a:endParaRPr lang="nb-NO" sz="2000" dirty="0"/>
          </a:p>
        </p:txBody>
      </p:sp>
      <p:sp>
        <p:nvSpPr>
          <p:cNvPr id="15" name="Oval Callout 14"/>
          <p:cNvSpPr/>
          <p:nvPr/>
        </p:nvSpPr>
        <p:spPr>
          <a:xfrm>
            <a:off x="4857894" y="3655924"/>
            <a:ext cx="2900038" cy="1134126"/>
          </a:xfrm>
          <a:prstGeom prst="wedgeEllipseCallout">
            <a:avLst>
              <a:gd name="adj1" fmla="val -61640"/>
              <a:gd name="adj2" fmla="val -363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slags lamper? Hvilken </a:t>
            </a:r>
            <a:r>
              <a:rPr lang="nb-NO" sz="2000" b="1" dirty="0" smtClean="0"/>
              <a:t>funksjon</a:t>
            </a:r>
            <a:r>
              <a:rPr lang="nb-NO" sz="2000" dirty="0" smtClean="0"/>
              <a:t> har lampene?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41038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7</a:t>
            </a:fld>
            <a:endParaRPr lang="nb-NO"/>
          </a:p>
        </p:txBody>
      </p:sp>
      <p:pic>
        <p:nvPicPr>
          <p:cNvPr id="4" name="Picture 3" descr="N:\Forskerføtter og leserøtter\ELEKTRISITET\Bilder\Bilder til lærerveiledningene\Side 21 i lærlingheftet_Planlegg rom til modellhu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" t="1093" r="1680" b="2677"/>
          <a:stretch/>
        </p:blipFill>
        <p:spPr bwMode="auto">
          <a:xfrm>
            <a:off x="4211960" y="404664"/>
            <a:ext cx="4104456" cy="574959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505150" y="1628800"/>
            <a:ext cx="2972092" cy="2307158"/>
          </a:xfrm>
          <a:prstGeom prst="rect">
            <a:avLst/>
          </a:prstGeom>
          <a:noFill/>
          <a:ln>
            <a:solidFill>
              <a:schemeClr val="tx1">
                <a:alpha val="97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ular Callout 6"/>
          <p:cNvSpPr/>
          <p:nvPr/>
        </p:nvSpPr>
        <p:spPr>
          <a:xfrm>
            <a:off x="395536" y="406510"/>
            <a:ext cx="3191320" cy="678127"/>
          </a:xfrm>
          <a:prstGeom prst="wedgeRoundRectCallout">
            <a:avLst>
              <a:gd name="adj1" fmla="val 58738"/>
              <a:gd name="adj2" fmla="val 934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Bli enige og fyll ut arket.</a:t>
            </a:r>
            <a:endParaRPr lang="nb-NO" sz="200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51520" y="4581128"/>
            <a:ext cx="3593775" cy="1440160"/>
          </a:xfrm>
          <a:prstGeom prst="wedgeRoundRectCallout">
            <a:avLst>
              <a:gd name="adj1" fmla="val 55832"/>
              <a:gd name="adj2" fmla="val -1008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Tenk på </a:t>
            </a:r>
            <a:r>
              <a:rPr lang="nb-NO" sz="2000" b="1" dirty="0" smtClean="0"/>
              <a:t>formen</a:t>
            </a:r>
            <a:r>
              <a:rPr lang="nb-NO" sz="2000" dirty="0" smtClean="0"/>
              <a:t> og </a:t>
            </a:r>
            <a:r>
              <a:rPr lang="nb-NO" sz="2000" b="1" dirty="0" smtClean="0"/>
              <a:t>egenskapene</a:t>
            </a:r>
            <a:r>
              <a:rPr lang="nb-NO" sz="2000" dirty="0" smtClean="0"/>
              <a:t> til </a:t>
            </a:r>
            <a:r>
              <a:rPr lang="nb-NO" sz="2000" b="1" dirty="0" smtClean="0"/>
              <a:t>materialene</a:t>
            </a:r>
            <a:r>
              <a:rPr lang="nb-NO" sz="2000" dirty="0" smtClean="0"/>
              <a:t> dere velger til lampene. Passer de til lampas </a:t>
            </a:r>
            <a:r>
              <a:rPr lang="nb-NO" sz="2000" b="1" dirty="0" smtClean="0"/>
              <a:t>funksjon</a:t>
            </a:r>
            <a:r>
              <a:rPr lang="nb-NO" sz="2000" dirty="0" smtClean="0"/>
              <a:t>?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80474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8</a:t>
            </a:fld>
            <a:endParaRPr lang="nb-NO"/>
          </a:p>
        </p:txBody>
      </p:sp>
      <p:pic>
        <p:nvPicPr>
          <p:cNvPr id="5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4572000" y="528550"/>
            <a:ext cx="3401285" cy="264032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N:\Forskerføtter og leserøtter\ELEKTRISITET\Bilder\Bilder workshop sommeravslutning\IMG_0737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9" t="17724" r="6369" b="3485"/>
          <a:stretch/>
        </p:blipFill>
        <p:spPr bwMode="auto">
          <a:xfrm>
            <a:off x="4353023" y="3598620"/>
            <a:ext cx="3839238" cy="25182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611560" y="993364"/>
            <a:ext cx="3191320" cy="896420"/>
          </a:xfrm>
          <a:prstGeom prst="wedgeRoundRectCallout">
            <a:avLst>
              <a:gd name="adj1" fmla="val 58738"/>
              <a:gd name="adj2" fmla="val 934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Tegn kretsen som et koblingsskjema rett på eska.</a:t>
            </a:r>
            <a:endParaRPr lang="nb-NO" sz="2000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611560" y="3043565"/>
            <a:ext cx="3191320" cy="976064"/>
          </a:xfrm>
          <a:prstGeom prst="wedgeRoundRectCallout">
            <a:avLst>
              <a:gd name="adj1" fmla="val 58738"/>
              <a:gd name="adj2" fmla="val 934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Det elektriske anlegget skal legges utenpå eska.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52937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9</a:t>
            </a:fld>
            <a:endParaRPr lang="nb-N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741" y="525995"/>
            <a:ext cx="4028812" cy="26121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11" y="1461420"/>
            <a:ext cx="3528392" cy="4961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Oval Callout 13"/>
          <p:cNvSpPr/>
          <p:nvPr/>
        </p:nvSpPr>
        <p:spPr>
          <a:xfrm>
            <a:off x="5736147" y="3212976"/>
            <a:ext cx="3283278" cy="844187"/>
          </a:xfrm>
          <a:prstGeom prst="wedgeEllipseCallout">
            <a:avLst>
              <a:gd name="adj1" fmla="val -52087"/>
              <a:gd name="adj2" fmla="val -888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Er det farlig å slå inn en spiker i veggen?</a:t>
            </a:r>
            <a:endParaRPr lang="nb-NO" sz="2000" dirty="0"/>
          </a:p>
        </p:txBody>
      </p:sp>
      <p:sp>
        <p:nvSpPr>
          <p:cNvPr id="15" name="Oval Callout 14"/>
          <p:cNvSpPr/>
          <p:nvPr/>
        </p:nvSpPr>
        <p:spPr>
          <a:xfrm>
            <a:off x="5311617" y="4274338"/>
            <a:ext cx="3580863" cy="882686"/>
          </a:xfrm>
          <a:prstGeom prst="wedgeEllipseCallout">
            <a:avLst>
              <a:gd name="adj1" fmla="val -51873"/>
              <a:gd name="adj2" fmla="val -800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skjer hvis spikeren treffer en ledning? </a:t>
            </a:r>
            <a:endParaRPr lang="nb-NO" sz="2000" dirty="0"/>
          </a:p>
        </p:txBody>
      </p:sp>
      <p:sp>
        <p:nvSpPr>
          <p:cNvPr id="16" name="Oval Callout 15"/>
          <p:cNvSpPr/>
          <p:nvPr/>
        </p:nvSpPr>
        <p:spPr>
          <a:xfrm>
            <a:off x="4860032" y="5589240"/>
            <a:ext cx="3657495" cy="1080120"/>
          </a:xfrm>
          <a:prstGeom prst="wedgeEllipseCallout">
            <a:avLst>
              <a:gd name="adj1" fmla="val -43392"/>
              <a:gd name="adj2" fmla="val -771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hvis en av ledningene må byttes? Må hele veggen rives?</a:t>
            </a:r>
            <a:endParaRPr lang="nb-NO" sz="2000" dirty="0"/>
          </a:p>
        </p:txBody>
      </p:sp>
      <p:sp>
        <p:nvSpPr>
          <p:cNvPr id="17" name="Rounded Rectangular Callout 16"/>
          <p:cNvSpPr/>
          <p:nvPr/>
        </p:nvSpPr>
        <p:spPr>
          <a:xfrm>
            <a:off x="115079" y="188640"/>
            <a:ext cx="4104456" cy="840382"/>
          </a:xfrm>
          <a:prstGeom prst="wedgeRoundRectCallout">
            <a:avLst>
              <a:gd name="adj1" fmla="val -5403"/>
              <a:gd name="adj2" fmla="val 779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I vanlige, moderne hus ligger det elektriske anlegget inni veggene. </a:t>
            </a:r>
            <a:endParaRPr lang="nb-NO" sz="2000" dirty="0"/>
          </a:p>
        </p:txBody>
      </p:sp>
      <p:pic>
        <p:nvPicPr>
          <p:cNvPr id="18" name="Picture 2" descr="Nail, Tool, Metal, Pointed, Crafts, Spik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01512">
            <a:off x="4231981" y="3238560"/>
            <a:ext cx="753546" cy="150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ular Callout 18"/>
          <p:cNvSpPr/>
          <p:nvPr/>
        </p:nvSpPr>
        <p:spPr>
          <a:xfrm>
            <a:off x="170610" y="5589240"/>
            <a:ext cx="3427753" cy="1152128"/>
          </a:xfrm>
          <a:prstGeom prst="wedgeRoundRectCallout">
            <a:avLst>
              <a:gd name="adj1" fmla="val -439"/>
              <a:gd name="adj2" fmla="val -11405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Derfor ser vi vanligvis ikke koblingsboksene og mesteparten av ledningene.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42450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9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</TotalTime>
  <Words>352</Words>
  <Application>Microsoft Office PowerPoint</Application>
  <PresentationFormat>On-screen Show (4:3)</PresentationFormat>
  <Paragraphs>68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Office-tema</vt:lpstr>
      <vt:lpstr>Økt 10</vt:lpstr>
      <vt:lpstr>Skriv-par-del </vt:lpstr>
      <vt:lpstr>PowerPoint Presentation</vt:lpstr>
      <vt:lpstr>PowerPoint Presentation</vt:lpstr>
      <vt:lpstr>PowerPoint Presentation</vt:lpstr>
      <vt:lpstr>Planlegg rom til modellhus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Tegn koblingsskjema på eska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9</dc:title>
  <dc:creator>Maria Gaare Dahl</dc:creator>
  <cp:lastModifiedBy>Maria Gaare Dahl</cp:lastModifiedBy>
  <cp:revision>111</cp:revision>
  <dcterms:created xsi:type="dcterms:W3CDTF">2017-03-16T11:53:05Z</dcterms:created>
  <dcterms:modified xsi:type="dcterms:W3CDTF">2018-06-21T09:15:18Z</dcterms:modified>
</cp:coreProperties>
</file>