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tiff" ContentType="image/tiff"/>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576" r:id="rId2"/>
    <p:sldId id="454" r:id="rId3"/>
    <p:sldId id="610" r:id="rId4"/>
    <p:sldId id="472" r:id="rId5"/>
    <p:sldId id="315" r:id="rId6"/>
    <p:sldId id="609" r:id="rId7"/>
    <p:sldId id="605" r:id="rId8"/>
    <p:sldId id="434" r:id="rId9"/>
    <p:sldId id="438" r:id="rId10"/>
    <p:sldId id="606" r:id="rId11"/>
    <p:sldId id="460" r:id="rId12"/>
    <p:sldId id="340" r:id="rId13"/>
    <p:sldId id="378" r:id="rId14"/>
    <p:sldId id="373" r:id="rId15"/>
    <p:sldId id="468" r:id="rId16"/>
    <p:sldId id="607" r:id="rId17"/>
    <p:sldId id="302" r:id="rId18"/>
    <p:sldId id="433" r:id="rId19"/>
    <p:sldId id="445" r:id="rId20"/>
    <p:sldId id="427" r:id="rId21"/>
    <p:sldId id="601" r:id="rId22"/>
    <p:sldId id="436" r:id="rId23"/>
    <p:sldId id="440" r:id="rId24"/>
    <p:sldId id="449" r:id="rId25"/>
    <p:sldId id="469" r:id="rId26"/>
    <p:sldId id="602" r:id="rId27"/>
    <p:sldId id="603" r:id="rId28"/>
    <p:sldId id="597" r:id="rId29"/>
    <p:sldId id="608" r:id="rId30"/>
    <p:sldId id="283" r:id="rId31"/>
    <p:sldId id="614" r:id="rId32"/>
    <p:sldId id="611" r:id="rId33"/>
    <p:sldId id="615" r:id="rId34"/>
    <p:sldId id="579" r:id="rId35"/>
    <p:sldId id="616" r:id="rId36"/>
    <p:sldId id="612" r:id="rId37"/>
    <p:sldId id="617" r:id="rId38"/>
    <p:sldId id="420" r:id="rId39"/>
    <p:sldId id="619" r:id="rId40"/>
    <p:sldId id="628" r:id="rId41"/>
    <p:sldId id="629" r:id="rId42"/>
    <p:sldId id="630" r:id="rId43"/>
    <p:sldId id="622" r:id="rId44"/>
    <p:sldId id="623" r:id="rId45"/>
    <p:sldId id="624" r:id="rId46"/>
    <p:sldId id="625" r:id="rId4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32DA1C-5F1E-80FE-765D-9200F9DE4CF4}" name="Maria Gaare Dahl" initials="MGD" userId="S::mariagda@uio.no::c86e498c-2028-4ad0-bcc9-39b1a3053f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DEF"/>
    <a:srgbClr val="C8E9F1"/>
    <a:srgbClr val="227186"/>
    <a:srgbClr val="D6EBEE"/>
    <a:srgbClr val="E1EAE7"/>
    <a:srgbClr val="E8EBED"/>
    <a:srgbClr val="EBEBDB"/>
    <a:srgbClr val="F8F8F8"/>
    <a:srgbClr val="285770"/>
    <a:srgbClr val="6F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A7706-B2B4-4C8C-8ACB-459F9FA0CF92}" v="135" dt="2024-08-08T13:11:23.939"/>
  </p1510:revLst>
</p1510:revInfo>
</file>

<file path=ppt/tableStyles.xml><?xml version="1.0" encoding="utf-8"?>
<a:tblStyleLst xmlns:a="http://schemas.openxmlformats.org/drawingml/2006/main" def="{5C22544A-7EE6-4342-B048-85BDC9FD1C3A}">
  <a:tblStyle styleId="{284E427A-3D55-4303-BF80-6455036E1DE7}" styleName="Temastil 1 – uthev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stil 1 – uthev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stil 1 – uthevin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stil 1 – uthev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emastil 2 – uthev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emastil 2 – uthevin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ys stil 1 – uthevin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68" autoAdjust="0"/>
    <p:restoredTop sz="78812" autoAdjust="0"/>
  </p:normalViewPr>
  <p:slideViewPr>
    <p:cSldViewPr snapToGrid="0">
      <p:cViewPr varScale="1">
        <p:scale>
          <a:sx n="52" d="100"/>
          <a:sy n="52" d="100"/>
        </p:scale>
        <p:origin x="89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5C6A6-AF2A-4289-B811-2A2202AFA6E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b-NO"/>
        </a:p>
      </dgm:t>
    </dgm:pt>
    <dgm:pt modelId="{4B1CEDF9-2482-41DC-BCBE-33AF940B6AB3}">
      <dgm:prSet phldrT="[Tekst]" custT="1"/>
      <dgm:spPr>
        <a:solidFill>
          <a:srgbClr val="D9EDEF"/>
        </a:solidFill>
      </dgm:spPr>
      <dgm:t>
        <a:bodyPr/>
        <a:lstStyle/>
        <a:p>
          <a:r>
            <a:rPr lang="nb-NO" sz="2000" dirty="0">
              <a:solidFill>
                <a:schemeClr val="tx1"/>
              </a:solidFill>
            </a:rPr>
            <a:t>Del 1: Samarbeid</a:t>
          </a:r>
        </a:p>
      </dgm:t>
    </dgm:pt>
    <dgm:pt modelId="{8CAF49E8-C100-4A10-A9A1-2C30A9805A96}" type="parTrans" cxnId="{3662B004-8309-4409-AFB4-7D2E00128E82}">
      <dgm:prSet/>
      <dgm:spPr/>
      <dgm:t>
        <a:bodyPr/>
        <a:lstStyle/>
        <a:p>
          <a:endParaRPr lang="nb-NO"/>
        </a:p>
      </dgm:t>
    </dgm:pt>
    <dgm:pt modelId="{94A56B37-9955-46BE-96F1-77C0A6EDE2BC}" type="sibTrans" cxnId="{3662B004-8309-4409-AFB4-7D2E00128E82}">
      <dgm:prSet/>
      <dgm:spPr/>
      <dgm:t>
        <a:bodyPr/>
        <a:lstStyle/>
        <a:p>
          <a:endParaRPr lang="nb-NO"/>
        </a:p>
      </dgm:t>
    </dgm:pt>
    <dgm:pt modelId="{43802DC2-024A-4AC5-BF09-D7F5EB2DB511}">
      <dgm:prSet phldrT="[Tekst]"/>
      <dgm:spPr>
        <a:solidFill>
          <a:schemeClr val="accent3">
            <a:lumMod val="40000"/>
            <a:lumOff val="60000"/>
          </a:schemeClr>
        </a:solidFill>
      </dgm:spPr>
      <dgm:t>
        <a:bodyPr/>
        <a:lstStyle/>
        <a:p>
          <a:r>
            <a:rPr lang="nb-NO" sz="2000" dirty="0">
              <a:solidFill>
                <a:schemeClr val="tx1"/>
              </a:solidFill>
            </a:rPr>
            <a:t>Del 2: Utprøving</a:t>
          </a:r>
        </a:p>
      </dgm:t>
    </dgm:pt>
    <dgm:pt modelId="{2F3CC057-5EF8-4951-9267-82DBBE4C93FE}" type="parTrans" cxnId="{CEC33EA4-81E2-477D-AB8F-939B35205116}">
      <dgm:prSet/>
      <dgm:spPr/>
      <dgm:t>
        <a:bodyPr/>
        <a:lstStyle/>
        <a:p>
          <a:endParaRPr lang="nb-NO"/>
        </a:p>
      </dgm:t>
    </dgm:pt>
    <dgm:pt modelId="{3FD62E91-DBA7-4D00-91FA-FE20CFC407C4}" type="sibTrans" cxnId="{CEC33EA4-81E2-477D-AB8F-939B35205116}">
      <dgm:prSet/>
      <dgm:spPr/>
      <dgm:t>
        <a:bodyPr/>
        <a:lstStyle/>
        <a:p>
          <a:endParaRPr lang="nb-NO"/>
        </a:p>
      </dgm:t>
    </dgm:pt>
    <dgm:pt modelId="{97D598F9-4506-405B-890E-3EEB87578E96}">
      <dgm:prSet phldrT="[Tekst]"/>
      <dgm:spPr>
        <a:solidFill>
          <a:srgbClr val="C8E9F1"/>
        </a:solidFill>
      </dgm:spPr>
      <dgm:t>
        <a:bodyPr/>
        <a:lstStyle/>
        <a:p>
          <a:r>
            <a:rPr lang="nb-NO" sz="2000" dirty="0">
              <a:solidFill>
                <a:schemeClr val="tx1"/>
              </a:solidFill>
            </a:rPr>
            <a:t>Del 3: Erfaringsdeling</a:t>
          </a:r>
        </a:p>
      </dgm:t>
    </dgm:pt>
    <dgm:pt modelId="{FCA6EE39-AE9B-49DE-888F-8EAC7E659F1E}" type="parTrans" cxnId="{7F371988-8BC7-4B15-99A1-74606BDD33A8}">
      <dgm:prSet/>
      <dgm:spPr/>
      <dgm:t>
        <a:bodyPr/>
        <a:lstStyle/>
        <a:p>
          <a:endParaRPr lang="nb-NO"/>
        </a:p>
      </dgm:t>
    </dgm:pt>
    <dgm:pt modelId="{33E6BC92-C866-45B9-8F57-01AE1F36DFAA}" type="sibTrans" cxnId="{7F371988-8BC7-4B15-99A1-74606BDD33A8}">
      <dgm:prSet/>
      <dgm:spPr/>
      <dgm:t>
        <a:bodyPr/>
        <a:lstStyle/>
        <a:p>
          <a:endParaRPr lang="nb-NO"/>
        </a:p>
      </dgm:t>
    </dgm:pt>
    <dgm:pt modelId="{5F0D51F2-A766-4E6C-9873-66278382F8C5}">
      <dgm:prSet phldrT="[Tekst]" custT="1"/>
      <dgm:spPr>
        <a:solidFill>
          <a:srgbClr val="C8E9F1"/>
        </a:solidFill>
      </dgm:spPr>
      <dgm:t>
        <a:bodyPr/>
        <a:lstStyle/>
        <a:p>
          <a:r>
            <a:rPr lang="nb-NO" sz="1800" dirty="0">
              <a:solidFill>
                <a:schemeClr val="tx1"/>
              </a:solidFill>
            </a:rPr>
            <a:t>dele erfaringer</a:t>
          </a:r>
        </a:p>
      </dgm:t>
    </dgm:pt>
    <dgm:pt modelId="{1E7412CB-6D66-4172-8F86-D2294D20B09C}" type="parTrans" cxnId="{EF68BC3D-EAAE-4073-BB1B-B2694C618C97}">
      <dgm:prSet/>
      <dgm:spPr/>
      <dgm:t>
        <a:bodyPr/>
        <a:lstStyle/>
        <a:p>
          <a:endParaRPr lang="nb-NO"/>
        </a:p>
      </dgm:t>
    </dgm:pt>
    <dgm:pt modelId="{75B22EFD-14B1-40BC-809C-85BA89F73307}" type="sibTrans" cxnId="{EF68BC3D-EAAE-4073-BB1B-B2694C618C97}">
      <dgm:prSet/>
      <dgm:spPr/>
      <dgm:t>
        <a:bodyPr/>
        <a:lstStyle/>
        <a:p>
          <a:endParaRPr lang="nb-NO"/>
        </a:p>
      </dgm:t>
    </dgm:pt>
    <dgm:pt modelId="{4B58AA04-7B6E-4E0B-A3F5-6D99A933E6E8}">
      <dgm:prSet phldrT="[Tekst]" custT="1"/>
      <dgm:spPr>
        <a:solidFill>
          <a:srgbClr val="D9EDEF"/>
        </a:solidFill>
      </dgm:spPr>
      <dgm:t>
        <a:bodyPr/>
        <a:lstStyle/>
        <a:p>
          <a:r>
            <a:rPr lang="nb-NO" sz="1800" dirty="0">
              <a:solidFill>
                <a:schemeClr val="tx1"/>
              </a:solidFill>
            </a:rPr>
            <a:t>aktivitet i elevrolle</a:t>
          </a:r>
        </a:p>
      </dgm:t>
    </dgm:pt>
    <dgm:pt modelId="{FA44B223-AD3D-41B8-84DA-94493182A363}" type="parTrans" cxnId="{B6CD619F-8257-4A7E-BFD0-4D4060D9CFA1}">
      <dgm:prSet/>
      <dgm:spPr/>
      <dgm:t>
        <a:bodyPr/>
        <a:lstStyle/>
        <a:p>
          <a:endParaRPr lang="nb-NO"/>
        </a:p>
      </dgm:t>
    </dgm:pt>
    <dgm:pt modelId="{32F4128C-3F92-41AB-BBDE-3549D0D04597}" type="sibTrans" cxnId="{B6CD619F-8257-4A7E-BFD0-4D4060D9CFA1}">
      <dgm:prSet/>
      <dgm:spPr/>
      <dgm:t>
        <a:bodyPr/>
        <a:lstStyle/>
        <a:p>
          <a:endParaRPr lang="nb-NO"/>
        </a:p>
      </dgm:t>
    </dgm:pt>
    <dgm:pt modelId="{C1BF2A8A-5AD7-4544-92CB-1A8F50DFBE6E}">
      <dgm:prSet phldrT="[Tekst]" custT="1"/>
      <dgm:spPr>
        <a:solidFill>
          <a:srgbClr val="D9EDEF"/>
        </a:solidFill>
      </dgm:spPr>
      <dgm:t>
        <a:bodyPr/>
        <a:lstStyle/>
        <a:p>
          <a:r>
            <a:rPr lang="nb-NO" sz="1800" dirty="0">
              <a:solidFill>
                <a:schemeClr val="tx1"/>
              </a:solidFill>
            </a:rPr>
            <a:t>teori</a:t>
          </a:r>
        </a:p>
      </dgm:t>
    </dgm:pt>
    <dgm:pt modelId="{5F282D4B-2177-4FF7-BB0A-48D30A7BA4B8}" type="parTrans" cxnId="{679D8F9E-624A-4595-95F5-2898652CA100}">
      <dgm:prSet/>
      <dgm:spPr/>
      <dgm:t>
        <a:bodyPr/>
        <a:lstStyle/>
        <a:p>
          <a:endParaRPr lang="nb-NO"/>
        </a:p>
      </dgm:t>
    </dgm:pt>
    <dgm:pt modelId="{0F6682FE-E512-4064-9126-384137AF4E5D}" type="sibTrans" cxnId="{679D8F9E-624A-4595-95F5-2898652CA100}">
      <dgm:prSet/>
      <dgm:spPr/>
      <dgm:t>
        <a:bodyPr/>
        <a:lstStyle/>
        <a:p>
          <a:endParaRPr lang="nb-NO"/>
        </a:p>
      </dgm:t>
    </dgm:pt>
    <dgm:pt modelId="{CDAD5703-CC72-440E-AD7C-BADB4E434C2F}">
      <dgm:prSet phldrT="[Tekst]" custT="1"/>
      <dgm:spPr>
        <a:solidFill>
          <a:schemeClr val="accent3">
            <a:lumMod val="40000"/>
            <a:lumOff val="60000"/>
          </a:schemeClr>
        </a:solidFill>
      </dgm:spPr>
      <dgm:t>
        <a:bodyPr/>
        <a:lstStyle/>
        <a:p>
          <a:r>
            <a:rPr lang="nb-NO" sz="1800" dirty="0">
              <a:solidFill>
                <a:schemeClr val="tx1"/>
              </a:solidFill>
            </a:rPr>
            <a:t>med elever</a:t>
          </a:r>
        </a:p>
      </dgm:t>
    </dgm:pt>
    <dgm:pt modelId="{C5AC6083-0C6A-419B-9A98-9C8298286A68}" type="sibTrans" cxnId="{A12F5E7F-A465-46A0-839F-1D030683FF2C}">
      <dgm:prSet/>
      <dgm:spPr/>
      <dgm:t>
        <a:bodyPr/>
        <a:lstStyle/>
        <a:p>
          <a:endParaRPr lang="nb-NO"/>
        </a:p>
      </dgm:t>
    </dgm:pt>
    <dgm:pt modelId="{1848E975-1272-4A8C-A398-5886F3D314C8}" type="parTrans" cxnId="{A12F5E7F-A465-46A0-839F-1D030683FF2C}">
      <dgm:prSet/>
      <dgm:spPr/>
      <dgm:t>
        <a:bodyPr/>
        <a:lstStyle/>
        <a:p>
          <a:endParaRPr lang="nb-NO"/>
        </a:p>
      </dgm:t>
    </dgm:pt>
    <dgm:pt modelId="{C0F48C98-D97E-45DA-BA1B-BC6F8B43888B}">
      <dgm:prSet phldrT="[Tekst]" custT="1"/>
      <dgm:spPr>
        <a:solidFill>
          <a:srgbClr val="D9EDEF"/>
        </a:solidFill>
      </dgm:spPr>
      <dgm:t>
        <a:bodyPr/>
        <a:lstStyle/>
        <a:p>
          <a:r>
            <a:rPr lang="nb-NO" sz="1800" dirty="0">
              <a:solidFill>
                <a:schemeClr val="tx1"/>
              </a:solidFill>
            </a:rPr>
            <a:t>refleksjon</a:t>
          </a:r>
        </a:p>
      </dgm:t>
    </dgm:pt>
    <dgm:pt modelId="{7DA35E6E-42C9-4E56-B4D7-6859C304E5BB}" type="parTrans" cxnId="{20E5473D-797D-44F4-89FF-416B0175AA2E}">
      <dgm:prSet/>
      <dgm:spPr/>
      <dgm:t>
        <a:bodyPr/>
        <a:lstStyle/>
        <a:p>
          <a:endParaRPr lang="nb-NO"/>
        </a:p>
      </dgm:t>
    </dgm:pt>
    <dgm:pt modelId="{DF40433F-47FE-4719-999B-A06A57B70D0C}" type="sibTrans" cxnId="{20E5473D-797D-44F4-89FF-416B0175AA2E}">
      <dgm:prSet/>
      <dgm:spPr/>
      <dgm:t>
        <a:bodyPr/>
        <a:lstStyle/>
        <a:p>
          <a:endParaRPr lang="nb-NO"/>
        </a:p>
      </dgm:t>
    </dgm:pt>
    <dgm:pt modelId="{FFD722DE-2E5C-473A-9263-A4C21B8987B7}">
      <dgm:prSet phldrT="[Tekst]" custT="1"/>
      <dgm:spPr>
        <a:solidFill>
          <a:srgbClr val="C8E9F1"/>
        </a:solidFill>
      </dgm:spPr>
      <dgm:t>
        <a:bodyPr/>
        <a:lstStyle/>
        <a:p>
          <a:r>
            <a:rPr lang="nb-NO" sz="1800" dirty="0">
              <a:solidFill>
                <a:schemeClr val="tx1"/>
              </a:solidFill>
            </a:rPr>
            <a:t>diskusjon og refleksjon</a:t>
          </a:r>
        </a:p>
      </dgm:t>
    </dgm:pt>
    <dgm:pt modelId="{398631CB-F2FD-40CF-B28E-45EBA4649C74}" type="parTrans" cxnId="{C7968FB4-890D-4191-B5E5-BA105C5A7FDA}">
      <dgm:prSet/>
      <dgm:spPr/>
      <dgm:t>
        <a:bodyPr/>
        <a:lstStyle/>
        <a:p>
          <a:endParaRPr lang="en-US"/>
        </a:p>
      </dgm:t>
    </dgm:pt>
    <dgm:pt modelId="{44063BEC-4906-4188-95A5-9963DFAC2234}" type="sibTrans" cxnId="{C7968FB4-890D-4191-B5E5-BA105C5A7FDA}">
      <dgm:prSet/>
      <dgm:spPr/>
      <dgm:t>
        <a:bodyPr/>
        <a:lstStyle/>
        <a:p>
          <a:endParaRPr lang="en-US"/>
        </a:p>
      </dgm:t>
    </dgm:pt>
    <dgm:pt modelId="{079F7FE3-347C-43EA-BB4F-60C7B046D970}" type="pres">
      <dgm:prSet presAssocID="{1CE5C6A6-AF2A-4289-B811-2A2202AFA6E5}" presName="Name0" presStyleCnt="0">
        <dgm:presLayoutVars>
          <dgm:dir/>
          <dgm:resizeHandles val="exact"/>
        </dgm:presLayoutVars>
      </dgm:prSet>
      <dgm:spPr/>
    </dgm:pt>
    <dgm:pt modelId="{B2E2E97B-14F6-4C12-B251-5D976F842A0D}" type="pres">
      <dgm:prSet presAssocID="{4B1CEDF9-2482-41DC-BCBE-33AF940B6AB3}" presName="node" presStyleLbl="node1" presStyleIdx="0" presStyleCnt="3" custLinFactNeighborX="-513" custLinFactNeighborY="3330">
        <dgm:presLayoutVars>
          <dgm:bulletEnabled val="1"/>
        </dgm:presLayoutVars>
      </dgm:prSet>
      <dgm:spPr/>
    </dgm:pt>
    <dgm:pt modelId="{64E9B278-A2D4-456C-BD85-AFC14EA27373}" type="pres">
      <dgm:prSet presAssocID="{94A56B37-9955-46BE-96F1-77C0A6EDE2BC}" presName="sibTrans" presStyleCnt="0"/>
      <dgm:spPr/>
    </dgm:pt>
    <dgm:pt modelId="{CCCFB7B9-989E-4C2D-9B79-7CFCABACB654}" type="pres">
      <dgm:prSet presAssocID="{43802DC2-024A-4AC5-BF09-D7F5EB2DB511}" presName="node" presStyleLbl="node1" presStyleIdx="1" presStyleCnt="3" custLinFactNeighborX="-46687" custLinFactNeighborY="3330">
        <dgm:presLayoutVars>
          <dgm:bulletEnabled val="1"/>
        </dgm:presLayoutVars>
      </dgm:prSet>
      <dgm:spPr/>
    </dgm:pt>
    <dgm:pt modelId="{53782159-CAE6-4731-9C79-72C25BE9E0F2}" type="pres">
      <dgm:prSet presAssocID="{3FD62E91-DBA7-4D00-91FA-FE20CFC407C4}" presName="sibTrans" presStyleCnt="0"/>
      <dgm:spPr/>
    </dgm:pt>
    <dgm:pt modelId="{2016B381-F3AF-4003-80AF-A07A6EE97F23}" type="pres">
      <dgm:prSet presAssocID="{97D598F9-4506-405B-890E-3EEB87578E96}" presName="node" presStyleLbl="node1" presStyleIdx="2" presStyleCnt="3" custLinFactNeighborX="-99516" custLinFactNeighborY="3330">
        <dgm:presLayoutVars>
          <dgm:bulletEnabled val="1"/>
        </dgm:presLayoutVars>
      </dgm:prSet>
      <dgm:spPr/>
    </dgm:pt>
  </dgm:ptLst>
  <dgm:cxnLst>
    <dgm:cxn modelId="{3662B004-8309-4409-AFB4-7D2E00128E82}" srcId="{1CE5C6A6-AF2A-4289-B811-2A2202AFA6E5}" destId="{4B1CEDF9-2482-41DC-BCBE-33AF940B6AB3}" srcOrd="0" destOrd="0" parTransId="{8CAF49E8-C100-4A10-A9A1-2C30A9805A96}" sibTransId="{94A56B37-9955-46BE-96F1-77C0A6EDE2BC}"/>
    <dgm:cxn modelId="{DEBE0106-A7F7-49E1-8318-FEF1DA8D241C}" type="presOf" srcId="{4B1CEDF9-2482-41DC-BCBE-33AF940B6AB3}" destId="{B2E2E97B-14F6-4C12-B251-5D976F842A0D}" srcOrd="0" destOrd="0" presId="urn:microsoft.com/office/officeart/2005/8/layout/hList6"/>
    <dgm:cxn modelId="{E5BCB60C-EB79-4648-9EBB-E4829D45C96A}" type="presOf" srcId="{97D598F9-4506-405B-890E-3EEB87578E96}" destId="{2016B381-F3AF-4003-80AF-A07A6EE97F23}" srcOrd="0" destOrd="0" presId="urn:microsoft.com/office/officeart/2005/8/layout/hList6"/>
    <dgm:cxn modelId="{A791050E-10C7-43CA-92EA-5899E9C32305}" type="presOf" srcId="{C0F48C98-D97E-45DA-BA1B-BC6F8B43888B}" destId="{B2E2E97B-14F6-4C12-B251-5D976F842A0D}" srcOrd="0" destOrd="3" presId="urn:microsoft.com/office/officeart/2005/8/layout/hList6"/>
    <dgm:cxn modelId="{2C885328-C563-4650-A3C6-5B260872AFCF}" type="presOf" srcId="{CDAD5703-CC72-440E-AD7C-BADB4E434C2F}" destId="{CCCFB7B9-989E-4C2D-9B79-7CFCABACB654}" srcOrd="0" destOrd="1" presId="urn:microsoft.com/office/officeart/2005/8/layout/hList6"/>
    <dgm:cxn modelId="{16B0E32F-FC6E-4899-9CBB-45F384CE6008}" type="presOf" srcId="{C1BF2A8A-5AD7-4544-92CB-1A8F50DFBE6E}" destId="{B2E2E97B-14F6-4C12-B251-5D976F842A0D}" srcOrd="0" destOrd="2" presId="urn:microsoft.com/office/officeart/2005/8/layout/hList6"/>
    <dgm:cxn modelId="{20E5473D-797D-44F4-89FF-416B0175AA2E}" srcId="{4B1CEDF9-2482-41DC-BCBE-33AF940B6AB3}" destId="{C0F48C98-D97E-45DA-BA1B-BC6F8B43888B}" srcOrd="2" destOrd="0" parTransId="{7DA35E6E-42C9-4E56-B4D7-6859C304E5BB}" sibTransId="{DF40433F-47FE-4719-999B-A06A57B70D0C}"/>
    <dgm:cxn modelId="{EF68BC3D-EAAE-4073-BB1B-B2694C618C97}" srcId="{97D598F9-4506-405B-890E-3EEB87578E96}" destId="{5F0D51F2-A766-4E6C-9873-66278382F8C5}" srcOrd="0" destOrd="0" parTransId="{1E7412CB-6D66-4172-8F86-D2294D20B09C}" sibTransId="{75B22EFD-14B1-40BC-809C-85BA89F73307}"/>
    <dgm:cxn modelId="{C0948265-2E99-49CE-BE54-0AB9A90980F6}" type="presOf" srcId="{FFD722DE-2E5C-473A-9263-A4C21B8987B7}" destId="{2016B381-F3AF-4003-80AF-A07A6EE97F23}" srcOrd="0" destOrd="2" presId="urn:microsoft.com/office/officeart/2005/8/layout/hList6"/>
    <dgm:cxn modelId="{96EFB276-C14F-46EB-8C23-B6192B8DB92C}" type="presOf" srcId="{4B58AA04-7B6E-4E0B-A3F5-6D99A933E6E8}" destId="{B2E2E97B-14F6-4C12-B251-5D976F842A0D}" srcOrd="0" destOrd="1" presId="urn:microsoft.com/office/officeart/2005/8/layout/hList6"/>
    <dgm:cxn modelId="{A12F5E7F-A465-46A0-839F-1D030683FF2C}" srcId="{43802DC2-024A-4AC5-BF09-D7F5EB2DB511}" destId="{CDAD5703-CC72-440E-AD7C-BADB4E434C2F}" srcOrd="0" destOrd="0" parTransId="{1848E975-1272-4A8C-A398-5886F3D314C8}" sibTransId="{C5AC6083-0C6A-419B-9A98-9C8298286A68}"/>
    <dgm:cxn modelId="{7F371988-8BC7-4B15-99A1-74606BDD33A8}" srcId="{1CE5C6A6-AF2A-4289-B811-2A2202AFA6E5}" destId="{97D598F9-4506-405B-890E-3EEB87578E96}" srcOrd="2" destOrd="0" parTransId="{FCA6EE39-AE9B-49DE-888F-8EAC7E659F1E}" sibTransId="{33E6BC92-C866-45B9-8F57-01AE1F36DFAA}"/>
    <dgm:cxn modelId="{679D8F9E-624A-4595-95F5-2898652CA100}" srcId="{4B1CEDF9-2482-41DC-BCBE-33AF940B6AB3}" destId="{C1BF2A8A-5AD7-4544-92CB-1A8F50DFBE6E}" srcOrd="1" destOrd="0" parTransId="{5F282D4B-2177-4FF7-BB0A-48D30A7BA4B8}" sibTransId="{0F6682FE-E512-4064-9126-384137AF4E5D}"/>
    <dgm:cxn modelId="{B6CD619F-8257-4A7E-BFD0-4D4060D9CFA1}" srcId="{4B1CEDF9-2482-41DC-BCBE-33AF940B6AB3}" destId="{4B58AA04-7B6E-4E0B-A3F5-6D99A933E6E8}" srcOrd="0" destOrd="0" parTransId="{FA44B223-AD3D-41B8-84DA-94493182A363}" sibTransId="{32F4128C-3F92-41AB-BBDE-3549D0D04597}"/>
    <dgm:cxn modelId="{CEC33EA4-81E2-477D-AB8F-939B35205116}" srcId="{1CE5C6A6-AF2A-4289-B811-2A2202AFA6E5}" destId="{43802DC2-024A-4AC5-BF09-D7F5EB2DB511}" srcOrd="1" destOrd="0" parTransId="{2F3CC057-5EF8-4951-9267-82DBBE4C93FE}" sibTransId="{3FD62E91-DBA7-4D00-91FA-FE20CFC407C4}"/>
    <dgm:cxn modelId="{C5CA16AF-2B4B-4AE3-AFCD-322F12481379}" type="presOf" srcId="{1CE5C6A6-AF2A-4289-B811-2A2202AFA6E5}" destId="{079F7FE3-347C-43EA-BB4F-60C7B046D970}" srcOrd="0" destOrd="0" presId="urn:microsoft.com/office/officeart/2005/8/layout/hList6"/>
    <dgm:cxn modelId="{EBE1EAB3-3240-41DC-A4BD-A113BC225882}" type="presOf" srcId="{5F0D51F2-A766-4E6C-9873-66278382F8C5}" destId="{2016B381-F3AF-4003-80AF-A07A6EE97F23}" srcOrd="0" destOrd="1" presId="urn:microsoft.com/office/officeart/2005/8/layout/hList6"/>
    <dgm:cxn modelId="{C7968FB4-890D-4191-B5E5-BA105C5A7FDA}" srcId="{97D598F9-4506-405B-890E-3EEB87578E96}" destId="{FFD722DE-2E5C-473A-9263-A4C21B8987B7}" srcOrd="1" destOrd="0" parTransId="{398631CB-F2FD-40CF-B28E-45EBA4649C74}" sibTransId="{44063BEC-4906-4188-95A5-9963DFAC2234}"/>
    <dgm:cxn modelId="{D88108D6-63A9-45E6-B42C-B3AFEC39E0AD}" type="presOf" srcId="{43802DC2-024A-4AC5-BF09-D7F5EB2DB511}" destId="{CCCFB7B9-989E-4C2D-9B79-7CFCABACB654}" srcOrd="0" destOrd="0" presId="urn:microsoft.com/office/officeart/2005/8/layout/hList6"/>
    <dgm:cxn modelId="{EDC30FA6-042E-448A-A6F9-8C45A392DB81}" type="presParOf" srcId="{079F7FE3-347C-43EA-BB4F-60C7B046D970}" destId="{B2E2E97B-14F6-4C12-B251-5D976F842A0D}" srcOrd="0" destOrd="0" presId="urn:microsoft.com/office/officeart/2005/8/layout/hList6"/>
    <dgm:cxn modelId="{F9A8DFBD-3A1E-488C-B435-A3430686731E}" type="presParOf" srcId="{079F7FE3-347C-43EA-BB4F-60C7B046D970}" destId="{64E9B278-A2D4-456C-BD85-AFC14EA27373}" srcOrd="1" destOrd="0" presId="urn:microsoft.com/office/officeart/2005/8/layout/hList6"/>
    <dgm:cxn modelId="{2ECAFC52-277E-42B9-A47E-7A357DCF6514}" type="presParOf" srcId="{079F7FE3-347C-43EA-BB4F-60C7B046D970}" destId="{CCCFB7B9-989E-4C2D-9B79-7CFCABACB654}" srcOrd="2" destOrd="0" presId="urn:microsoft.com/office/officeart/2005/8/layout/hList6"/>
    <dgm:cxn modelId="{DEE28213-DD64-41B5-997B-4EBCB2C2AEEC}" type="presParOf" srcId="{079F7FE3-347C-43EA-BB4F-60C7B046D970}" destId="{53782159-CAE6-4731-9C79-72C25BE9E0F2}" srcOrd="3" destOrd="0" presId="urn:microsoft.com/office/officeart/2005/8/layout/hList6"/>
    <dgm:cxn modelId="{31F239DB-466A-4391-8FFA-20D49B99BBF4}" type="presParOf" srcId="{079F7FE3-347C-43EA-BB4F-60C7B046D970}" destId="{2016B381-F3AF-4003-80AF-A07A6EE97F2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E5C6A6-AF2A-4289-B811-2A2202AFA6E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b-NO"/>
        </a:p>
      </dgm:t>
    </dgm:pt>
    <dgm:pt modelId="{4B1CEDF9-2482-41DC-BCBE-33AF940B6AB3}">
      <dgm:prSet phldrT="[Tekst]" custT="1"/>
      <dgm:spPr>
        <a:solidFill>
          <a:schemeClr val="accent2">
            <a:lumMod val="40000"/>
            <a:lumOff val="60000"/>
          </a:schemeClr>
        </a:solidFill>
      </dgm:spPr>
      <dgm:t>
        <a:bodyPr/>
        <a:lstStyle/>
        <a:p>
          <a:r>
            <a:rPr lang="nb-NO" sz="2000" dirty="0">
              <a:solidFill>
                <a:schemeClr val="tx1"/>
              </a:solidFill>
            </a:rPr>
            <a:t>Del 1: Samarbeid</a:t>
          </a:r>
        </a:p>
      </dgm:t>
    </dgm:pt>
    <dgm:pt modelId="{8CAF49E8-C100-4A10-A9A1-2C30A9805A96}" type="parTrans" cxnId="{3662B004-8309-4409-AFB4-7D2E00128E82}">
      <dgm:prSet/>
      <dgm:spPr/>
      <dgm:t>
        <a:bodyPr/>
        <a:lstStyle/>
        <a:p>
          <a:endParaRPr lang="nb-NO"/>
        </a:p>
      </dgm:t>
    </dgm:pt>
    <dgm:pt modelId="{94A56B37-9955-46BE-96F1-77C0A6EDE2BC}" type="sibTrans" cxnId="{3662B004-8309-4409-AFB4-7D2E00128E82}">
      <dgm:prSet/>
      <dgm:spPr/>
      <dgm:t>
        <a:bodyPr/>
        <a:lstStyle/>
        <a:p>
          <a:endParaRPr lang="nb-NO"/>
        </a:p>
      </dgm:t>
    </dgm:pt>
    <dgm:pt modelId="{43802DC2-024A-4AC5-BF09-D7F5EB2DB511}">
      <dgm:prSet phldrT="[Tekst]"/>
      <dgm:spPr>
        <a:solidFill>
          <a:schemeClr val="accent3">
            <a:lumMod val="40000"/>
            <a:lumOff val="60000"/>
          </a:schemeClr>
        </a:solidFill>
      </dgm:spPr>
      <dgm:t>
        <a:bodyPr/>
        <a:lstStyle/>
        <a:p>
          <a:r>
            <a:rPr lang="nb-NO" sz="2000" dirty="0">
              <a:solidFill>
                <a:schemeClr val="tx1"/>
              </a:solidFill>
            </a:rPr>
            <a:t>Del 2: Utprøving</a:t>
          </a:r>
        </a:p>
      </dgm:t>
    </dgm:pt>
    <dgm:pt modelId="{2F3CC057-5EF8-4951-9267-82DBBE4C93FE}" type="parTrans" cxnId="{CEC33EA4-81E2-477D-AB8F-939B35205116}">
      <dgm:prSet/>
      <dgm:spPr/>
      <dgm:t>
        <a:bodyPr/>
        <a:lstStyle/>
        <a:p>
          <a:endParaRPr lang="nb-NO"/>
        </a:p>
      </dgm:t>
    </dgm:pt>
    <dgm:pt modelId="{3FD62E91-DBA7-4D00-91FA-FE20CFC407C4}" type="sibTrans" cxnId="{CEC33EA4-81E2-477D-AB8F-939B35205116}">
      <dgm:prSet/>
      <dgm:spPr/>
      <dgm:t>
        <a:bodyPr/>
        <a:lstStyle/>
        <a:p>
          <a:endParaRPr lang="nb-NO"/>
        </a:p>
      </dgm:t>
    </dgm:pt>
    <dgm:pt modelId="{97D598F9-4506-405B-890E-3EEB87578E96}">
      <dgm:prSet phldrT="[Tekst]"/>
      <dgm:spPr>
        <a:solidFill>
          <a:schemeClr val="accent1">
            <a:lumMod val="20000"/>
            <a:lumOff val="80000"/>
          </a:schemeClr>
        </a:solidFill>
      </dgm:spPr>
      <dgm:t>
        <a:bodyPr/>
        <a:lstStyle/>
        <a:p>
          <a:r>
            <a:rPr lang="nb-NO" sz="2000" dirty="0">
              <a:solidFill>
                <a:schemeClr val="tx1"/>
              </a:solidFill>
            </a:rPr>
            <a:t>Del 3: Erfaringsdeling</a:t>
          </a:r>
        </a:p>
      </dgm:t>
    </dgm:pt>
    <dgm:pt modelId="{FCA6EE39-AE9B-49DE-888F-8EAC7E659F1E}" type="parTrans" cxnId="{7F371988-8BC7-4B15-99A1-74606BDD33A8}">
      <dgm:prSet/>
      <dgm:spPr/>
      <dgm:t>
        <a:bodyPr/>
        <a:lstStyle/>
        <a:p>
          <a:endParaRPr lang="nb-NO"/>
        </a:p>
      </dgm:t>
    </dgm:pt>
    <dgm:pt modelId="{33E6BC92-C866-45B9-8F57-01AE1F36DFAA}" type="sibTrans" cxnId="{7F371988-8BC7-4B15-99A1-74606BDD33A8}">
      <dgm:prSet/>
      <dgm:spPr/>
      <dgm:t>
        <a:bodyPr/>
        <a:lstStyle/>
        <a:p>
          <a:endParaRPr lang="nb-NO"/>
        </a:p>
      </dgm:t>
    </dgm:pt>
    <dgm:pt modelId="{5F0D51F2-A766-4E6C-9873-66278382F8C5}">
      <dgm:prSet phldrT="[Tekst]" custT="1"/>
      <dgm:spPr>
        <a:solidFill>
          <a:schemeClr val="accent1">
            <a:lumMod val="20000"/>
            <a:lumOff val="80000"/>
          </a:schemeClr>
        </a:solidFill>
      </dgm:spPr>
      <dgm:t>
        <a:bodyPr/>
        <a:lstStyle/>
        <a:p>
          <a:r>
            <a:rPr lang="nb-NO" sz="1800" dirty="0">
              <a:solidFill>
                <a:schemeClr val="tx1"/>
              </a:solidFill>
            </a:rPr>
            <a:t>dele erfaringer</a:t>
          </a:r>
        </a:p>
      </dgm:t>
    </dgm:pt>
    <dgm:pt modelId="{1E7412CB-6D66-4172-8F86-D2294D20B09C}" type="parTrans" cxnId="{EF68BC3D-EAAE-4073-BB1B-B2694C618C97}">
      <dgm:prSet/>
      <dgm:spPr/>
      <dgm:t>
        <a:bodyPr/>
        <a:lstStyle/>
        <a:p>
          <a:endParaRPr lang="nb-NO"/>
        </a:p>
      </dgm:t>
    </dgm:pt>
    <dgm:pt modelId="{75B22EFD-14B1-40BC-809C-85BA89F73307}" type="sibTrans" cxnId="{EF68BC3D-EAAE-4073-BB1B-B2694C618C97}">
      <dgm:prSet/>
      <dgm:spPr/>
      <dgm:t>
        <a:bodyPr/>
        <a:lstStyle/>
        <a:p>
          <a:endParaRPr lang="nb-NO"/>
        </a:p>
      </dgm:t>
    </dgm:pt>
    <dgm:pt modelId="{4B58AA04-7B6E-4E0B-A3F5-6D99A933E6E8}">
      <dgm:prSet phldrT="[Tekst]" custT="1"/>
      <dgm:spPr>
        <a:solidFill>
          <a:schemeClr val="accent2">
            <a:lumMod val="40000"/>
            <a:lumOff val="60000"/>
          </a:schemeClr>
        </a:solidFill>
      </dgm:spPr>
      <dgm:t>
        <a:bodyPr/>
        <a:lstStyle/>
        <a:p>
          <a:r>
            <a:rPr lang="nb-NO" sz="1800" dirty="0">
              <a:solidFill>
                <a:schemeClr val="tx1"/>
              </a:solidFill>
            </a:rPr>
            <a:t>aktivitet i elevrolle</a:t>
          </a:r>
        </a:p>
      </dgm:t>
    </dgm:pt>
    <dgm:pt modelId="{FA44B223-AD3D-41B8-84DA-94493182A363}" type="parTrans" cxnId="{B6CD619F-8257-4A7E-BFD0-4D4060D9CFA1}">
      <dgm:prSet/>
      <dgm:spPr/>
      <dgm:t>
        <a:bodyPr/>
        <a:lstStyle/>
        <a:p>
          <a:endParaRPr lang="nb-NO"/>
        </a:p>
      </dgm:t>
    </dgm:pt>
    <dgm:pt modelId="{32F4128C-3F92-41AB-BBDE-3549D0D04597}" type="sibTrans" cxnId="{B6CD619F-8257-4A7E-BFD0-4D4060D9CFA1}">
      <dgm:prSet/>
      <dgm:spPr/>
      <dgm:t>
        <a:bodyPr/>
        <a:lstStyle/>
        <a:p>
          <a:endParaRPr lang="nb-NO"/>
        </a:p>
      </dgm:t>
    </dgm:pt>
    <dgm:pt modelId="{C1BF2A8A-5AD7-4544-92CB-1A8F50DFBE6E}">
      <dgm:prSet phldrT="[Tekst]" custT="1"/>
      <dgm:spPr>
        <a:solidFill>
          <a:schemeClr val="accent2">
            <a:lumMod val="40000"/>
            <a:lumOff val="60000"/>
          </a:schemeClr>
        </a:solidFill>
      </dgm:spPr>
      <dgm:t>
        <a:bodyPr/>
        <a:lstStyle/>
        <a:p>
          <a:r>
            <a:rPr lang="nb-NO" sz="1800" dirty="0">
              <a:solidFill>
                <a:schemeClr val="tx1"/>
              </a:solidFill>
            </a:rPr>
            <a:t>teori</a:t>
          </a:r>
        </a:p>
      </dgm:t>
    </dgm:pt>
    <dgm:pt modelId="{5F282D4B-2177-4FF7-BB0A-48D30A7BA4B8}" type="parTrans" cxnId="{679D8F9E-624A-4595-95F5-2898652CA100}">
      <dgm:prSet/>
      <dgm:spPr/>
      <dgm:t>
        <a:bodyPr/>
        <a:lstStyle/>
        <a:p>
          <a:endParaRPr lang="nb-NO"/>
        </a:p>
      </dgm:t>
    </dgm:pt>
    <dgm:pt modelId="{0F6682FE-E512-4064-9126-384137AF4E5D}" type="sibTrans" cxnId="{679D8F9E-624A-4595-95F5-2898652CA100}">
      <dgm:prSet/>
      <dgm:spPr/>
      <dgm:t>
        <a:bodyPr/>
        <a:lstStyle/>
        <a:p>
          <a:endParaRPr lang="nb-NO"/>
        </a:p>
      </dgm:t>
    </dgm:pt>
    <dgm:pt modelId="{CDAD5703-CC72-440E-AD7C-BADB4E434C2F}">
      <dgm:prSet phldrT="[Tekst]" custT="1"/>
      <dgm:spPr>
        <a:solidFill>
          <a:schemeClr val="accent3">
            <a:lumMod val="40000"/>
            <a:lumOff val="60000"/>
          </a:schemeClr>
        </a:solidFill>
      </dgm:spPr>
      <dgm:t>
        <a:bodyPr/>
        <a:lstStyle/>
        <a:p>
          <a:r>
            <a:rPr lang="nb-NO" sz="1800" dirty="0">
              <a:solidFill>
                <a:schemeClr val="tx1"/>
              </a:solidFill>
            </a:rPr>
            <a:t>med elever</a:t>
          </a:r>
        </a:p>
      </dgm:t>
    </dgm:pt>
    <dgm:pt modelId="{C5AC6083-0C6A-419B-9A98-9C8298286A68}" type="sibTrans" cxnId="{A12F5E7F-A465-46A0-839F-1D030683FF2C}">
      <dgm:prSet/>
      <dgm:spPr/>
      <dgm:t>
        <a:bodyPr/>
        <a:lstStyle/>
        <a:p>
          <a:endParaRPr lang="nb-NO"/>
        </a:p>
      </dgm:t>
    </dgm:pt>
    <dgm:pt modelId="{1848E975-1272-4A8C-A398-5886F3D314C8}" type="parTrans" cxnId="{A12F5E7F-A465-46A0-839F-1D030683FF2C}">
      <dgm:prSet/>
      <dgm:spPr/>
      <dgm:t>
        <a:bodyPr/>
        <a:lstStyle/>
        <a:p>
          <a:endParaRPr lang="nb-NO"/>
        </a:p>
      </dgm:t>
    </dgm:pt>
    <dgm:pt modelId="{C0F48C98-D97E-45DA-BA1B-BC6F8B43888B}">
      <dgm:prSet phldrT="[Tekst]" custT="1"/>
      <dgm:spPr>
        <a:solidFill>
          <a:schemeClr val="accent2">
            <a:lumMod val="40000"/>
            <a:lumOff val="60000"/>
          </a:schemeClr>
        </a:solidFill>
      </dgm:spPr>
      <dgm:t>
        <a:bodyPr/>
        <a:lstStyle/>
        <a:p>
          <a:r>
            <a:rPr lang="nb-NO" sz="1800" dirty="0">
              <a:solidFill>
                <a:schemeClr val="tx1"/>
              </a:solidFill>
            </a:rPr>
            <a:t>refleksjon</a:t>
          </a:r>
        </a:p>
      </dgm:t>
    </dgm:pt>
    <dgm:pt modelId="{7DA35E6E-42C9-4E56-B4D7-6859C304E5BB}" type="parTrans" cxnId="{20E5473D-797D-44F4-89FF-416B0175AA2E}">
      <dgm:prSet/>
      <dgm:spPr/>
      <dgm:t>
        <a:bodyPr/>
        <a:lstStyle/>
        <a:p>
          <a:endParaRPr lang="nb-NO"/>
        </a:p>
      </dgm:t>
    </dgm:pt>
    <dgm:pt modelId="{DF40433F-47FE-4719-999B-A06A57B70D0C}" type="sibTrans" cxnId="{20E5473D-797D-44F4-89FF-416B0175AA2E}">
      <dgm:prSet/>
      <dgm:spPr/>
      <dgm:t>
        <a:bodyPr/>
        <a:lstStyle/>
        <a:p>
          <a:endParaRPr lang="nb-NO"/>
        </a:p>
      </dgm:t>
    </dgm:pt>
    <dgm:pt modelId="{FFD722DE-2E5C-473A-9263-A4C21B8987B7}">
      <dgm:prSet phldrT="[Tekst]" custT="1"/>
      <dgm:spPr>
        <a:solidFill>
          <a:schemeClr val="accent1">
            <a:lumMod val="20000"/>
            <a:lumOff val="80000"/>
          </a:schemeClr>
        </a:solidFill>
      </dgm:spPr>
      <dgm:t>
        <a:bodyPr/>
        <a:lstStyle/>
        <a:p>
          <a:r>
            <a:rPr lang="nb-NO" sz="1800" dirty="0">
              <a:solidFill>
                <a:schemeClr val="tx1"/>
              </a:solidFill>
            </a:rPr>
            <a:t>diskusjon og refleksjon</a:t>
          </a:r>
        </a:p>
      </dgm:t>
    </dgm:pt>
    <dgm:pt modelId="{398631CB-F2FD-40CF-B28E-45EBA4649C74}" type="parTrans" cxnId="{C7968FB4-890D-4191-B5E5-BA105C5A7FDA}">
      <dgm:prSet/>
      <dgm:spPr/>
      <dgm:t>
        <a:bodyPr/>
        <a:lstStyle/>
        <a:p>
          <a:endParaRPr lang="en-US"/>
        </a:p>
      </dgm:t>
    </dgm:pt>
    <dgm:pt modelId="{44063BEC-4906-4188-95A5-9963DFAC2234}" type="sibTrans" cxnId="{C7968FB4-890D-4191-B5E5-BA105C5A7FDA}">
      <dgm:prSet/>
      <dgm:spPr/>
      <dgm:t>
        <a:bodyPr/>
        <a:lstStyle/>
        <a:p>
          <a:endParaRPr lang="en-US"/>
        </a:p>
      </dgm:t>
    </dgm:pt>
    <dgm:pt modelId="{079F7FE3-347C-43EA-BB4F-60C7B046D970}" type="pres">
      <dgm:prSet presAssocID="{1CE5C6A6-AF2A-4289-B811-2A2202AFA6E5}" presName="Name0" presStyleCnt="0">
        <dgm:presLayoutVars>
          <dgm:dir/>
          <dgm:resizeHandles val="exact"/>
        </dgm:presLayoutVars>
      </dgm:prSet>
      <dgm:spPr/>
    </dgm:pt>
    <dgm:pt modelId="{B2E2E97B-14F6-4C12-B251-5D976F842A0D}" type="pres">
      <dgm:prSet presAssocID="{4B1CEDF9-2482-41DC-BCBE-33AF940B6AB3}" presName="node" presStyleLbl="node1" presStyleIdx="0" presStyleCnt="3" custLinFactNeighborX="-513" custLinFactNeighborY="3330">
        <dgm:presLayoutVars>
          <dgm:bulletEnabled val="1"/>
        </dgm:presLayoutVars>
      </dgm:prSet>
      <dgm:spPr/>
    </dgm:pt>
    <dgm:pt modelId="{64E9B278-A2D4-456C-BD85-AFC14EA27373}" type="pres">
      <dgm:prSet presAssocID="{94A56B37-9955-46BE-96F1-77C0A6EDE2BC}" presName="sibTrans" presStyleCnt="0"/>
      <dgm:spPr/>
    </dgm:pt>
    <dgm:pt modelId="{CCCFB7B9-989E-4C2D-9B79-7CFCABACB654}" type="pres">
      <dgm:prSet presAssocID="{43802DC2-024A-4AC5-BF09-D7F5EB2DB511}" presName="node" presStyleLbl="node1" presStyleIdx="1" presStyleCnt="3" custLinFactNeighborX="-46687" custLinFactNeighborY="3330">
        <dgm:presLayoutVars>
          <dgm:bulletEnabled val="1"/>
        </dgm:presLayoutVars>
      </dgm:prSet>
      <dgm:spPr/>
    </dgm:pt>
    <dgm:pt modelId="{53782159-CAE6-4731-9C79-72C25BE9E0F2}" type="pres">
      <dgm:prSet presAssocID="{3FD62E91-DBA7-4D00-91FA-FE20CFC407C4}" presName="sibTrans" presStyleCnt="0"/>
      <dgm:spPr/>
    </dgm:pt>
    <dgm:pt modelId="{2016B381-F3AF-4003-80AF-A07A6EE97F23}" type="pres">
      <dgm:prSet presAssocID="{97D598F9-4506-405B-890E-3EEB87578E96}" presName="node" presStyleLbl="node1" presStyleIdx="2" presStyleCnt="3" custLinFactNeighborX="-99516" custLinFactNeighborY="3330">
        <dgm:presLayoutVars>
          <dgm:bulletEnabled val="1"/>
        </dgm:presLayoutVars>
      </dgm:prSet>
      <dgm:spPr/>
    </dgm:pt>
  </dgm:ptLst>
  <dgm:cxnLst>
    <dgm:cxn modelId="{3662B004-8309-4409-AFB4-7D2E00128E82}" srcId="{1CE5C6A6-AF2A-4289-B811-2A2202AFA6E5}" destId="{4B1CEDF9-2482-41DC-BCBE-33AF940B6AB3}" srcOrd="0" destOrd="0" parTransId="{8CAF49E8-C100-4A10-A9A1-2C30A9805A96}" sibTransId="{94A56B37-9955-46BE-96F1-77C0A6EDE2BC}"/>
    <dgm:cxn modelId="{DEBE0106-A7F7-49E1-8318-FEF1DA8D241C}" type="presOf" srcId="{4B1CEDF9-2482-41DC-BCBE-33AF940B6AB3}" destId="{B2E2E97B-14F6-4C12-B251-5D976F842A0D}" srcOrd="0" destOrd="0" presId="urn:microsoft.com/office/officeart/2005/8/layout/hList6"/>
    <dgm:cxn modelId="{E5BCB60C-EB79-4648-9EBB-E4829D45C96A}" type="presOf" srcId="{97D598F9-4506-405B-890E-3EEB87578E96}" destId="{2016B381-F3AF-4003-80AF-A07A6EE97F23}" srcOrd="0" destOrd="0" presId="urn:microsoft.com/office/officeart/2005/8/layout/hList6"/>
    <dgm:cxn modelId="{A791050E-10C7-43CA-92EA-5899E9C32305}" type="presOf" srcId="{C0F48C98-D97E-45DA-BA1B-BC6F8B43888B}" destId="{B2E2E97B-14F6-4C12-B251-5D976F842A0D}" srcOrd="0" destOrd="3" presId="urn:microsoft.com/office/officeart/2005/8/layout/hList6"/>
    <dgm:cxn modelId="{2C885328-C563-4650-A3C6-5B260872AFCF}" type="presOf" srcId="{CDAD5703-CC72-440E-AD7C-BADB4E434C2F}" destId="{CCCFB7B9-989E-4C2D-9B79-7CFCABACB654}" srcOrd="0" destOrd="1" presId="urn:microsoft.com/office/officeart/2005/8/layout/hList6"/>
    <dgm:cxn modelId="{16B0E32F-FC6E-4899-9CBB-45F384CE6008}" type="presOf" srcId="{C1BF2A8A-5AD7-4544-92CB-1A8F50DFBE6E}" destId="{B2E2E97B-14F6-4C12-B251-5D976F842A0D}" srcOrd="0" destOrd="2" presId="urn:microsoft.com/office/officeart/2005/8/layout/hList6"/>
    <dgm:cxn modelId="{20E5473D-797D-44F4-89FF-416B0175AA2E}" srcId="{4B1CEDF9-2482-41DC-BCBE-33AF940B6AB3}" destId="{C0F48C98-D97E-45DA-BA1B-BC6F8B43888B}" srcOrd="2" destOrd="0" parTransId="{7DA35E6E-42C9-4E56-B4D7-6859C304E5BB}" sibTransId="{DF40433F-47FE-4719-999B-A06A57B70D0C}"/>
    <dgm:cxn modelId="{EF68BC3D-EAAE-4073-BB1B-B2694C618C97}" srcId="{97D598F9-4506-405B-890E-3EEB87578E96}" destId="{5F0D51F2-A766-4E6C-9873-66278382F8C5}" srcOrd="0" destOrd="0" parTransId="{1E7412CB-6D66-4172-8F86-D2294D20B09C}" sibTransId="{75B22EFD-14B1-40BC-809C-85BA89F73307}"/>
    <dgm:cxn modelId="{C0948265-2E99-49CE-BE54-0AB9A90980F6}" type="presOf" srcId="{FFD722DE-2E5C-473A-9263-A4C21B8987B7}" destId="{2016B381-F3AF-4003-80AF-A07A6EE97F23}" srcOrd="0" destOrd="2" presId="urn:microsoft.com/office/officeart/2005/8/layout/hList6"/>
    <dgm:cxn modelId="{96EFB276-C14F-46EB-8C23-B6192B8DB92C}" type="presOf" srcId="{4B58AA04-7B6E-4E0B-A3F5-6D99A933E6E8}" destId="{B2E2E97B-14F6-4C12-B251-5D976F842A0D}" srcOrd="0" destOrd="1" presId="urn:microsoft.com/office/officeart/2005/8/layout/hList6"/>
    <dgm:cxn modelId="{A12F5E7F-A465-46A0-839F-1D030683FF2C}" srcId="{43802DC2-024A-4AC5-BF09-D7F5EB2DB511}" destId="{CDAD5703-CC72-440E-AD7C-BADB4E434C2F}" srcOrd="0" destOrd="0" parTransId="{1848E975-1272-4A8C-A398-5886F3D314C8}" sibTransId="{C5AC6083-0C6A-419B-9A98-9C8298286A68}"/>
    <dgm:cxn modelId="{7F371988-8BC7-4B15-99A1-74606BDD33A8}" srcId="{1CE5C6A6-AF2A-4289-B811-2A2202AFA6E5}" destId="{97D598F9-4506-405B-890E-3EEB87578E96}" srcOrd="2" destOrd="0" parTransId="{FCA6EE39-AE9B-49DE-888F-8EAC7E659F1E}" sibTransId="{33E6BC92-C866-45B9-8F57-01AE1F36DFAA}"/>
    <dgm:cxn modelId="{679D8F9E-624A-4595-95F5-2898652CA100}" srcId="{4B1CEDF9-2482-41DC-BCBE-33AF940B6AB3}" destId="{C1BF2A8A-5AD7-4544-92CB-1A8F50DFBE6E}" srcOrd="1" destOrd="0" parTransId="{5F282D4B-2177-4FF7-BB0A-48D30A7BA4B8}" sibTransId="{0F6682FE-E512-4064-9126-384137AF4E5D}"/>
    <dgm:cxn modelId="{B6CD619F-8257-4A7E-BFD0-4D4060D9CFA1}" srcId="{4B1CEDF9-2482-41DC-BCBE-33AF940B6AB3}" destId="{4B58AA04-7B6E-4E0B-A3F5-6D99A933E6E8}" srcOrd="0" destOrd="0" parTransId="{FA44B223-AD3D-41B8-84DA-94493182A363}" sibTransId="{32F4128C-3F92-41AB-BBDE-3549D0D04597}"/>
    <dgm:cxn modelId="{CEC33EA4-81E2-477D-AB8F-939B35205116}" srcId="{1CE5C6A6-AF2A-4289-B811-2A2202AFA6E5}" destId="{43802DC2-024A-4AC5-BF09-D7F5EB2DB511}" srcOrd="1" destOrd="0" parTransId="{2F3CC057-5EF8-4951-9267-82DBBE4C93FE}" sibTransId="{3FD62E91-DBA7-4D00-91FA-FE20CFC407C4}"/>
    <dgm:cxn modelId="{C5CA16AF-2B4B-4AE3-AFCD-322F12481379}" type="presOf" srcId="{1CE5C6A6-AF2A-4289-B811-2A2202AFA6E5}" destId="{079F7FE3-347C-43EA-BB4F-60C7B046D970}" srcOrd="0" destOrd="0" presId="urn:microsoft.com/office/officeart/2005/8/layout/hList6"/>
    <dgm:cxn modelId="{EBE1EAB3-3240-41DC-A4BD-A113BC225882}" type="presOf" srcId="{5F0D51F2-A766-4E6C-9873-66278382F8C5}" destId="{2016B381-F3AF-4003-80AF-A07A6EE97F23}" srcOrd="0" destOrd="1" presId="urn:microsoft.com/office/officeart/2005/8/layout/hList6"/>
    <dgm:cxn modelId="{C7968FB4-890D-4191-B5E5-BA105C5A7FDA}" srcId="{97D598F9-4506-405B-890E-3EEB87578E96}" destId="{FFD722DE-2E5C-473A-9263-A4C21B8987B7}" srcOrd="1" destOrd="0" parTransId="{398631CB-F2FD-40CF-B28E-45EBA4649C74}" sibTransId="{44063BEC-4906-4188-95A5-9963DFAC2234}"/>
    <dgm:cxn modelId="{D88108D6-63A9-45E6-B42C-B3AFEC39E0AD}" type="presOf" srcId="{43802DC2-024A-4AC5-BF09-D7F5EB2DB511}" destId="{CCCFB7B9-989E-4C2D-9B79-7CFCABACB654}" srcOrd="0" destOrd="0" presId="urn:microsoft.com/office/officeart/2005/8/layout/hList6"/>
    <dgm:cxn modelId="{EDC30FA6-042E-448A-A6F9-8C45A392DB81}" type="presParOf" srcId="{079F7FE3-347C-43EA-BB4F-60C7B046D970}" destId="{B2E2E97B-14F6-4C12-B251-5D976F842A0D}" srcOrd="0" destOrd="0" presId="urn:microsoft.com/office/officeart/2005/8/layout/hList6"/>
    <dgm:cxn modelId="{F9A8DFBD-3A1E-488C-B435-A3430686731E}" type="presParOf" srcId="{079F7FE3-347C-43EA-BB4F-60C7B046D970}" destId="{64E9B278-A2D4-456C-BD85-AFC14EA27373}" srcOrd="1" destOrd="0" presId="urn:microsoft.com/office/officeart/2005/8/layout/hList6"/>
    <dgm:cxn modelId="{2ECAFC52-277E-42B9-A47E-7A357DCF6514}" type="presParOf" srcId="{079F7FE3-347C-43EA-BB4F-60C7B046D970}" destId="{CCCFB7B9-989E-4C2D-9B79-7CFCABACB654}" srcOrd="2" destOrd="0" presId="urn:microsoft.com/office/officeart/2005/8/layout/hList6"/>
    <dgm:cxn modelId="{DEE28213-DD64-41B5-997B-4EBCB2C2AEEC}" type="presParOf" srcId="{079F7FE3-347C-43EA-BB4F-60C7B046D970}" destId="{53782159-CAE6-4731-9C79-72C25BE9E0F2}" srcOrd="3" destOrd="0" presId="urn:microsoft.com/office/officeart/2005/8/layout/hList6"/>
    <dgm:cxn modelId="{31F239DB-466A-4391-8FFA-20D49B99BBF4}" type="presParOf" srcId="{079F7FE3-347C-43EA-BB4F-60C7B046D970}" destId="{2016B381-F3AF-4003-80AF-A07A6EE97F2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5C6A6-AF2A-4289-B811-2A2202AFA6E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b-NO"/>
        </a:p>
      </dgm:t>
    </dgm:pt>
    <dgm:pt modelId="{4B1CEDF9-2482-41DC-BCBE-33AF940B6AB3}">
      <dgm:prSet phldrT="[Tekst]" custT="1"/>
      <dgm:spPr>
        <a:solidFill>
          <a:schemeClr val="accent2">
            <a:lumMod val="40000"/>
            <a:lumOff val="60000"/>
          </a:schemeClr>
        </a:solidFill>
      </dgm:spPr>
      <dgm:t>
        <a:bodyPr/>
        <a:lstStyle/>
        <a:p>
          <a:r>
            <a:rPr lang="nb-NO" sz="2000" dirty="0">
              <a:solidFill>
                <a:schemeClr val="tx1"/>
              </a:solidFill>
            </a:rPr>
            <a:t>Del 1: Samarbeid</a:t>
          </a:r>
        </a:p>
      </dgm:t>
    </dgm:pt>
    <dgm:pt modelId="{8CAF49E8-C100-4A10-A9A1-2C30A9805A96}" type="parTrans" cxnId="{3662B004-8309-4409-AFB4-7D2E00128E82}">
      <dgm:prSet/>
      <dgm:spPr/>
      <dgm:t>
        <a:bodyPr/>
        <a:lstStyle/>
        <a:p>
          <a:endParaRPr lang="nb-NO"/>
        </a:p>
      </dgm:t>
    </dgm:pt>
    <dgm:pt modelId="{94A56B37-9955-46BE-96F1-77C0A6EDE2BC}" type="sibTrans" cxnId="{3662B004-8309-4409-AFB4-7D2E00128E82}">
      <dgm:prSet/>
      <dgm:spPr/>
      <dgm:t>
        <a:bodyPr/>
        <a:lstStyle/>
        <a:p>
          <a:endParaRPr lang="nb-NO"/>
        </a:p>
      </dgm:t>
    </dgm:pt>
    <dgm:pt modelId="{43802DC2-024A-4AC5-BF09-D7F5EB2DB511}">
      <dgm:prSet phldrT="[Tekst]"/>
      <dgm:spPr>
        <a:solidFill>
          <a:schemeClr val="accent3">
            <a:lumMod val="40000"/>
            <a:lumOff val="60000"/>
          </a:schemeClr>
        </a:solidFill>
      </dgm:spPr>
      <dgm:t>
        <a:bodyPr/>
        <a:lstStyle/>
        <a:p>
          <a:r>
            <a:rPr lang="nb-NO" sz="2000" dirty="0">
              <a:solidFill>
                <a:schemeClr val="tx1"/>
              </a:solidFill>
            </a:rPr>
            <a:t>Del 2: Utprøving</a:t>
          </a:r>
        </a:p>
      </dgm:t>
    </dgm:pt>
    <dgm:pt modelId="{2F3CC057-5EF8-4951-9267-82DBBE4C93FE}" type="parTrans" cxnId="{CEC33EA4-81E2-477D-AB8F-939B35205116}">
      <dgm:prSet/>
      <dgm:spPr/>
      <dgm:t>
        <a:bodyPr/>
        <a:lstStyle/>
        <a:p>
          <a:endParaRPr lang="nb-NO"/>
        </a:p>
      </dgm:t>
    </dgm:pt>
    <dgm:pt modelId="{3FD62E91-DBA7-4D00-91FA-FE20CFC407C4}" type="sibTrans" cxnId="{CEC33EA4-81E2-477D-AB8F-939B35205116}">
      <dgm:prSet/>
      <dgm:spPr/>
      <dgm:t>
        <a:bodyPr/>
        <a:lstStyle/>
        <a:p>
          <a:endParaRPr lang="nb-NO"/>
        </a:p>
      </dgm:t>
    </dgm:pt>
    <dgm:pt modelId="{97D598F9-4506-405B-890E-3EEB87578E96}">
      <dgm:prSet phldrT="[Tekst]"/>
      <dgm:spPr>
        <a:solidFill>
          <a:schemeClr val="accent1">
            <a:lumMod val="20000"/>
            <a:lumOff val="80000"/>
          </a:schemeClr>
        </a:solidFill>
      </dgm:spPr>
      <dgm:t>
        <a:bodyPr/>
        <a:lstStyle/>
        <a:p>
          <a:r>
            <a:rPr lang="nb-NO" sz="2000" dirty="0">
              <a:solidFill>
                <a:schemeClr val="tx1"/>
              </a:solidFill>
            </a:rPr>
            <a:t>Del 3: Erfaringsdeling</a:t>
          </a:r>
        </a:p>
      </dgm:t>
    </dgm:pt>
    <dgm:pt modelId="{FCA6EE39-AE9B-49DE-888F-8EAC7E659F1E}" type="parTrans" cxnId="{7F371988-8BC7-4B15-99A1-74606BDD33A8}">
      <dgm:prSet/>
      <dgm:spPr/>
      <dgm:t>
        <a:bodyPr/>
        <a:lstStyle/>
        <a:p>
          <a:endParaRPr lang="nb-NO"/>
        </a:p>
      </dgm:t>
    </dgm:pt>
    <dgm:pt modelId="{33E6BC92-C866-45B9-8F57-01AE1F36DFAA}" type="sibTrans" cxnId="{7F371988-8BC7-4B15-99A1-74606BDD33A8}">
      <dgm:prSet/>
      <dgm:spPr/>
      <dgm:t>
        <a:bodyPr/>
        <a:lstStyle/>
        <a:p>
          <a:endParaRPr lang="nb-NO"/>
        </a:p>
      </dgm:t>
    </dgm:pt>
    <dgm:pt modelId="{5F0D51F2-A766-4E6C-9873-66278382F8C5}">
      <dgm:prSet phldrT="[Tekst]" custT="1"/>
      <dgm:spPr>
        <a:solidFill>
          <a:schemeClr val="accent1">
            <a:lumMod val="20000"/>
            <a:lumOff val="80000"/>
          </a:schemeClr>
        </a:solidFill>
      </dgm:spPr>
      <dgm:t>
        <a:bodyPr/>
        <a:lstStyle/>
        <a:p>
          <a:r>
            <a:rPr lang="nb-NO" sz="1800" dirty="0">
              <a:solidFill>
                <a:schemeClr val="tx1"/>
              </a:solidFill>
            </a:rPr>
            <a:t>dele erfaringer</a:t>
          </a:r>
        </a:p>
      </dgm:t>
    </dgm:pt>
    <dgm:pt modelId="{1E7412CB-6D66-4172-8F86-D2294D20B09C}" type="parTrans" cxnId="{EF68BC3D-EAAE-4073-BB1B-B2694C618C97}">
      <dgm:prSet/>
      <dgm:spPr/>
      <dgm:t>
        <a:bodyPr/>
        <a:lstStyle/>
        <a:p>
          <a:endParaRPr lang="nb-NO"/>
        </a:p>
      </dgm:t>
    </dgm:pt>
    <dgm:pt modelId="{75B22EFD-14B1-40BC-809C-85BA89F73307}" type="sibTrans" cxnId="{EF68BC3D-EAAE-4073-BB1B-B2694C618C97}">
      <dgm:prSet/>
      <dgm:spPr/>
      <dgm:t>
        <a:bodyPr/>
        <a:lstStyle/>
        <a:p>
          <a:endParaRPr lang="nb-NO"/>
        </a:p>
      </dgm:t>
    </dgm:pt>
    <dgm:pt modelId="{4B58AA04-7B6E-4E0B-A3F5-6D99A933E6E8}">
      <dgm:prSet phldrT="[Tekst]" custT="1"/>
      <dgm:spPr>
        <a:solidFill>
          <a:schemeClr val="accent2">
            <a:lumMod val="40000"/>
            <a:lumOff val="60000"/>
          </a:schemeClr>
        </a:solidFill>
      </dgm:spPr>
      <dgm:t>
        <a:bodyPr/>
        <a:lstStyle/>
        <a:p>
          <a:r>
            <a:rPr lang="nb-NO" sz="1800" dirty="0">
              <a:solidFill>
                <a:schemeClr val="tx1"/>
              </a:solidFill>
            </a:rPr>
            <a:t>aktivitet i elevrolle</a:t>
          </a:r>
        </a:p>
      </dgm:t>
    </dgm:pt>
    <dgm:pt modelId="{FA44B223-AD3D-41B8-84DA-94493182A363}" type="parTrans" cxnId="{B6CD619F-8257-4A7E-BFD0-4D4060D9CFA1}">
      <dgm:prSet/>
      <dgm:spPr/>
      <dgm:t>
        <a:bodyPr/>
        <a:lstStyle/>
        <a:p>
          <a:endParaRPr lang="nb-NO"/>
        </a:p>
      </dgm:t>
    </dgm:pt>
    <dgm:pt modelId="{32F4128C-3F92-41AB-BBDE-3549D0D04597}" type="sibTrans" cxnId="{B6CD619F-8257-4A7E-BFD0-4D4060D9CFA1}">
      <dgm:prSet/>
      <dgm:spPr/>
      <dgm:t>
        <a:bodyPr/>
        <a:lstStyle/>
        <a:p>
          <a:endParaRPr lang="nb-NO"/>
        </a:p>
      </dgm:t>
    </dgm:pt>
    <dgm:pt modelId="{C1BF2A8A-5AD7-4544-92CB-1A8F50DFBE6E}">
      <dgm:prSet phldrT="[Tekst]" custT="1"/>
      <dgm:spPr>
        <a:solidFill>
          <a:schemeClr val="accent2">
            <a:lumMod val="40000"/>
            <a:lumOff val="60000"/>
          </a:schemeClr>
        </a:solidFill>
      </dgm:spPr>
      <dgm:t>
        <a:bodyPr/>
        <a:lstStyle/>
        <a:p>
          <a:r>
            <a:rPr lang="nb-NO" sz="1800" dirty="0">
              <a:solidFill>
                <a:schemeClr val="tx1"/>
              </a:solidFill>
            </a:rPr>
            <a:t>teori</a:t>
          </a:r>
        </a:p>
      </dgm:t>
    </dgm:pt>
    <dgm:pt modelId="{5F282D4B-2177-4FF7-BB0A-48D30A7BA4B8}" type="parTrans" cxnId="{679D8F9E-624A-4595-95F5-2898652CA100}">
      <dgm:prSet/>
      <dgm:spPr/>
      <dgm:t>
        <a:bodyPr/>
        <a:lstStyle/>
        <a:p>
          <a:endParaRPr lang="nb-NO"/>
        </a:p>
      </dgm:t>
    </dgm:pt>
    <dgm:pt modelId="{0F6682FE-E512-4064-9126-384137AF4E5D}" type="sibTrans" cxnId="{679D8F9E-624A-4595-95F5-2898652CA100}">
      <dgm:prSet/>
      <dgm:spPr/>
      <dgm:t>
        <a:bodyPr/>
        <a:lstStyle/>
        <a:p>
          <a:endParaRPr lang="nb-NO"/>
        </a:p>
      </dgm:t>
    </dgm:pt>
    <dgm:pt modelId="{CDAD5703-CC72-440E-AD7C-BADB4E434C2F}">
      <dgm:prSet phldrT="[Tekst]" custT="1"/>
      <dgm:spPr>
        <a:solidFill>
          <a:schemeClr val="accent3">
            <a:lumMod val="40000"/>
            <a:lumOff val="60000"/>
          </a:schemeClr>
        </a:solidFill>
      </dgm:spPr>
      <dgm:t>
        <a:bodyPr/>
        <a:lstStyle/>
        <a:p>
          <a:r>
            <a:rPr lang="nb-NO" sz="1800" dirty="0">
              <a:solidFill>
                <a:schemeClr val="tx1"/>
              </a:solidFill>
            </a:rPr>
            <a:t>med elever</a:t>
          </a:r>
        </a:p>
      </dgm:t>
    </dgm:pt>
    <dgm:pt modelId="{C5AC6083-0C6A-419B-9A98-9C8298286A68}" type="sibTrans" cxnId="{A12F5E7F-A465-46A0-839F-1D030683FF2C}">
      <dgm:prSet/>
      <dgm:spPr/>
      <dgm:t>
        <a:bodyPr/>
        <a:lstStyle/>
        <a:p>
          <a:endParaRPr lang="nb-NO"/>
        </a:p>
      </dgm:t>
    </dgm:pt>
    <dgm:pt modelId="{1848E975-1272-4A8C-A398-5886F3D314C8}" type="parTrans" cxnId="{A12F5E7F-A465-46A0-839F-1D030683FF2C}">
      <dgm:prSet/>
      <dgm:spPr/>
      <dgm:t>
        <a:bodyPr/>
        <a:lstStyle/>
        <a:p>
          <a:endParaRPr lang="nb-NO"/>
        </a:p>
      </dgm:t>
    </dgm:pt>
    <dgm:pt modelId="{C0F48C98-D97E-45DA-BA1B-BC6F8B43888B}">
      <dgm:prSet phldrT="[Tekst]" custT="1"/>
      <dgm:spPr>
        <a:solidFill>
          <a:schemeClr val="accent2">
            <a:lumMod val="40000"/>
            <a:lumOff val="60000"/>
          </a:schemeClr>
        </a:solidFill>
      </dgm:spPr>
      <dgm:t>
        <a:bodyPr/>
        <a:lstStyle/>
        <a:p>
          <a:r>
            <a:rPr lang="nb-NO" sz="1800" dirty="0">
              <a:solidFill>
                <a:schemeClr val="tx1"/>
              </a:solidFill>
            </a:rPr>
            <a:t>refleksjon</a:t>
          </a:r>
        </a:p>
      </dgm:t>
    </dgm:pt>
    <dgm:pt modelId="{7DA35E6E-42C9-4E56-B4D7-6859C304E5BB}" type="parTrans" cxnId="{20E5473D-797D-44F4-89FF-416B0175AA2E}">
      <dgm:prSet/>
      <dgm:spPr/>
      <dgm:t>
        <a:bodyPr/>
        <a:lstStyle/>
        <a:p>
          <a:endParaRPr lang="nb-NO"/>
        </a:p>
      </dgm:t>
    </dgm:pt>
    <dgm:pt modelId="{DF40433F-47FE-4719-999B-A06A57B70D0C}" type="sibTrans" cxnId="{20E5473D-797D-44F4-89FF-416B0175AA2E}">
      <dgm:prSet/>
      <dgm:spPr/>
      <dgm:t>
        <a:bodyPr/>
        <a:lstStyle/>
        <a:p>
          <a:endParaRPr lang="nb-NO"/>
        </a:p>
      </dgm:t>
    </dgm:pt>
    <dgm:pt modelId="{FFD722DE-2E5C-473A-9263-A4C21B8987B7}">
      <dgm:prSet phldrT="[Tekst]" custT="1"/>
      <dgm:spPr>
        <a:solidFill>
          <a:schemeClr val="accent1">
            <a:lumMod val="20000"/>
            <a:lumOff val="80000"/>
          </a:schemeClr>
        </a:solidFill>
      </dgm:spPr>
      <dgm:t>
        <a:bodyPr/>
        <a:lstStyle/>
        <a:p>
          <a:r>
            <a:rPr lang="nb-NO" sz="1800" dirty="0">
              <a:solidFill>
                <a:schemeClr val="tx1"/>
              </a:solidFill>
            </a:rPr>
            <a:t>diskusjon og refleksjon</a:t>
          </a:r>
        </a:p>
      </dgm:t>
    </dgm:pt>
    <dgm:pt modelId="{398631CB-F2FD-40CF-B28E-45EBA4649C74}" type="parTrans" cxnId="{C7968FB4-890D-4191-B5E5-BA105C5A7FDA}">
      <dgm:prSet/>
      <dgm:spPr/>
      <dgm:t>
        <a:bodyPr/>
        <a:lstStyle/>
        <a:p>
          <a:endParaRPr lang="en-US"/>
        </a:p>
      </dgm:t>
    </dgm:pt>
    <dgm:pt modelId="{44063BEC-4906-4188-95A5-9963DFAC2234}" type="sibTrans" cxnId="{C7968FB4-890D-4191-B5E5-BA105C5A7FDA}">
      <dgm:prSet/>
      <dgm:spPr/>
      <dgm:t>
        <a:bodyPr/>
        <a:lstStyle/>
        <a:p>
          <a:endParaRPr lang="en-US"/>
        </a:p>
      </dgm:t>
    </dgm:pt>
    <dgm:pt modelId="{079F7FE3-347C-43EA-BB4F-60C7B046D970}" type="pres">
      <dgm:prSet presAssocID="{1CE5C6A6-AF2A-4289-B811-2A2202AFA6E5}" presName="Name0" presStyleCnt="0">
        <dgm:presLayoutVars>
          <dgm:dir/>
          <dgm:resizeHandles val="exact"/>
        </dgm:presLayoutVars>
      </dgm:prSet>
      <dgm:spPr/>
    </dgm:pt>
    <dgm:pt modelId="{B2E2E97B-14F6-4C12-B251-5D976F842A0D}" type="pres">
      <dgm:prSet presAssocID="{4B1CEDF9-2482-41DC-BCBE-33AF940B6AB3}" presName="node" presStyleLbl="node1" presStyleIdx="0" presStyleCnt="3" custLinFactNeighborX="-513" custLinFactNeighborY="3330">
        <dgm:presLayoutVars>
          <dgm:bulletEnabled val="1"/>
        </dgm:presLayoutVars>
      </dgm:prSet>
      <dgm:spPr/>
    </dgm:pt>
    <dgm:pt modelId="{64E9B278-A2D4-456C-BD85-AFC14EA27373}" type="pres">
      <dgm:prSet presAssocID="{94A56B37-9955-46BE-96F1-77C0A6EDE2BC}" presName="sibTrans" presStyleCnt="0"/>
      <dgm:spPr/>
    </dgm:pt>
    <dgm:pt modelId="{CCCFB7B9-989E-4C2D-9B79-7CFCABACB654}" type="pres">
      <dgm:prSet presAssocID="{43802DC2-024A-4AC5-BF09-D7F5EB2DB511}" presName="node" presStyleLbl="node1" presStyleIdx="1" presStyleCnt="3" custLinFactNeighborX="-46687" custLinFactNeighborY="3330">
        <dgm:presLayoutVars>
          <dgm:bulletEnabled val="1"/>
        </dgm:presLayoutVars>
      </dgm:prSet>
      <dgm:spPr/>
    </dgm:pt>
    <dgm:pt modelId="{53782159-CAE6-4731-9C79-72C25BE9E0F2}" type="pres">
      <dgm:prSet presAssocID="{3FD62E91-DBA7-4D00-91FA-FE20CFC407C4}" presName="sibTrans" presStyleCnt="0"/>
      <dgm:spPr/>
    </dgm:pt>
    <dgm:pt modelId="{2016B381-F3AF-4003-80AF-A07A6EE97F23}" type="pres">
      <dgm:prSet presAssocID="{97D598F9-4506-405B-890E-3EEB87578E96}" presName="node" presStyleLbl="node1" presStyleIdx="2" presStyleCnt="3" custLinFactNeighborX="-78065" custLinFactNeighborY="0">
        <dgm:presLayoutVars>
          <dgm:bulletEnabled val="1"/>
        </dgm:presLayoutVars>
      </dgm:prSet>
      <dgm:spPr/>
    </dgm:pt>
  </dgm:ptLst>
  <dgm:cxnLst>
    <dgm:cxn modelId="{3662B004-8309-4409-AFB4-7D2E00128E82}" srcId="{1CE5C6A6-AF2A-4289-B811-2A2202AFA6E5}" destId="{4B1CEDF9-2482-41DC-BCBE-33AF940B6AB3}" srcOrd="0" destOrd="0" parTransId="{8CAF49E8-C100-4A10-A9A1-2C30A9805A96}" sibTransId="{94A56B37-9955-46BE-96F1-77C0A6EDE2BC}"/>
    <dgm:cxn modelId="{DEBE0106-A7F7-49E1-8318-FEF1DA8D241C}" type="presOf" srcId="{4B1CEDF9-2482-41DC-BCBE-33AF940B6AB3}" destId="{B2E2E97B-14F6-4C12-B251-5D976F842A0D}" srcOrd="0" destOrd="0" presId="urn:microsoft.com/office/officeart/2005/8/layout/hList6"/>
    <dgm:cxn modelId="{E5BCB60C-EB79-4648-9EBB-E4829D45C96A}" type="presOf" srcId="{97D598F9-4506-405B-890E-3EEB87578E96}" destId="{2016B381-F3AF-4003-80AF-A07A6EE97F23}" srcOrd="0" destOrd="0" presId="urn:microsoft.com/office/officeart/2005/8/layout/hList6"/>
    <dgm:cxn modelId="{A791050E-10C7-43CA-92EA-5899E9C32305}" type="presOf" srcId="{C0F48C98-D97E-45DA-BA1B-BC6F8B43888B}" destId="{B2E2E97B-14F6-4C12-B251-5D976F842A0D}" srcOrd="0" destOrd="3" presId="urn:microsoft.com/office/officeart/2005/8/layout/hList6"/>
    <dgm:cxn modelId="{2C885328-C563-4650-A3C6-5B260872AFCF}" type="presOf" srcId="{CDAD5703-CC72-440E-AD7C-BADB4E434C2F}" destId="{CCCFB7B9-989E-4C2D-9B79-7CFCABACB654}" srcOrd="0" destOrd="1" presId="urn:microsoft.com/office/officeart/2005/8/layout/hList6"/>
    <dgm:cxn modelId="{16B0E32F-FC6E-4899-9CBB-45F384CE6008}" type="presOf" srcId="{C1BF2A8A-5AD7-4544-92CB-1A8F50DFBE6E}" destId="{B2E2E97B-14F6-4C12-B251-5D976F842A0D}" srcOrd="0" destOrd="2" presId="urn:microsoft.com/office/officeart/2005/8/layout/hList6"/>
    <dgm:cxn modelId="{20E5473D-797D-44F4-89FF-416B0175AA2E}" srcId="{4B1CEDF9-2482-41DC-BCBE-33AF940B6AB3}" destId="{C0F48C98-D97E-45DA-BA1B-BC6F8B43888B}" srcOrd="2" destOrd="0" parTransId="{7DA35E6E-42C9-4E56-B4D7-6859C304E5BB}" sibTransId="{DF40433F-47FE-4719-999B-A06A57B70D0C}"/>
    <dgm:cxn modelId="{EF68BC3D-EAAE-4073-BB1B-B2694C618C97}" srcId="{97D598F9-4506-405B-890E-3EEB87578E96}" destId="{5F0D51F2-A766-4E6C-9873-66278382F8C5}" srcOrd="0" destOrd="0" parTransId="{1E7412CB-6D66-4172-8F86-D2294D20B09C}" sibTransId="{75B22EFD-14B1-40BC-809C-85BA89F73307}"/>
    <dgm:cxn modelId="{C0948265-2E99-49CE-BE54-0AB9A90980F6}" type="presOf" srcId="{FFD722DE-2E5C-473A-9263-A4C21B8987B7}" destId="{2016B381-F3AF-4003-80AF-A07A6EE97F23}" srcOrd="0" destOrd="2" presId="urn:microsoft.com/office/officeart/2005/8/layout/hList6"/>
    <dgm:cxn modelId="{96EFB276-C14F-46EB-8C23-B6192B8DB92C}" type="presOf" srcId="{4B58AA04-7B6E-4E0B-A3F5-6D99A933E6E8}" destId="{B2E2E97B-14F6-4C12-B251-5D976F842A0D}" srcOrd="0" destOrd="1" presId="urn:microsoft.com/office/officeart/2005/8/layout/hList6"/>
    <dgm:cxn modelId="{A12F5E7F-A465-46A0-839F-1D030683FF2C}" srcId="{43802DC2-024A-4AC5-BF09-D7F5EB2DB511}" destId="{CDAD5703-CC72-440E-AD7C-BADB4E434C2F}" srcOrd="0" destOrd="0" parTransId="{1848E975-1272-4A8C-A398-5886F3D314C8}" sibTransId="{C5AC6083-0C6A-419B-9A98-9C8298286A68}"/>
    <dgm:cxn modelId="{7F371988-8BC7-4B15-99A1-74606BDD33A8}" srcId="{1CE5C6A6-AF2A-4289-B811-2A2202AFA6E5}" destId="{97D598F9-4506-405B-890E-3EEB87578E96}" srcOrd="2" destOrd="0" parTransId="{FCA6EE39-AE9B-49DE-888F-8EAC7E659F1E}" sibTransId="{33E6BC92-C866-45B9-8F57-01AE1F36DFAA}"/>
    <dgm:cxn modelId="{679D8F9E-624A-4595-95F5-2898652CA100}" srcId="{4B1CEDF9-2482-41DC-BCBE-33AF940B6AB3}" destId="{C1BF2A8A-5AD7-4544-92CB-1A8F50DFBE6E}" srcOrd="1" destOrd="0" parTransId="{5F282D4B-2177-4FF7-BB0A-48D30A7BA4B8}" sibTransId="{0F6682FE-E512-4064-9126-384137AF4E5D}"/>
    <dgm:cxn modelId="{B6CD619F-8257-4A7E-BFD0-4D4060D9CFA1}" srcId="{4B1CEDF9-2482-41DC-BCBE-33AF940B6AB3}" destId="{4B58AA04-7B6E-4E0B-A3F5-6D99A933E6E8}" srcOrd="0" destOrd="0" parTransId="{FA44B223-AD3D-41B8-84DA-94493182A363}" sibTransId="{32F4128C-3F92-41AB-BBDE-3549D0D04597}"/>
    <dgm:cxn modelId="{CEC33EA4-81E2-477D-AB8F-939B35205116}" srcId="{1CE5C6A6-AF2A-4289-B811-2A2202AFA6E5}" destId="{43802DC2-024A-4AC5-BF09-D7F5EB2DB511}" srcOrd="1" destOrd="0" parTransId="{2F3CC057-5EF8-4951-9267-82DBBE4C93FE}" sibTransId="{3FD62E91-DBA7-4D00-91FA-FE20CFC407C4}"/>
    <dgm:cxn modelId="{C5CA16AF-2B4B-4AE3-AFCD-322F12481379}" type="presOf" srcId="{1CE5C6A6-AF2A-4289-B811-2A2202AFA6E5}" destId="{079F7FE3-347C-43EA-BB4F-60C7B046D970}" srcOrd="0" destOrd="0" presId="urn:microsoft.com/office/officeart/2005/8/layout/hList6"/>
    <dgm:cxn modelId="{EBE1EAB3-3240-41DC-A4BD-A113BC225882}" type="presOf" srcId="{5F0D51F2-A766-4E6C-9873-66278382F8C5}" destId="{2016B381-F3AF-4003-80AF-A07A6EE97F23}" srcOrd="0" destOrd="1" presId="urn:microsoft.com/office/officeart/2005/8/layout/hList6"/>
    <dgm:cxn modelId="{C7968FB4-890D-4191-B5E5-BA105C5A7FDA}" srcId="{97D598F9-4506-405B-890E-3EEB87578E96}" destId="{FFD722DE-2E5C-473A-9263-A4C21B8987B7}" srcOrd="1" destOrd="0" parTransId="{398631CB-F2FD-40CF-B28E-45EBA4649C74}" sibTransId="{44063BEC-4906-4188-95A5-9963DFAC2234}"/>
    <dgm:cxn modelId="{D88108D6-63A9-45E6-B42C-B3AFEC39E0AD}" type="presOf" srcId="{43802DC2-024A-4AC5-BF09-D7F5EB2DB511}" destId="{CCCFB7B9-989E-4C2D-9B79-7CFCABACB654}" srcOrd="0" destOrd="0" presId="urn:microsoft.com/office/officeart/2005/8/layout/hList6"/>
    <dgm:cxn modelId="{EDC30FA6-042E-448A-A6F9-8C45A392DB81}" type="presParOf" srcId="{079F7FE3-347C-43EA-BB4F-60C7B046D970}" destId="{B2E2E97B-14F6-4C12-B251-5D976F842A0D}" srcOrd="0" destOrd="0" presId="urn:microsoft.com/office/officeart/2005/8/layout/hList6"/>
    <dgm:cxn modelId="{F9A8DFBD-3A1E-488C-B435-A3430686731E}" type="presParOf" srcId="{079F7FE3-347C-43EA-BB4F-60C7B046D970}" destId="{64E9B278-A2D4-456C-BD85-AFC14EA27373}" srcOrd="1" destOrd="0" presId="urn:microsoft.com/office/officeart/2005/8/layout/hList6"/>
    <dgm:cxn modelId="{2ECAFC52-277E-42B9-A47E-7A357DCF6514}" type="presParOf" srcId="{079F7FE3-347C-43EA-BB4F-60C7B046D970}" destId="{CCCFB7B9-989E-4C2D-9B79-7CFCABACB654}" srcOrd="2" destOrd="0" presId="urn:microsoft.com/office/officeart/2005/8/layout/hList6"/>
    <dgm:cxn modelId="{DEE28213-DD64-41B5-997B-4EBCB2C2AEEC}" type="presParOf" srcId="{079F7FE3-347C-43EA-BB4F-60C7B046D970}" destId="{53782159-CAE6-4731-9C79-72C25BE9E0F2}" srcOrd="3" destOrd="0" presId="urn:microsoft.com/office/officeart/2005/8/layout/hList6"/>
    <dgm:cxn modelId="{31F239DB-466A-4391-8FFA-20D49B99BBF4}" type="presParOf" srcId="{079F7FE3-347C-43EA-BB4F-60C7B046D970}" destId="{2016B381-F3AF-4003-80AF-A07A6EE97F2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97B-14F6-4C12-B251-5D976F842A0D}">
      <dsp:nvSpPr>
        <dsp:cNvPr id="0" name=""/>
        <dsp:cNvSpPr/>
      </dsp:nvSpPr>
      <dsp:spPr>
        <a:xfrm rot="16200000">
          <a:off x="-546319" y="546319"/>
          <a:ext cx="3173103" cy="2080463"/>
        </a:xfrm>
        <a:prstGeom prst="flowChartManualOperation">
          <a:avLst/>
        </a:prstGeom>
        <a:solidFill>
          <a:srgbClr val="D9ED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1: Samarbeid</a:t>
          </a:r>
        </a:p>
        <a:p>
          <a:pPr marL="171450" lvl="1" indent="-171450" algn="l" defTabSz="800100">
            <a:lnSpc>
              <a:spcPct val="90000"/>
            </a:lnSpc>
            <a:spcBef>
              <a:spcPct val="0"/>
            </a:spcBef>
            <a:spcAft>
              <a:spcPct val="15000"/>
            </a:spcAft>
            <a:buChar char="•"/>
          </a:pPr>
          <a:r>
            <a:rPr lang="nb-NO" sz="1800" kern="1200" dirty="0">
              <a:solidFill>
                <a:schemeClr val="tx1"/>
              </a:solidFill>
            </a:rPr>
            <a:t>aktivitet i elevrolle</a:t>
          </a:r>
        </a:p>
        <a:p>
          <a:pPr marL="171450" lvl="1" indent="-171450" algn="l" defTabSz="800100">
            <a:lnSpc>
              <a:spcPct val="90000"/>
            </a:lnSpc>
            <a:spcBef>
              <a:spcPct val="0"/>
            </a:spcBef>
            <a:spcAft>
              <a:spcPct val="15000"/>
            </a:spcAft>
            <a:buChar char="•"/>
          </a:pPr>
          <a:r>
            <a:rPr lang="nb-NO" sz="1800" kern="1200" dirty="0">
              <a:solidFill>
                <a:schemeClr val="tx1"/>
              </a:solidFill>
            </a:rPr>
            <a:t>teori</a:t>
          </a:r>
        </a:p>
        <a:p>
          <a:pPr marL="171450" lvl="1" indent="-171450" algn="l" defTabSz="800100">
            <a:lnSpc>
              <a:spcPct val="90000"/>
            </a:lnSpc>
            <a:spcBef>
              <a:spcPct val="0"/>
            </a:spcBef>
            <a:spcAft>
              <a:spcPct val="15000"/>
            </a:spcAft>
            <a:buChar char="•"/>
          </a:pPr>
          <a:r>
            <a:rPr lang="nb-NO" sz="1800" kern="1200" dirty="0">
              <a:solidFill>
                <a:schemeClr val="tx1"/>
              </a:solidFill>
            </a:rPr>
            <a:t>refleksjon</a:t>
          </a:r>
        </a:p>
      </dsp:txBody>
      <dsp:txXfrm rot="5400000">
        <a:off x="1" y="634620"/>
        <a:ext cx="2080463" cy="1903861"/>
      </dsp:txXfrm>
    </dsp:sp>
    <dsp:sp modelId="{CCCFB7B9-989E-4C2D-9B79-7CFCABACB654}">
      <dsp:nvSpPr>
        <dsp:cNvPr id="0" name=""/>
        <dsp:cNvSpPr/>
      </dsp:nvSpPr>
      <dsp:spPr>
        <a:xfrm rot="16200000">
          <a:off x="1618130" y="546319"/>
          <a:ext cx="3173103" cy="2080463"/>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2: Utprøving</a:t>
          </a:r>
        </a:p>
        <a:p>
          <a:pPr marL="171450" lvl="1" indent="-171450" algn="l" defTabSz="800100">
            <a:lnSpc>
              <a:spcPct val="90000"/>
            </a:lnSpc>
            <a:spcBef>
              <a:spcPct val="0"/>
            </a:spcBef>
            <a:spcAft>
              <a:spcPct val="15000"/>
            </a:spcAft>
            <a:buChar char="•"/>
          </a:pPr>
          <a:r>
            <a:rPr lang="nb-NO" sz="1800" kern="1200" dirty="0">
              <a:solidFill>
                <a:schemeClr val="tx1"/>
              </a:solidFill>
            </a:rPr>
            <a:t>med elever</a:t>
          </a:r>
        </a:p>
      </dsp:txBody>
      <dsp:txXfrm rot="5400000">
        <a:off x="2164450" y="634620"/>
        <a:ext cx="2080463" cy="1903861"/>
      </dsp:txXfrm>
    </dsp:sp>
    <dsp:sp modelId="{2016B381-F3AF-4003-80AF-A07A6EE97F23}">
      <dsp:nvSpPr>
        <dsp:cNvPr id="0" name=""/>
        <dsp:cNvSpPr/>
      </dsp:nvSpPr>
      <dsp:spPr>
        <a:xfrm rot="16200000">
          <a:off x="3772196" y="546319"/>
          <a:ext cx="3173103" cy="2080463"/>
        </a:xfrm>
        <a:prstGeom prst="flowChartManualOperation">
          <a:avLst/>
        </a:prstGeom>
        <a:solidFill>
          <a:srgbClr val="C8E9F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3: Erfaringsdeling</a:t>
          </a:r>
        </a:p>
        <a:p>
          <a:pPr marL="171450" lvl="1" indent="-171450" algn="l" defTabSz="800100">
            <a:lnSpc>
              <a:spcPct val="90000"/>
            </a:lnSpc>
            <a:spcBef>
              <a:spcPct val="0"/>
            </a:spcBef>
            <a:spcAft>
              <a:spcPct val="15000"/>
            </a:spcAft>
            <a:buChar char="•"/>
          </a:pPr>
          <a:r>
            <a:rPr lang="nb-NO" sz="1800" kern="1200" dirty="0">
              <a:solidFill>
                <a:schemeClr val="tx1"/>
              </a:solidFill>
            </a:rPr>
            <a:t>dele erfaringer</a:t>
          </a:r>
        </a:p>
        <a:p>
          <a:pPr marL="171450" lvl="1" indent="-171450" algn="l" defTabSz="800100">
            <a:lnSpc>
              <a:spcPct val="90000"/>
            </a:lnSpc>
            <a:spcBef>
              <a:spcPct val="0"/>
            </a:spcBef>
            <a:spcAft>
              <a:spcPct val="15000"/>
            </a:spcAft>
            <a:buChar char="•"/>
          </a:pPr>
          <a:r>
            <a:rPr lang="nb-NO" sz="1800" kern="1200" dirty="0">
              <a:solidFill>
                <a:schemeClr val="tx1"/>
              </a:solidFill>
            </a:rPr>
            <a:t>diskusjon og refleksjon</a:t>
          </a:r>
        </a:p>
      </dsp:txBody>
      <dsp:txXfrm rot="5400000">
        <a:off x="4318516" y="634620"/>
        <a:ext cx="2080463" cy="1903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97B-14F6-4C12-B251-5D976F842A0D}">
      <dsp:nvSpPr>
        <dsp:cNvPr id="0" name=""/>
        <dsp:cNvSpPr/>
      </dsp:nvSpPr>
      <dsp:spPr>
        <a:xfrm rot="16200000">
          <a:off x="-403933" y="403933"/>
          <a:ext cx="2783924" cy="1976056"/>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1: Samarbeid</a:t>
          </a:r>
        </a:p>
        <a:p>
          <a:pPr marL="171450" lvl="1" indent="-171450" algn="l" defTabSz="800100">
            <a:lnSpc>
              <a:spcPct val="90000"/>
            </a:lnSpc>
            <a:spcBef>
              <a:spcPct val="0"/>
            </a:spcBef>
            <a:spcAft>
              <a:spcPct val="15000"/>
            </a:spcAft>
            <a:buChar char="•"/>
          </a:pPr>
          <a:r>
            <a:rPr lang="nb-NO" sz="1800" kern="1200" dirty="0">
              <a:solidFill>
                <a:schemeClr val="tx1"/>
              </a:solidFill>
            </a:rPr>
            <a:t>aktivitet i elevrolle</a:t>
          </a:r>
        </a:p>
        <a:p>
          <a:pPr marL="171450" lvl="1" indent="-171450" algn="l" defTabSz="800100">
            <a:lnSpc>
              <a:spcPct val="90000"/>
            </a:lnSpc>
            <a:spcBef>
              <a:spcPct val="0"/>
            </a:spcBef>
            <a:spcAft>
              <a:spcPct val="15000"/>
            </a:spcAft>
            <a:buChar char="•"/>
          </a:pPr>
          <a:r>
            <a:rPr lang="nb-NO" sz="1800" kern="1200" dirty="0">
              <a:solidFill>
                <a:schemeClr val="tx1"/>
              </a:solidFill>
            </a:rPr>
            <a:t>teori</a:t>
          </a:r>
        </a:p>
        <a:p>
          <a:pPr marL="171450" lvl="1" indent="-171450" algn="l" defTabSz="800100">
            <a:lnSpc>
              <a:spcPct val="90000"/>
            </a:lnSpc>
            <a:spcBef>
              <a:spcPct val="0"/>
            </a:spcBef>
            <a:spcAft>
              <a:spcPct val="15000"/>
            </a:spcAft>
            <a:buChar char="•"/>
          </a:pPr>
          <a:r>
            <a:rPr lang="nb-NO" sz="1800" kern="1200" dirty="0">
              <a:solidFill>
                <a:schemeClr val="tx1"/>
              </a:solidFill>
            </a:rPr>
            <a:t>refleksjon</a:t>
          </a:r>
        </a:p>
      </dsp:txBody>
      <dsp:txXfrm rot="5400000">
        <a:off x="1" y="556784"/>
        <a:ext cx="1976056" cy="1670354"/>
      </dsp:txXfrm>
    </dsp:sp>
    <dsp:sp modelId="{CCCFB7B9-989E-4C2D-9B79-7CFCABACB654}">
      <dsp:nvSpPr>
        <dsp:cNvPr id="0" name=""/>
        <dsp:cNvSpPr/>
      </dsp:nvSpPr>
      <dsp:spPr>
        <a:xfrm rot="16200000">
          <a:off x="1651895" y="403933"/>
          <a:ext cx="2783924" cy="1976056"/>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2: Utprøving</a:t>
          </a:r>
        </a:p>
        <a:p>
          <a:pPr marL="171450" lvl="1" indent="-171450" algn="l" defTabSz="800100">
            <a:lnSpc>
              <a:spcPct val="90000"/>
            </a:lnSpc>
            <a:spcBef>
              <a:spcPct val="0"/>
            </a:spcBef>
            <a:spcAft>
              <a:spcPct val="15000"/>
            </a:spcAft>
            <a:buChar char="•"/>
          </a:pPr>
          <a:r>
            <a:rPr lang="nb-NO" sz="1800" kern="1200" dirty="0">
              <a:solidFill>
                <a:schemeClr val="tx1"/>
              </a:solidFill>
            </a:rPr>
            <a:t>med elever</a:t>
          </a:r>
        </a:p>
      </dsp:txBody>
      <dsp:txXfrm rot="5400000">
        <a:off x="2055829" y="556784"/>
        <a:ext cx="1976056" cy="1670354"/>
      </dsp:txXfrm>
    </dsp:sp>
    <dsp:sp modelId="{2016B381-F3AF-4003-80AF-A07A6EE97F23}">
      <dsp:nvSpPr>
        <dsp:cNvPr id="0" name=""/>
        <dsp:cNvSpPr/>
      </dsp:nvSpPr>
      <dsp:spPr>
        <a:xfrm rot="16200000">
          <a:off x="3697861" y="403933"/>
          <a:ext cx="2783924" cy="1976056"/>
        </a:xfrm>
        <a:prstGeom prst="flowChartManualOperati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3: Erfaringsdeling</a:t>
          </a:r>
        </a:p>
        <a:p>
          <a:pPr marL="171450" lvl="1" indent="-171450" algn="l" defTabSz="800100">
            <a:lnSpc>
              <a:spcPct val="90000"/>
            </a:lnSpc>
            <a:spcBef>
              <a:spcPct val="0"/>
            </a:spcBef>
            <a:spcAft>
              <a:spcPct val="15000"/>
            </a:spcAft>
            <a:buChar char="•"/>
          </a:pPr>
          <a:r>
            <a:rPr lang="nb-NO" sz="1800" kern="1200" dirty="0">
              <a:solidFill>
                <a:schemeClr val="tx1"/>
              </a:solidFill>
            </a:rPr>
            <a:t>dele erfaringer</a:t>
          </a:r>
        </a:p>
        <a:p>
          <a:pPr marL="171450" lvl="1" indent="-171450" algn="l" defTabSz="800100">
            <a:lnSpc>
              <a:spcPct val="90000"/>
            </a:lnSpc>
            <a:spcBef>
              <a:spcPct val="0"/>
            </a:spcBef>
            <a:spcAft>
              <a:spcPct val="15000"/>
            </a:spcAft>
            <a:buChar char="•"/>
          </a:pPr>
          <a:r>
            <a:rPr lang="nb-NO" sz="1800" kern="1200" dirty="0">
              <a:solidFill>
                <a:schemeClr val="tx1"/>
              </a:solidFill>
            </a:rPr>
            <a:t>diskusjon og refleksjon</a:t>
          </a:r>
        </a:p>
      </dsp:txBody>
      <dsp:txXfrm rot="5400000">
        <a:off x="4101795" y="556784"/>
        <a:ext cx="1976056" cy="16703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97B-14F6-4C12-B251-5D976F842A0D}">
      <dsp:nvSpPr>
        <dsp:cNvPr id="0" name=""/>
        <dsp:cNvSpPr/>
      </dsp:nvSpPr>
      <dsp:spPr>
        <a:xfrm rot="16200000">
          <a:off x="-403933" y="403933"/>
          <a:ext cx="2783924" cy="1976056"/>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1: Samarbeid</a:t>
          </a:r>
        </a:p>
        <a:p>
          <a:pPr marL="171450" lvl="1" indent="-171450" algn="l" defTabSz="800100">
            <a:lnSpc>
              <a:spcPct val="90000"/>
            </a:lnSpc>
            <a:spcBef>
              <a:spcPct val="0"/>
            </a:spcBef>
            <a:spcAft>
              <a:spcPct val="15000"/>
            </a:spcAft>
            <a:buChar char="•"/>
          </a:pPr>
          <a:r>
            <a:rPr lang="nb-NO" sz="1800" kern="1200" dirty="0">
              <a:solidFill>
                <a:schemeClr val="tx1"/>
              </a:solidFill>
            </a:rPr>
            <a:t>aktivitet i elevrolle</a:t>
          </a:r>
        </a:p>
        <a:p>
          <a:pPr marL="171450" lvl="1" indent="-171450" algn="l" defTabSz="800100">
            <a:lnSpc>
              <a:spcPct val="90000"/>
            </a:lnSpc>
            <a:spcBef>
              <a:spcPct val="0"/>
            </a:spcBef>
            <a:spcAft>
              <a:spcPct val="15000"/>
            </a:spcAft>
            <a:buChar char="•"/>
          </a:pPr>
          <a:r>
            <a:rPr lang="nb-NO" sz="1800" kern="1200" dirty="0">
              <a:solidFill>
                <a:schemeClr val="tx1"/>
              </a:solidFill>
            </a:rPr>
            <a:t>teori</a:t>
          </a:r>
        </a:p>
        <a:p>
          <a:pPr marL="171450" lvl="1" indent="-171450" algn="l" defTabSz="800100">
            <a:lnSpc>
              <a:spcPct val="90000"/>
            </a:lnSpc>
            <a:spcBef>
              <a:spcPct val="0"/>
            </a:spcBef>
            <a:spcAft>
              <a:spcPct val="15000"/>
            </a:spcAft>
            <a:buChar char="•"/>
          </a:pPr>
          <a:r>
            <a:rPr lang="nb-NO" sz="1800" kern="1200" dirty="0">
              <a:solidFill>
                <a:schemeClr val="tx1"/>
              </a:solidFill>
            </a:rPr>
            <a:t>refleksjon</a:t>
          </a:r>
        </a:p>
      </dsp:txBody>
      <dsp:txXfrm rot="5400000">
        <a:off x="1" y="556784"/>
        <a:ext cx="1976056" cy="1670354"/>
      </dsp:txXfrm>
    </dsp:sp>
    <dsp:sp modelId="{CCCFB7B9-989E-4C2D-9B79-7CFCABACB654}">
      <dsp:nvSpPr>
        <dsp:cNvPr id="0" name=""/>
        <dsp:cNvSpPr/>
      </dsp:nvSpPr>
      <dsp:spPr>
        <a:xfrm rot="16200000">
          <a:off x="1651895" y="403933"/>
          <a:ext cx="2783924" cy="1976056"/>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2: Utprøving</a:t>
          </a:r>
        </a:p>
        <a:p>
          <a:pPr marL="171450" lvl="1" indent="-171450" algn="l" defTabSz="800100">
            <a:lnSpc>
              <a:spcPct val="90000"/>
            </a:lnSpc>
            <a:spcBef>
              <a:spcPct val="0"/>
            </a:spcBef>
            <a:spcAft>
              <a:spcPct val="15000"/>
            </a:spcAft>
            <a:buChar char="•"/>
          </a:pPr>
          <a:r>
            <a:rPr lang="nb-NO" sz="1800" kern="1200" dirty="0">
              <a:solidFill>
                <a:schemeClr val="tx1"/>
              </a:solidFill>
            </a:rPr>
            <a:t>med elever</a:t>
          </a:r>
        </a:p>
      </dsp:txBody>
      <dsp:txXfrm rot="5400000">
        <a:off x="2055829" y="556784"/>
        <a:ext cx="1976056" cy="1670354"/>
      </dsp:txXfrm>
    </dsp:sp>
    <dsp:sp modelId="{2016B381-F3AF-4003-80AF-A07A6EE97F23}">
      <dsp:nvSpPr>
        <dsp:cNvPr id="0" name=""/>
        <dsp:cNvSpPr/>
      </dsp:nvSpPr>
      <dsp:spPr>
        <a:xfrm rot="16200000">
          <a:off x="3729652" y="403933"/>
          <a:ext cx="2783924" cy="1976056"/>
        </a:xfrm>
        <a:prstGeom prst="flowChartManualOperati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3: Erfaringsdeling</a:t>
          </a:r>
        </a:p>
        <a:p>
          <a:pPr marL="171450" lvl="1" indent="-171450" algn="l" defTabSz="800100">
            <a:lnSpc>
              <a:spcPct val="90000"/>
            </a:lnSpc>
            <a:spcBef>
              <a:spcPct val="0"/>
            </a:spcBef>
            <a:spcAft>
              <a:spcPct val="15000"/>
            </a:spcAft>
            <a:buChar char="•"/>
          </a:pPr>
          <a:r>
            <a:rPr lang="nb-NO" sz="1800" kern="1200" dirty="0">
              <a:solidFill>
                <a:schemeClr val="tx1"/>
              </a:solidFill>
            </a:rPr>
            <a:t>dele erfaringer</a:t>
          </a:r>
        </a:p>
        <a:p>
          <a:pPr marL="171450" lvl="1" indent="-171450" algn="l" defTabSz="800100">
            <a:lnSpc>
              <a:spcPct val="90000"/>
            </a:lnSpc>
            <a:spcBef>
              <a:spcPct val="0"/>
            </a:spcBef>
            <a:spcAft>
              <a:spcPct val="15000"/>
            </a:spcAft>
            <a:buChar char="•"/>
          </a:pPr>
          <a:r>
            <a:rPr lang="nb-NO" sz="1800" kern="1200" dirty="0">
              <a:solidFill>
                <a:schemeClr val="tx1"/>
              </a:solidFill>
            </a:rPr>
            <a:t>diskusjon og refleksjon</a:t>
          </a:r>
        </a:p>
      </dsp:txBody>
      <dsp:txXfrm rot="5400000">
        <a:off x="4133586" y="556784"/>
        <a:ext cx="1976056" cy="167035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E5740EF2-BF26-D74B-B76B-2264CCA3BAAA}" type="datetimeFigureOut">
              <a:rPr lang="nb-NO" smtClean="0"/>
              <a:pPr/>
              <a:t>19.09.2024</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090EDEF5-C786-594C-A590-441095D3935A}" type="slidenum">
              <a:rPr lang="nb-NO" smtClean="0"/>
              <a:pPr/>
              <a:t>‹#›</a:t>
            </a:fld>
            <a:endParaRPr lang="nb-NO" dirty="0"/>
          </a:p>
        </p:txBody>
      </p:sp>
    </p:spTree>
    <p:extLst>
      <p:ext uri="{BB962C8B-B14F-4D97-AF65-F5344CB8AC3E}">
        <p14:creationId xmlns:p14="http://schemas.microsoft.com/office/powerpoint/2010/main" val="419985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464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FCBCB9-DAEF-4493-8C21-772188A0CDF9}" type="slidenum">
              <a:rPr lang="nb-NO" smtClean="0"/>
              <a:t>15</a:t>
            </a:fld>
            <a:endParaRPr lang="nb-NO"/>
          </a:p>
        </p:txBody>
      </p:sp>
    </p:spTree>
    <p:extLst>
      <p:ext uri="{BB962C8B-B14F-4D97-AF65-F5344CB8AC3E}">
        <p14:creationId xmlns:p14="http://schemas.microsoft.com/office/powerpoint/2010/main" val="261855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FFCBCB9-DAEF-4493-8C21-772188A0CDF9}" type="slidenum">
              <a:rPr lang="nb-NO" smtClean="0"/>
              <a:t>17</a:t>
            </a:fld>
            <a:endParaRPr lang="nb-NO"/>
          </a:p>
        </p:txBody>
      </p:sp>
    </p:spTree>
    <p:extLst>
      <p:ext uri="{BB962C8B-B14F-4D97-AF65-F5344CB8AC3E}">
        <p14:creationId xmlns:p14="http://schemas.microsoft.com/office/powerpoint/2010/main" val="973448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fld id="{DFFCBCB9-DAEF-4493-8C21-772188A0CDF9}" type="slidenum">
              <a:rPr lang="nb-NO" smtClean="0"/>
              <a:t>18</a:t>
            </a:fld>
            <a:endParaRPr lang="nb-NO"/>
          </a:p>
        </p:txBody>
      </p:sp>
    </p:spTree>
    <p:extLst>
      <p:ext uri="{BB962C8B-B14F-4D97-AF65-F5344CB8AC3E}">
        <p14:creationId xmlns:p14="http://schemas.microsoft.com/office/powerpoint/2010/main" val="601441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19</a:t>
            </a:fld>
            <a:endParaRPr lang="nb-NO"/>
          </a:p>
        </p:txBody>
      </p:sp>
    </p:spTree>
    <p:extLst>
      <p:ext uri="{BB962C8B-B14F-4D97-AF65-F5344CB8AC3E}">
        <p14:creationId xmlns:p14="http://schemas.microsoft.com/office/powerpoint/2010/main" val="2285099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20</a:t>
            </a:fld>
            <a:endParaRPr lang="nb-NO"/>
          </a:p>
        </p:txBody>
      </p:sp>
    </p:spTree>
    <p:extLst>
      <p:ext uri="{BB962C8B-B14F-4D97-AF65-F5344CB8AC3E}">
        <p14:creationId xmlns:p14="http://schemas.microsoft.com/office/powerpoint/2010/main" val="243019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21</a:t>
            </a:fld>
            <a:endParaRPr lang="nb-NO"/>
          </a:p>
        </p:txBody>
      </p:sp>
    </p:spTree>
    <p:extLst>
      <p:ext uri="{BB962C8B-B14F-4D97-AF65-F5344CB8AC3E}">
        <p14:creationId xmlns:p14="http://schemas.microsoft.com/office/powerpoint/2010/main" val="367257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FFCBCB9-DAEF-4493-8C21-772188A0CDF9}" type="slidenum">
              <a:rPr lang="nb-NO" smtClean="0"/>
              <a:t>22</a:t>
            </a:fld>
            <a:endParaRPr lang="nb-NO"/>
          </a:p>
        </p:txBody>
      </p:sp>
    </p:spTree>
    <p:extLst>
      <p:ext uri="{BB962C8B-B14F-4D97-AF65-F5344CB8AC3E}">
        <p14:creationId xmlns:p14="http://schemas.microsoft.com/office/powerpoint/2010/main" val="1494832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BCB9-DAEF-4493-8C21-772188A0CDF9}" type="slidenum">
              <a:rPr lang="nb-NO" smtClean="0"/>
              <a:t>23</a:t>
            </a:fld>
            <a:endParaRPr lang="nb-NO"/>
          </a:p>
        </p:txBody>
      </p:sp>
    </p:spTree>
    <p:extLst>
      <p:ext uri="{BB962C8B-B14F-4D97-AF65-F5344CB8AC3E}">
        <p14:creationId xmlns:p14="http://schemas.microsoft.com/office/powerpoint/2010/main" val="38467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24</a:t>
            </a:fld>
            <a:endParaRPr lang="nb-NO"/>
          </a:p>
        </p:txBody>
      </p:sp>
    </p:spTree>
    <p:extLst>
      <p:ext uri="{BB962C8B-B14F-4D97-AF65-F5344CB8AC3E}">
        <p14:creationId xmlns:p14="http://schemas.microsoft.com/office/powerpoint/2010/main" val="1436119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dirty="0"/>
          </a:p>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25</a:t>
            </a:fld>
            <a:endParaRPr lang="nb-NO"/>
          </a:p>
        </p:txBody>
      </p:sp>
    </p:spTree>
    <p:extLst>
      <p:ext uri="{BB962C8B-B14F-4D97-AF65-F5344CB8AC3E}">
        <p14:creationId xmlns:p14="http://schemas.microsoft.com/office/powerpoint/2010/main" val="133719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sz="1200" b="0" i="0" kern="1200" baseline="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DFFCBCB9-DAEF-4493-8C21-772188A0CDF9}" type="slidenum">
              <a:rPr lang="nb-NO" smtClean="0"/>
              <a:t>4</a:t>
            </a:fld>
            <a:endParaRPr lang="nb-NO"/>
          </a:p>
        </p:txBody>
      </p:sp>
    </p:spTree>
    <p:extLst>
      <p:ext uri="{BB962C8B-B14F-4D97-AF65-F5344CB8AC3E}">
        <p14:creationId xmlns:p14="http://schemas.microsoft.com/office/powerpoint/2010/main" val="2377617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dirty="0"/>
          </a:p>
          <a:p>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26</a:t>
            </a:fld>
            <a:endParaRPr lang="nb-NO"/>
          </a:p>
        </p:txBody>
      </p:sp>
    </p:spTree>
    <p:extLst>
      <p:ext uri="{BB962C8B-B14F-4D97-AF65-F5344CB8AC3E}">
        <p14:creationId xmlns:p14="http://schemas.microsoft.com/office/powerpoint/2010/main" val="1662110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27</a:t>
            </a:fld>
            <a:endParaRPr lang="nb-NO"/>
          </a:p>
        </p:txBody>
      </p:sp>
    </p:spTree>
    <p:extLst>
      <p:ext uri="{BB962C8B-B14F-4D97-AF65-F5344CB8AC3E}">
        <p14:creationId xmlns:p14="http://schemas.microsoft.com/office/powerpoint/2010/main" val="3539034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28</a:t>
            </a:fld>
            <a:endParaRPr lang="nb-NO"/>
          </a:p>
        </p:txBody>
      </p:sp>
    </p:spTree>
    <p:extLst>
      <p:ext uri="{BB962C8B-B14F-4D97-AF65-F5344CB8AC3E}">
        <p14:creationId xmlns:p14="http://schemas.microsoft.com/office/powerpoint/2010/main" val="3097925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30</a:t>
            </a:fld>
            <a:endParaRPr lang="nb-NO"/>
          </a:p>
        </p:txBody>
      </p:sp>
    </p:spTree>
    <p:extLst>
      <p:ext uri="{BB962C8B-B14F-4D97-AF65-F5344CB8AC3E}">
        <p14:creationId xmlns:p14="http://schemas.microsoft.com/office/powerpoint/2010/main" val="192411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236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011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sz="1200" b="0" i="0" kern="1200" baseline="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DFFCBCB9-DAEF-4493-8C21-772188A0CDF9}" type="slidenum">
              <a:rPr lang="nb-NO" smtClean="0"/>
              <a:t>35</a:t>
            </a:fld>
            <a:endParaRPr lang="nb-NO"/>
          </a:p>
        </p:txBody>
      </p:sp>
    </p:spTree>
    <p:extLst>
      <p:ext uri="{BB962C8B-B14F-4D97-AF65-F5344CB8AC3E}">
        <p14:creationId xmlns:p14="http://schemas.microsoft.com/office/powerpoint/2010/main" val="3460846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404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EDEF5-C786-594C-A590-441095D3935A}" type="slidenum">
              <a:rPr kumimoji="0" 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08022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dirty="0"/>
          </a:p>
          <a:p>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8688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sz="1200" b="0" i="0" kern="1200" baseline="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DFFCBCB9-DAEF-4493-8C21-772188A0CDF9}" type="slidenum">
              <a:rPr lang="nb-NO" smtClean="0"/>
              <a:t>5</a:t>
            </a:fld>
            <a:endParaRPr lang="nb-NO"/>
          </a:p>
        </p:txBody>
      </p:sp>
    </p:spTree>
    <p:extLst>
      <p:ext uri="{BB962C8B-B14F-4D97-AF65-F5344CB8AC3E}">
        <p14:creationId xmlns:p14="http://schemas.microsoft.com/office/powerpoint/2010/main" val="1645658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00336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76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44</a:t>
            </a:fld>
            <a:endParaRPr lang="nb-NO"/>
          </a:p>
        </p:txBody>
      </p:sp>
    </p:spTree>
    <p:extLst>
      <p:ext uri="{BB962C8B-B14F-4D97-AF65-F5344CB8AC3E}">
        <p14:creationId xmlns:p14="http://schemas.microsoft.com/office/powerpoint/2010/main" val="665878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DAAE2583-4F94-45FE-BFCE-EAC97B499C01}" type="slidenum">
              <a:rPr lang="en-US" smtClean="0"/>
              <a:t>46</a:t>
            </a:fld>
            <a:endParaRPr lang="en-US" dirty="0"/>
          </a:p>
        </p:txBody>
      </p:sp>
    </p:spTree>
    <p:extLst>
      <p:ext uri="{BB962C8B-B14F-4D97-AF65-F5344CB8AC3E}">
        <p14:creationId xmlns:p14="http://schemas.microsoft.com/office/powerpoint/2010/main" val="297047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BCB9-DAEF-4493-8C21-772188A0CDF9}" type="slidenum">
              <a:rPr lang="nb-NO" smtClean="0"/>
              <a:t>8</a:t>
            </a:fld>
            <a:endParaRPr lang="nb-NO"/>
          </a:p>
        </p:txBody>
      </p:sp>
    </p:spTree>
    <p:extLst>
      <p:ext uri="{BB962C8B-B14F-4D97-AF65-F5344CB8AC3E}">
        <p14:creationId xmlns:p14="http://schemas.microsoft.com/office/powerpoint/2010/main" val="289798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fld id="{DFFCBCB9-DAEF-4493-8C21-772188A0CDF9}" type="slidenum">
              <a:rPr lang="nb-NO" smtClean="0"/>
              <a:t>9</a:t>
            </a:fld>
            <a:endParaRPr lang="nb-NO"/>
          </a:p>
        </p:txBody>
      </p:sp>
    </p:spTree>
    <p:extLst>
      <p:ext uri="{BB962C8B-B14F-4D97-AF65-F5344CB8AC3E}">
        <p14:creationId xmlns:p14="http://schemas.microsoft.com/office/powerpoint/2010/main" val="401293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11</a:t>
            </a:fld>
            <a:endParaRPr lang="nb-NO"/>
          </a:p>
        </p:txBody>
      </p:sp>
    </p:spTree>
    <p:extLst>
      <p:ext uri="{BB962C8B-B14F-4D97-AF65-F5344CB8AC3E}">
        <p14:creationId xmlns:p14="http://schemas.microsoft.com/office/powerpoint/2010/main" val="104777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FCBCB9-DAEF-4493-8C21-772188A0CDF9}" type="slidenum">
              <a:rPr lang="nb-NO" smtClean="0"/>
              <a:t>12</a:t>
            </a:fld>
            <a:endParaRPr lang="nb-NO"/>
          </a:p>
        </p:txBody>
      </p:sp>
    </p:spTree>
    <p:extLst>
      <p:ext uri="{BB962C8B-B14F-4D97-AF65-F5344CB8AC3E}">
        <p14:creationId xmlns:p14="http://schemas.microsoft.com/office/powerpoint/2010/main" val="2494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13</a:t>
            </a:fld>
            <a:endParaRPr lang="nb-NO"/>
          </a:p>
        </p:txBody>
      </p:sp>
    </p:spTree>
    <p:extLst>
      <p:ext uri="{BB962C8B-B14F-4D97-AF65-F5344CB8AC3E}">
        <p14:creationId xmlns:p14="http://schemas.microsoft.com/office/powerpoint/2010/main" val="377216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14</a:t>
            </a:fld>
            <a:endParaRPr lang="nb-NO"/>
          </a:p>
        </p:txBody>
      </p:sp>
    </p:spTree>
    <p:extLst>
      <p:ext uri="{BB962C8B-B14F-4D97-AF65-F5344CB8AC3E}">
        <p14:creationId xmlns:p14="http://schemas.microsoft.com/office/powerpoint/2010/main" val="1233052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med logo">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descr="Et bilde som inneholder sort, mørke&#10;&#10;Automatisk generert beskrivelse">
            <a:extLst>
              <a:ext uri="{FF2B5EF4-FFF2-40B4-BE49-F238E27FC236}">
                <a16:creationId xmlns:a16="http://schemas.microsoft.com/office/drawing/2014/main" id="{B32EE4A5-2561-8CBC-5DD7-1BE69BA7BA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8" name="Grafikk 7">
            <a:extLst>
              <a:ext uri="{FF2B5EF4-FFF2-40B4-BE49-F238E27FC236}">
                <a16:creationId xmlns:a16="http://schemas.microsoft.com/office/drawing/2014/main" id="{EBF1FAB0-B014-B437-5FF0-37A93F75F19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1000" y="5722142"/>
            <a:ext cx="2611980" cy="1343304"/>
          </a:xfrm>
          <a:prstGeom prst="rect">
            <a:avLst/>
          </a:prstGeom>
        </p:spPr>
      </p:pic>
    </p:spTree>
    <p:extLst>
      <p:ext uri="{BB962C8B-B14F-4D97-AF65-F5344CB8AC3E}">
        <p14:creationId xmlns:p14="http://schemas.microsoft.com/office/powerpoint/2010/main" val="329860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C–Etterarbei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person, innendørs, computer, vegg&#10;&#10;Automatisk generert beskrivelse">
            <a:extLst>
              <a:ext uri="{FF2B5EF4-FFF2-40B4-BE49-F238E27FC236}">
                <a16:creationId xmlns:a16="http://schemas.microsoft.com/office/drawing/2014/main" id="{ECC6E47F-5915-B0DC-0902-1E0453749E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4530903"/>
          </a:xfrm>
          <a:prstGeom prst="rect">
            <a:avLst/>
          </a:prstGeom>
        </p:spPr>
      </p:pic>
    </p:spTree>
    <p:extLst>
      <p:ext uri="{BB962C8B-B14F-4D97-AF65-F5344CB8AC3E}">
        <p14:creationId xmlns:p14="http://schemas.microsoft.com/office/powerpoint/2010/main" val="4483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p:txBody>
          <a:bodyPr>
            <a:normAutofit/>
          </a:bodyPr>
          <a:lstStyle>
            <a:lvl1pPr>
              <a:defRPr sz="4400" b="0">
                <a:solidFill>
                  <a:schemeClr val="tx1"/>
                </a:solidFill>
              </a:defRPr>
            </a:lvl1pPr>
          </a:lstStyle>
          <a:p>
            <a:r>
              <a:rPr lang="nb-NO" dirty="0"/>
              <a:t>Klikk for å redigere tittelstil</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19.09.2024</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Tree>
    <p:extLst>
      <p:ext uri="{BB962C8B-B14F-4D97-AF65-F5344CB8AC3E}">
        <p14:creationId xmlns:p14="http://schemas.microsoft.com/office/powerpoint/2010/main" val="367861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med minut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p:txBody>
          <a:bodyPr>
            <a:normAutofit/>
          </a:bodyPr>
          <a:lstStyle>
            <a:lvl1pPr>
              <a:defRPr sz="4400" b="0">
                <a:solidFill>
                  <a:schemeClr val="tx1"/>
                </a:solidFill>
              </a:defRPr>
            </a:lvl1pPr>
          </a:lstStyle>
          <a:p>
            <a:r>
              <a:rPr lang="nb-NO" dirty="0"/>
              <a:t>Klikk for å redigere tittelstil</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19.09.2024</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11" name="Plassholder for innhold 2">
            <a:extLst>
              <a:ext uri="{FF2B5EF4-FFF2-40B4-BE49-F238E27FC236}">
                <a16:creationId xmlns:a16="http://schemas.microsoft.com/office/drawing/2014/main" id="{D5F259A0-C79D-3144-4D91-177077E8CAD7}"/>
              </a:ext>
              <a:ext uri="{C183D7F6-B498-43B3-948B-1728B52AA6E4}">
                <adec:decorative xmlns:adec="http://schemas.microsoft.com/office/drawing/2017/decorative" val="1"/>
              </a:ext>
            </a:extLst>
          </p:cNvPr>
          <p:cNvSpPr>
            <a:spLocks noGrp="1"/>
          </p:cNvSpPr>
          <p:nvPr>
            <p:ph idx="13"/>
          </p:nvPr>
        </p:nvSpPr>
        <p:spPr>
          <a:xfrm>
            <a:off x="9749642"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9" name="Graphic 8">
            <a:extLst>
              <a:ext uri="{FF2B5EF4-FFF2-40B4-BE49-F238E27FC236}">
                <a16:creationId xmlns:a16="http://schemas.microsoft.com/office/drawing/2014/main" id="{0D72C139-93D1-A791-26CC-900DBDC0112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7992" y="793900"/>
            <a:ext cx="468010" cy="468010"/>
          </a:xfrm>
          <a:prstGeom prst="rect">
            <a:avLst/>
          </a:prstGeom>
        </p:spPr>
      </p:pic>
    </p:spTree>
    <p:extLst>
      <p:ext uri="{BB962C8B-B14F-4D97-AF65-F5344CB8AC3E}">
        <p14:creationId xmlns:p14="http://schemas.microsoft.com/office/powerpoint/2010/main" val="3659369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_grått vindu">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a:xfrm>
            <a:off x="838200" y="365125"/>
            <a:ext cx="5994400" cy="1325563"/>
          </a:xfrm>
        </p:spPr>
        <p:txBody>
          <a:bodyPr>
            <a:normAutofit/>
          </a:bodyPr>
          <a:lstStyle>
            <a:lvl1pPr>
              <a:defRPr sz="4400" b="0">
                <a:solidFill>
                  <a:schemeClr val="tx1"/>
                </a:solidFill>
              </a:defRPr>
            </a:lvl1pPr>
          </a:lstStyle>
          <a:p>
            <a:r>
              <a:rPr lang="nb-NO" dirty="0"/>
              <a:t>Klikk for å redigere</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a:xfrm>
            <a:off x="838200" y="1825625"/>
            <a:ext cx="5994400" cy="435133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19.09.2024</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Tree>
    <p:extLst>
      <p:ext uri="{BB962C8B-B14F-4D97-AF65-F5344CB8AC3E}">
        <p14:creationId xmlns:p14="http://schemas.microsoft.com/office/powerpoint/2010/main" val="786012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_grått vindu og minut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a:xfrm>
            <a:off x="838200" y="365125"/>
            <a:ext cx="5994400" cy="1325563"/>
          </a:xfrm>
        </p:spPr>
        <p:txBody>
          <a:bodyPr>
            <a:normAutofit/>
          </a:bodyPr>
          <a:lstStyle>
            <a:lvl1pPr>
              <a:defRPr sz="4400" b="0">
                <a:solidFill>
                  <a:schemeClr val="tx1"/>
                </a:solidFill>
              </a:defRPr>
            </a:lvl1pPr>
          </a:lstStyle>
          <a:p>
            <a:r>
              <a:rPr lang="nb-NO" dirty="0"/>
              <a:t>Klikk for å redigere</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a:xfrm>
            <a:off x="838200" y="1825625"/>
            <a:ext cx="5994400" cy="435133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19.09.2024</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lvl1pPr>
              <a:defRPr b="1"/>
            </a:lvl1p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7" name="Plassholder for innhold 2">
            <a:extLst>
              <a:ext uri="{FF2B5EF4-FFF2-40B4-BE49-F238E27FC236}">
                <a16:creationId xmlns:a16="http://schemas.microsoft.com/office/drawing/2014/main" id="{40B5B0D5-6887-F98E-EE21-7BBD4C07AA19}"/>
              </a:ext>
              <a:ext uri="{C183D7F6-B498-43B3-948B-1728B52AA6E4}">
                <adec:decorative xmlns:adec="http://schemas.microsoft.com/office/drawing/2017/decorative" val="1"/>
              </a:ext>
            </a:extLst>
          </p:cNvPr>
          <p:cNvSpPr>
            <a:spLocks noGrp="1"/>
          </p:cNvSpPr>
          <p:nvPr>
            <p:ph idx="13"/>
          </p:nvPr>
        </p:nvSpPr>
        <p:spPr>
          <a:xfrm>
            <a:off x="5759538"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8" name="Graphic 8">
            <a:extLst>
              <a:ext uri="{FF2B5EF4-FFF2-40B4-BE49-F238E27FC236}">
                <a16:creationId xmlns:a16="http://schemas.microsoft.com/office/drawing/2014/main" id="{F0DA1291-4E8B-FB19-6351-63D65ED4E54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7888" y="793900"/>
            <a:ext cx="468010" cy="468010"/>
          </a:xfrm>
          <a:prstGeom prst="rect">
            <a:avLst/>
          </a:prstGeom>
        </p:spPr>
      </p:pic>
    </p:spTree>
    <p:extLst>
      <p:ext uri="{BB962C8B-B14F-4D97-AF65-F5344CB8AC3E}">
        <p14:creationId xmlns:p14="http://schemas.microsoft.com/office/powerpoint/2010/main" val="5995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loverskrift med minut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EA1229-5C75-08E9-E2AB-96056B3B1572}"/>
              </a:ext>
            </a:extLst>
          </p:cNvPr>
          <p:cNvSpPr>
            <a:spLocks noGrp="1"/>
          </p:cNvSpPr>
          <p:nvPr>
            <p:ph type="title"/>
          </p:nvPr>
        </p:nvSpPr>
        <p:spPr>
          <a:xfrm>
            <a:off x="838200" y="576263"/>
            <a:ext cx="10515600" cy="2852737"/>
          </a:xfrm>
        </p:spPr>
        <p:txBody>
          <a:bodyPr anchor="b"/>
          <a:lstStyle>
            <a:lvl1pPr algn="ctr">
              <a:defRPr sz="6000">
                <a:solidFill>
                  <a:schemeClr val="tx2"/>
                </a:solidFill>
                <a:latin typeface="+mn-lt"/>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240710D-705C-3669-B34E-633D9B1F5A82}"/>
              </a:ext>
            </a:extLst>
          </p:cNvPr>
          <p:cNvSpPr>
            <a:spLocks noGrp="1"/>
          </p:cNvSpPr>
          <p:nvPr>
            <p:ph type="body" idx="1"/>
          </p:nvPr>
        </p:nvSpPr>
        <p:spPr>
          <a:xfrm>
            <a:off x="838200" y="3624263"/>
            <a:ext cx="10515600" cy="1500187"/>
          </a:xfrm>
        </p:spPr>
        <p:txBody>
          <a:bodyPr>
            <a:normAutofit/>
          </a:bodyPr>
          <a:lstStyle>
            <a:lvl1pPr marL="0" indent="0" algn="ctr">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5" name="Plassholder for bunntekst 4">
            <a:extLst>
              <a:ext uri="{FF2B5EF4-FFF2-40B4-BE49-F238E27FC236}">
                <a16:creationId xmlns:a16="http://schemas.microsoft.com/office/drawing/2014/main" id="{BFE1E731-8639-C84F-99F1-E6D90F244578}"/>
              </a:ext>
            </a:extLst>
          </p:cNvPr>
          <p:cNvSpPr>
            <a:spLocks noGrp="1"/>
          </p:cNvSpPr>
          <p:nvPr>
            <p:ph type="ftr" sz="quarter" idx="11"/>
          </p:nvPr>
        </p:nvSpPr>
        <p:spPr>
          <a:xfrm>
            <a:off x="838200" y="6356350"/>
            <a:ext cx="8686800" cy="365125"/>
          </a:xfrm>
        </p:spPr>
        <p:txBody>
          <a:bodyPr/>
          <a:lstStyle/>
          <a:p>
            <a:endParaRPr lang="nb-NO" dirty="0"/>
          </a:p>
        </p:txBody>
      </p:sp>
      <p:sp>
        <p:nvSpPr>
          <p:cNvPr id="6" name="Plassholder for lysbildenummer 5">
            <a:extLst>
              <a:ext uri="{FF2B5EF4-FFF2-40B4-BE49-F238E27FC236}">
                <a16:creationId xmlns:a16="http://schemas.microsoft.com/office/drawing/2014/main" id="{5F5135D4-1B62-464F-DA72-5073D0885C37}"/>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7" name="Plassholder for tekst 4">
            <a:extLst>
              <a:ext uri="{FF2B5EF4-FFF2-40B4-BE49-F238E27FC236}">
                <a16:creationId xmlns:a16="http://schemas.microsoft.com/office/drawing/2014/main" id="{61868083-FE11-5197-6359-48C64B608AA3}"/>
              </a:ext>
              <a:ext uri="{C183D7F6-B498-43B3-948B-1728B52AA6E4}">
                <adec:decorative xmlns:adec="http://schemas.microsoft.com/office/drawing/2017/decorative" val="1"/>
              </a:ext>
            </a:extLst>
          </p:cNvPr>
          <p:cNvSpPr>
            <a:spLocks noGrp="1"/>
          </p:cNvSpPr>
          <p:nvPr>
            <p:ph type="body" idx="13" hasCustomPrompt="1"/>
          </p:nvPr>
        </p:nvSpPr>
        <p:spPr>
          <a:xfrm>
            <a:off x="5237361" y="4703084"/>
            <a:ext cx="2633196" cy="581025"/>
          </a:xfrm>
        </p:spPr>
        <p:txBody>
          <a:bodyPr vert="horz" lIns="91440" tIns="45720" rIns="91440" bIns="45720" rtlCol="0" anchor="ctr">
            <a:normAutofit/>
          </a:bodyPr>
          <a:lstStyle>
            <a:lvl1pPr marL="0" indent="0">
              <a:buNone/>
              <a:defRPr/>
            </a:lvl1pPr>
          </a:lstStyle>
          <a:p>
            <a:pPr algn="ctr"/>
            <a:r>
              <a:rPr lang="en-US" sz="2800" kern="1200" dirty="0">
                <a:solidFill>
                  <a:schemeClr val="accent1"/>
                </a:solidFill>
                <a:latin typeface="+mn-lt"/>
                <a:ea typeface="+mn-ea"/>
                <a:cs typeface="+mn-cs"/>
              </a:rPr>
              <a:t>x </a:t>
            </a:r>
            <a:r>
              <a:rPr lang="en-US" sz="2800" kern="1200" dirty="0" err="1">
                <a:solidFill>
                  <a:schemeClr val="accent1"/>
                </a:solidFill>
                <a:latin typeface="+mn-lt"/>
                <a:ea typeface="+mn-ea"/>
                <a:cs typeface="+mn-cs"/>
              </a:rPr>
              <a:t>minutter</a:t>
            </a:r>
            <a:endParaRPr lang="en-US" sz="2800" kern="1200" dirty="0">
              <a:solidFill>
                <a:schemeClr val="accent1"/>
              </a:solidFill>
              <a:latin typeface="+mn-lt"/>
              <a:ea typeface="+mn-ea"/>
              <a:cs typeface="+mn-cs"/>
            </a:endParaRPr>
          </a:p>
        </p:txBody>
      </p:sp>
      <p:pic>
        <p:nvPicPr>
          <p:cNvPr id="8" name="Graphic 8" descr="Stoppeklokke">
            <a:extLst>
              <a:ext uri="{FF2B5EF4-FFF2-40B4-BE49-F238E27FC236}">
                <a16:creationId xmlns:a16="http://schemas.microsoft.com/office/drawing/2014/main" id="{5DB20F6D-F30F-6874-6027-F12D2168D4E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1458394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EA1229-5C75-08E9-E2AB-96056B3B1572}"/>
              </a:ext>
            </a:extLst>
          </p:cNvPr>
          <p:cNvSpPr>
            <a:spLocks noGrp="1"/>
          </p:cNvSpPr>
          <p:nvPr>
            <p:ph type="title"/>
          </p:nvPr>
        </p:nvSpPr>
        <p:spPr>
          <a:xfrm>
            <a:off x="838200" y="576263"/>
            <a:ext cx="10515600" cy="2852737"/>
          </a:xfrm>
        </p:spPr>
        <p:txBody>
          <a:bodyPr anchor="b"/>
          <a:lstStyle>
            <a:lvl1pPr algn="ctr">
              <a:defRPr sz="6000">
                <a:solidFill>
                  <a:schemeClr val="tx2"/>
                </a:solidFill>
                <a:latin typeface="+mn-lt"/>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240710D-705C-3669-B34E-633D9B1F5A82}"/>
              </a:ext>
            </a:extLst>
          </p:cNvPr>
          <p:cNvSpPr>
            <a:spLocks noGrp="1"/>
          </p:cNvSpPr>
          <p:nvPr>
            <p:ph type="body" idx="1"/>
          </p:nvPr>
        </p:nvSpPr>
        <p:spPr>
          <a:xfrm>
            <a:off x="838200" y="3624263"/>
            <a:ext cx="10515600" cy="1500187"/>
          </a:xfrm>
        </p:spPr>
        <p:txBody>
          <a:bodyPr>
            <a:normAutofit/>
          </a:bodyPr>
          <a:lstStyle>
            <a:lvl1pPr marL="0" indent="0" algn="ctr">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673629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D3122436-6796-8E7F-AA72-6955E25CB22C}"/>
              </a:ext>
            </a:extLst>
          </p:cNvPr>
          <p:cNvSpPr>
            <a:spLocks noGrp="1"/>
          </p:cNvSpPr>
          <p:nvPr>
            <p:ph type="ftr" sz="quarter" idx="11"/>
          </p:nvPr>
        </p:nvSpPr>
        <p:spPr/>
        <p:txBody>
          <a:bodyPr/>
          <a:lstStyle/>
          <a:p>
            <a:endParaRPr lang="nb-NO" dirty="0"/>
          </a:p>
        </p:txBody>
      </p:sp>
      <p:sp>
        <p:nvSpPr>
          <p:cNvPr id="2" name="Tittel 1">
            <a:extLst>
              <a:ext uri="{FF2B5EF4-FFF2-40B4-BE49-F238E27FC236}">
                <a16:creationId xmlns:a16="http://schemas.microsoft.com/office/drawing/2014/main" id="{3A865226-71C3-F617-49F3-54824241ECD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DCD650C-C086-3BA7-6A51-A1645DC2AC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54F4B84-EB57-E99E-750A-8CAC220BE5E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a:extLst>
              <a:ext uri="{FF2B5EF4-FFF2-40B4-BE49-F238E27FC236}">
                <a16:creationId xmlns:a16="http://schemas.microsoft.com/office/drawing/2014/main" id="{9DF68ECD-DFE6-5A58-F412-28F83A9E438C}"/>
              </a:ext>
            </a:extLst>
          </p:cNvPr>
          <p:cNvSpPr>
            <a:spLocks noGrp="1"/>
          </p:cNvSpPr>
          <p:nvPr>
            <p:ph type="sldNum" sz="quarter" idx="12"/>
          </p:nvPr>
        </p:nvSpPr>
        <p:spPr/>
        <p:txBody>
          <a:bodyPr/>
          <a:lstStyle/>
          <a:p>
            <a:fld id="{A745D962-C5E0-4A44-9AB9-993321B6FEF7}" type="slidenum">
              <a:rPr lang="nb-NO" smtClean="0"/>
              <a:t>‹#›</a:t>
            </a:fld>
            <a:endParaRPr lang="nb-NO"/>
          </a:p>
        </p:txBody>
      </p:sp>
    </p:spTree>
    <p:extLst>
      <p:ext uri="{BB962C8B-B14F-4D97-AF65-F5344CB8AC3E}">
        <p14:creationId xmlns:p14="http://schemas.microsoft.com/office/powerpoint/2010/main" val="275300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med minutter">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D3122436-6796-8E7F-AA72-6955E25CB22C}"/>
              </a:ext>
            </a:extLst>
          </p:cNvPr>
          <p:cNvSpPr>
            <a:spLocks noGrp="1"/>
          </p:cNvSpPr>
          <p:nvPr>
            <p:ph type="ftr" sz="quarter" idx="11"/>
          </p:nvPr>
        </p:nvSpPr>
        <p:spPr/>
        <p:txBody>
          <a:bodyPr/>
          <a:lstStyle/>
          <a:p>
            <a:endParaRPr lang="nb-NO"/>
          </a:p>
        </p:txBody>
      </p:sp>
      <p:sp>
        <p:nvSpPr>
          <p:cNvPr id="2" name="Tittel 1">
            <a:extLst>
              <a:ext uri="{FF2B5EF4-FFF2-40B4-BE49-F238E27FC236}">
                <a16:creationId xmlns:a16="http://schemas.microsoft.com/office/drawing/2014/main" id="{3A865226-71C3-F617-49F3-54824241ECD9}"/>
              </a:ext>
            </a:extLst>
          </p:cNvPr>
          <p:cNvSpPr>
            <a:spLocks noGrp="1"/>
          </p:cNvSpPr>
          <p:nvPr>
            <p:ph type="title"/>
          </p:nvPr>
        </p:nvSpPr>
        <p:spPr/>
        <p:txBody>
          <a:bodyPr/>
          <a:lstStyle/>
          <a:p>
            <a:r>
              <a:rPr lang="nb-NO" dirty="0"/>
              <a:t>Klikk for å redigere</a:t>
            </a:r>
          </a:p>
        </p:txBody>
      </p:sp>
      <p:sp>
        <p:nvSpPr>
          <p:cNvPr id="3" name="Plassholder for innhold 2">
            <a:extLst>
              <a:ext uri="{FF2B5EF4-FFF2-40B4-BE49-F238E27FC236}">
                <a16:creationId xmlns:a16="http://schemas.microsoft.com/office/drawing/2014/main" id="{9DCD650C-C086-3BA7-6A51-A1645DC2AC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54F4B84-EB57-E99E-750A-8CAC220BE5E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a:extLst>
              <a:ext uri="{FF2B5EF4-FFF2-40B4-BE49-F238E27FC236}">
                <a16:creationId xmlns:a16="http://schemas.microsoft.com/office/drawing/2014/main" id="{9DF68ECD-DFE6-5A58-F412-28F83A9E438C}"/>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5" name="Plassholder for innhold 2">
            <a:extLst>
              <a:ext uri="{FF2B5EF4-FFF2-40B4-BE49-F238E27FC236}">
                <a16:creationId xmlns:a16="http://schemas.microsoft.com/office/drawing/2014/main" id="{C7352247-872F-53EF-2155-7DA1401557E5}"/>
              </a:ext>
              <a:ext uri="{C183D7F6-B498-43B3-948B-1728B52AA6E4}">
                <adec:decorative xmlns:adec="http://schemas.microsoft.com/office/drawing/2017/decorative" val="1"/>
              </a:ext>
            </a:extLst>
          </p:cNvPr>
          <p:cNvSpPr>
            <a:spLocks noGrp="1"/>
          </p:cNvSpPr>
          <p:nvPr>
            <p:ph idx="13"/>
          </p:nvPr>
        </p:nvSpPr>
        <p:spPr>
          <a:xfrm>
            <a:off x="9749642"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8" name="Graphic 8">
            <a:extLst>
              <a:ext uri="{FF2B5EF4-FFF2-40B4-BE49-F238E27FC236}">
                <a16:creationId xmlns:a16="http://schemas.microsoft.com/office/drawing/2014/main" id="{4C37A712-E21A-F5DF-3977-1AF5B10B230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7992" y="793900"/>
            <a:ext cx="468010" cy="468010"/>
          </a:xfrm>
          <a:prstGeom prst="rect">
            <a:avLst/>
          </a:prstGeom>
        </p:spPr>
      </p:pic>
    </p:spTree>
    <p:extLst>
      <p:ext uri="{BB962C8B-B14F-4D97-AF65-F5344CB8AC3E}">
        <p14:creationId xmlns:p14="http://schemas.microsoft.com/office/powerpoint/2010/main" val="185517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8224E1-B6CD-2F5E-A6EB-C3FE37F7471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BF47D4E-6365-A603-5A05-0C753F0C6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542B3B2-E788-40B3-D569-BEE7FD46D93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498EAAF-752D-C020-B5D1-772111D66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BD062E3-ADE0-7DF6-0C1C-3C5006A2AFC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3086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Tree>
    <p:extLst>
      <p:ext uri="{BB962C8B-B14F-4D97-AF65-F5344CB8AC3E}">
        <p14:creationId xmlns:p14="http://schemas.microsoft.com/office/powerpoint/2010/main" val="2169956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gning med minut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8224E1-B6CD-2F5E-A6EB-C3FE37F7471D}"/>
              </a:ext>
            </a:extLst>
          </p:cNvPr>
          <p:cNvSpPr>
            <a:spLocks noGrp="1"/>
          </p:cNvSpPr>
          <p:nvPr>
            <p:ph type="title"/>
          </p:nvPr>
        </p:nvSpPr>
        <p:spPr>
          <a:xfrm>
            <a:off x="839788" y="365125"/>
            <a:ext cx="10515600" cy="1325563"/>
          </a:xfrm>
        </p:spPr>
        <p:txBody>
          <a:bodyPr/>
          <a:lstStyle/>
          <a:p>
            <a:r>
              <a:rPr lang="nb-NO" dirty="0"/>
              <a:t>Klikk for å redigere</a:t>
            </a:r>
          </a:p>
        </p:txBody>
      </p:sp>
      <p:sp>
        <p:nvSpPr>
          <p:cNvPr id="3" name="Plassholder for tekst 2">
            <a:extLst>
              <a:ext uri="{FF2B5EF4-FFF2-40B4-BE49-F238E27FC236}">
                <a16:creationId xmlns:a16="http://schemas.microsoft.com/office/drawing/2014/main" id="{BBF47D4E-6365-A603-5A05-0C753F0C6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542B3B2-E788-40B3-D569-BEE7FD46D93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498EAAF-752D-C020-B5D1-772111D66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BD062E3-ADE0-7DF6-0C1C-3C5006A2AFC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unntekst 5">
            <a:extLst>
              <a:ext uri="{FF2B5EF4-FFF2-40B4-BE49-F238E27FC236}">
                <a16:creationId xmlns:a16="http://schemas.microsoft.com/office/drawing/2014/main" id="{7C3DC44B-A964-5057-2E4A-D80E37D5D745}"/>
              </a:ext>
            </a:extLst>
          </p:cNvPr>
          <p:cNvSpPr>
            <a:spLocks noGrp="1"/>
          </p:cNvSpPr>
          <p:nvPr>
            <p:ph type="ftr" sz="quarter" idx="11"/>
          </p:nvPr>
        </p:nvSpPr>
        <p:spPr>
          <a:xfrm>
            <a:off x="838200" y="6356350"/>
            <a:ext cx="8686800" cy="365125"/>
          </a:xfrm>
        </p:spPr>
        <p:txBody>
          <a:bodyPr/>
          <a:lstStyle/>
          <a:p>
            <a:endParaRPr lang="nb-NO" dirty="0"/>
          </a:p>
        </p:txBody>
      </p:sp>
      <p:sp>
        <p:nvSpPr>
          <p:cNvPr id="7" name="Plassholder for innhold 2">
            <a:extLst>
              <a:ext uri="{FF2B5EF4-FFF2-40B4-BE49-F238E27FC236}">
                <a16:creationId xmlns:a16="http://schemas.microsoft.com/office/drawing/2014/main" id="{841FBF3A-6E2D-0375-5078-CB87AFCE87B3}"/>
              </a:ext>
              <a:ext uri="{C183D7F6-B498-43B3-948B-1728B52AA6E4}">
                <adec:decorative xmlns:adec="http://schemas.microsoft.com/office/drawing/2017/decorative" val="1"/>
              </a:ext>
            </a:extLst>
          </p:cNvPr>
          <p:cNvSpPr>
            <a:spLocks noGrp="1"/>
          </p:cNvSpPr>
          <p:nvPr>
            <p:ph idx="13"/>
          </p:nvPr>
        </p:nvSpPr>
        <p:spPr>
          <a:xfrm>
            <a:off x="9749642"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8" name="Graphic 8">
            <a:extLst>
              <a:ext uri="{FF2B5EF4-FFF2-40B4-BE49-F238E27FC236}">
                <a16:creationId xmlns:a16="http://schemas.microsoft.com/office/drawing/2014/main" id="{925FE3F4-A048-FE58-B894-6E7185F5AD0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7992" y="793900"/>
            <a:ext cx="468010" cy="468010"/>
          </a:xfrm>
          <a:prstGeom prst="rect">
            <a:avLst/>
          </a:prstGeom>
        </p:spPr>
      </p:pic>
    </p:spTree>
    <p:extLst>
      <p:ext uri="{BB962C8B-B14F-4D97-AF65-F5344CB8AC3E}">
        <p14:creationId xmlns:p14="http://schemas.microsoft.com/office/powerpoint/2010/main" val="2060531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7A0256-B464-E11C-ABCC-3FE20E3580B9}"/>
              </a:ext>
            </a:extLst>
          </p:cNvPr>
          <p:cNvSpPr>
            <a:spLocks noGrp="1"/>
          </p:cNvSpPr>
          <p:nvPr>
            <p:ph type="title"/>
          </p:nvPr>
        </p:nvSpPr>
        <p:spPr/>
        <p:txBody>
          <a:bodyPr/>
          <a:lstStyle/>
          <a:p>
            <a:r>
              <a:rPr lang="nb-NO"/>
              <a:t>Klikk for å redigere tittelstil</a:t>
            </a:r>
          </a:p>
        </p:txBody>
      </p:sp>
      <p:sp>
        <p:nvSpPr>
          <p:cNvPr id="5" name="Plassholder for lysbildenummer 4">
            <a:extLst>
              <a:ext uri="{FF2B5EF4-FFF2-40B4-BE49-F238E27FC236}">
                <a16:creationId xmlns:a16="http://schemas.microsoft.com/office/drawing/2014/main" id="{AF0C461D-8A84-8210-BD51-E24EDF119D7C}"/>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6" name="Plassholder for bunntekst 4">
            <a:extLst>
              <a:ext uri="{FF2B5EF4-FFF2-40B4-BE49-F238E27FC236}">
                <a16:creationId xmlns:a16="http://schemas.microsoft.com/office/drawing/2014/main" id="{8240A463-623C-1D5A-EAA8-466CF7ACB405}"/>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223537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E01C8706-5957-F8BD-A51E-0B73A587CFD2}"/>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5" name="Plassholder for bunntekst 4">
            <a:extLst>
              <a:ext uri="{FF2B5EF4-FFF2-40B4-BE49-F238E27FC236}">
                <a16:creationId xmlns:a16="http://schemas.microsoft.com/office/drawing/2014/main" id="{F65CA953-7A3E-AE2B-899C-5D90CB71FE3A}"/>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3504193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39A6D3-4C92-EAB0-060B-A0A563FD0FCD}"/>
              </a:ext>
            </a:extLst>
          </p:cNvPr>
          <p:cNvSpPr>
            <a:spLocks noGrp="1"/>
          </p:cNvSpPr>
          <p:nvPr>
            <p:ph type="title"/>
          </p:nvPr>
        </p:nvSpPr>
        <p:spPr>
          <a:xfrm>
            <a:off x="839788" y="457200"/>
            <a:ext cx="3932237" cy="1600200"/>
          </a:xfrm>
        </p:spPr>
        <p:txBody>
          <a:bodyPr anchor="b"/>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8D072806-8FD0-EDA8-6A98-095A6DD85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AB08B8F-00BD-2C3A-1D21-1DF4BD4C4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Plassholder for bunntekst 4">
            <a:extLst>
              <a:ext uri="{FF2B5EF4-FFF2-40B4-BE49-F238E27FC236}">
                <a16:creationId xmlns:a16="http://schemas.microsoft.com/office/drawing/2014/main" id="{E659E5FA-4091-DC14-98EC-19F37FC87FB5}"/>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2755732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A1AB34-0FD9-5234-0135-36A60131E29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3DD2C40-6712-BBD3-8E57-2EFAA15E2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B6F8DFF-228B-6C53-E640-D97129F93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Plassholder for bunntekst 4">
            <a:extLst>
              <a:ext uri="{FF2B5EF4-FFF2-40B4-BE49-F238E27FC236}">
                <a16:creationId xmlns:a16="http://schemas.microsoft.com/office/drawing/2014/main" id="{0422F79A-8D19-DED0-798A-6150EFAE064E}"/>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1753725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87613"/>
            <a:ext cx="10515600" cy="1325563"/>
          </a:xfrm>
        </p:spPr>
        <p:txBody>
          <a:bodyPr/>
          <a:lstStyle>
            <a:lvl1pPr>
              <a:defRPr baseline="0"/>
            </a:lvl1pPr>
          </a:lstStyle>
          <a:p>
            <a:r>
              <a:rPr lang="en-US" dirty="0" err="1"/>
              <a:t>Takk</a:t>
            </a:r>
            <a:r>
              <a:rPr lang="en-US" dirty="0"/>
              <a:t> for meg!</a:t>
            </a:r>
            <a:endParaRPr lang="nb-NO" dirty="0"/>
          </a:p>
        </p:txBody>
      </p:sp>
      <p:sp>
        <p:nvSpPr>
          <p:cNvPr id="3" name="Date Placeholder 2"/>
          <p:cNvSpPr>
            <a:spLocks noGrp="1"/>
          </p:cNvSpPr>
          <p:nvPr>
            <p:ph type="dt" sz="half" idx="10"/>
          </p:nvPr>
        </p:nvSpPr>
        <p:spPr/>
        <p:txBody>
          <a:bodyPr/>
          <a:lstStyle/>
          <a:p>
            <a:fld id="{B1B6F723-E0D7-4326-B534-077653B24964}" type="datetimeFigureOut">
              <a:rPr lang="nb-NO" smtClean="0"/>
              <a:t>19.09.2024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6A704F15-9B37-4623-A3F8-2D1B71FD6A75}" type="slidenum">
              <a:rPr lang="nb-NO" smtClean="0"/>
              <a:t>‹#›</a:t>
            </a:fld>
            <a:endParaRPr lang="nb-NO"/>
          </a:p>
        </p:txBody>
      </p:sp>
    </p:spTree>
    <p:extLst>
      <p:ext uri="{BB962C8B-B14F-4D97-AF65-F5344CB8AC3E}">
        <p14:creationId xmlns:p14="http://schemas.microsoft.com/office/powerpoint/2010/main" val="363633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1000" y="5722142"/>
            <a:ext cx="2611980" cy="1343304"/>
          </a:xfrm>
          <a:prstGeom prst="rect">
            <a:avLst/>
          </a:prstGeom>
        </p:spPr>
      </p:pic>
      <p:pic>
        <p:nvPicPr>
          <p:cNvPr id="11" name="Bilde 10" descr="Et bilde som inneholder klær, person, innendørs, Menneskeansikt&#10;&#10;Automatisk generert beskrivelse">
            <a:extLst>
              <a:ext uri="{FF2B5EF4-FFF2-40B4-BE49-F238E27FC236}">
                <a16:creationId xmlns:a16="http://schemas.microsoft.com/office/drawing/2014/main" id="{B76CB43B-D9DA-BAB3-62C6-7EEF8D929AEF}"/>
              </a:ext>
            </a:extLst>
          </p:cNvPr>
          <p:cNvPicPr>
            <a:picLocks noChangeAspect="1"/>
          </p:cNvPicPr>
          <p:nvPr userDrawn="1"/>
        </p:nvPicPr>
        <p:blipFill rotWithShape="1">
          <a:blip r:embed="rId5"/>
          <a:srcRect l="-862" t="3671" r="-564" b="42008"/>
          <a:stretch/>
        </p:blipFill>
        <p:spPr>
          <a:xfrm>
            <a:off x="-357108" y="0"/>
            <a:ext cx="12690088" cy="4530903"/>
          </a:xfrm>
          <a:prstGeom prst="rect">
            <a:avLst/>
          </a:prstGeom>
        </p:spPr>
      </p:pic>
    </p:spTree>
    <p:extLst>
      <p:ext uri="{BB962C8B-B14F-4D97-AF65-F5344CB8AC3E}">
        <p14:creationId xmlns:p14="http://schemas.microsoft.com/office/powerpoint/2010/main" val="214164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1000" y="5722142"/>
            <a:ext cx="2611980" cy="1343304"/>
          </a:xfrm>
          <a:prstGeom prst="rect">
            <a:avLst/>
          </a:prstGeom>
        </p:spPr>
      </p:pic>
      <p:pic>
        <p:nvPicPr>
          <p:cNvPr id="5" name="Bilde 4" descr="Et bilde som inneholder person, klær, tre, utendørs&#10;&#10;Automatisk generert beskrivelse">
            <a:extLst>
              <a:ext uri="{FF2B5EF4-FFF2-40B4-BE49-F238E27FC236}">
                <a16:creationId xmlns:a16="http://schemas.microsoft.com/office/drawing/2014/main" id="{A79F12A4-85B1-7154-BE20-D3C77347CF2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2000" cy="4541310"/>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0" y="10407"/>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9123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1000" y="5722142"/>
            <a:ext cx="2611980" cy="1343304"/>
          </a:xfrm>
          <a:prstGeom prst="rect">
            <a:avLst/>
          </a:prstGeom>
        </p:spPr>
      </p:pic>
      <p:pic>
        <p:nvPicPr>
          <p:cNvPr id="11" name="Bilde 10" descr="Et bilde som inneholder person, tre, klær, utendørs&#10;&#10;Automatisk generert beskrivelse">
            <a:extLst>
              <a:ext uri="{FF2B5EF4-FFF2-40B4-BE49-F238E27FC236}">
                <a16:creationId xmlns:a16="http://schemas.microsoft.com/office/drawing/2014/main" id="{060FB5FD-36E8-CD1E-3B2E-A7D534B2EC8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2000" cy="4530903"/>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0" y="0"/>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6732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1" name="Bilde 10" descr="Et bilde som inneholder person, utendørs, klær, plante&#10;&#10;Automatisk generert beskrivelse">
            <a:extLst>
              <a:ext uri="{FF2B5EF4-FFF2-40B4-BE49-F238E27FC236}">
                <a16:creationId xmlns:a16="http://schemas.microsoft.com/office/drawing/2014/main" id="{6DB47F10-7B67-5465-250E-A52EC4955B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 y="-1"/>
            <a:ext cx="12192001" cy="4530903"/>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1000" y="5722142"/>
            <a:ext cx="2611980" cy="1343304"/>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2" y="0"/>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9567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21000" y="5722142"/>
            <a:ext cx="2611980" cy="1343304"/>
          </a:xfrm>
          <a:prstGeom prst="rect">
            <a:avLst/>
          </a:prstGeom>
        </p:spPr>
      </p:pic>
      <p:pic>
        <p:nvPicPr>
          <p:cNvPr id="5" name="Bilde 4" descr="Et bilde som inneholder utendørs, himmel, gress, konstruksjon&#10;&#10;Automatisk generert beskrivelse">
            <a:extLst>
              <a:ext uri="{FF2B5EF4-FFF2-40B4-BE49-F238E27FC236}">
                <a16:creationId xmlns:a16="http://schemas.microsoft.com/office/drawing/2014/main" id="{FFBE33D4-9505-D84B-C760-B73F9BA0D4D6}"/>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0"/>
            <a:ext cx="12191999" cy="4530903"/>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1" y="0"/>
            <a:ext cx="12191999"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229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A–Forarbei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8" name="Rektangel 7">
            <a:extLst>
              <a:ext uri="{FF2B5EF4-FFF2-40B4-BE49-F238E27FC236}">
                <a16:creationId xmlns:a16="http://schemas.microsoft.com/office/drawing/2014/main" id="{310E7FFF-36A3-955A-2BF1-E6EC5ABF7A84}"/>
              </a:ext>
            </a:extLst>
          </p:cNvPr>
          <p:cNvSpPr/>
          <p:nvPr userDrawn="1"/>
        </p:nvSpPr>
        <p:spPr>
          <a:xfrm>
            <a:off x="1219200" y="0"/>
            <a:ext cx="109728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person, klær, computer, innendørs&#10;&#10;Automatisk generert beskrivelse">
            <a:extLst>
              <a:ext uri="{FF2B5EF4-FFF2-40B4-BE49-F238E27FC236}">
                <a16:creationId xmlns:a16="http://schemas.microsoft.com/office/drawing/2014/main" id="{417F25E4-CDDF-D6BE-833F-76FF05D07A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4530903"/>
          </a:xfrm>
          <a:prstGeom prst="rect">
            <a:avLst/>
          </a:prstGeom>
        </p:spPr>
      </p:pic>
    </p:spTree>
    <p:extLst>
      <p:ext uri="{BB962C8B-B14F-4D97-AF65-F5344CB8AC3E}">
        <p14:creationId xmlns:p14="http://schemas.microsoft.com/office/powerpoint/2010/main" val="148965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Utprøv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5" name="Bilde 4" descr="Et bilde som inneholder person, klær, utendørs, gress&#10;&#10;Automatisk generert beskrivelse">
            <a:extLst>
              <a:ext uri="{FF2B5EF4-FFF2-40B4-BE49-F238E27FC236}">
                <a16:creationId xmlns:a16="http://schemas.microsoft.com/office/drawing/2014/main" id="{554C4A56-CB58-5507-0322-18204F8A20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530903"/>
          </a:xfrm>
          <a:prstGeom prst="rect">
            <a:avLst/>
          </a:prstGeom>
        </p:spPr>
      </p:pic>
    </p:spTree>
    <p:extLst>
      <p:ext uri="{BB962C8B-B14F-4D97-AF65-F5344CB8AC3E}">
        <p14:creationId xmlns:p14="http://schemas.microsoft.com/office/powerpoint/2010/main" val="125050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65F2C74-739A-8025-56A1-47208785B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4933AC08-433E-35CE-329A-AA02873459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1D1533D5-E1E0-4775-3F17-9AD302994EBE}"/>
              </a:ext>
            </a:extLst>
          </p:cNvPr>
          <p:cNvSpPr>
            <a:spLocks noGrp="1"/>
          </p:cNvSpPr>
          <p:nvPr>
            <p:ph type="ftr" sz="quarter" idx="3"/>
          </p:nvPr>
        </p:nvSpPr>
        <p:spPr>
          <a:xfrm>
            <a:off x="838200" y="6356350"/>
            <a:ext cx="8686800" cy="365125"/>
          </a:xfrm>
          <a:prstGeom prst="rect">
            <a:avLst/>
          </a:prstGeom>
        </p:spPr>
        <p:txBody>
          <a:bodyPr vert="horz" lIns="91440" tIns="45720" rIns="91440" bIns="45720" rtlCol="0" anchor="ctr"/>
          <a:lstStyle>
            <a:lvl1pPr algn="l">
              <a:defRPr sz="1400" b="1" i="0">
                <a:solidFill>
                  <a:schemeClr val="tx2"/>
                </a:solidFill>
                <a:latin typeface="Calibri" panose="020F0502020204030204" pitchFamily="34" charset="0"/>
              </a:defRPr>
            </a:lvl1pPr>
          </a:lstStyle>
          <a:p>
            <a:endParaRPr lang="nb-NO" dirty="0"/>
          </a:p>
        </p:txBody>
      </p:sp>
      <p:sp>
        <p:nvSpPr>
          <p:cNvPr id="6" name="Plassholder for lysbildenummer 5">
            <a:extLst>
              <a:ext uri="{FF2B5EF4-FFF2-40B4-BE49-F238E27FC236}">
                <a16:creationId xmlns:a16="http://schemas.microsoft.com/office/drawing/2014/main" id="{4D35AE09-36C3-B55D-9738-5EF2E9B78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2"/>
                </a:solidFill>
                <a:latin typeface="Calibri" panose="020F0502020204030204" pitchFamily="34" charset="0"/>
              </a:defRPr>
            </a:lvl1pPr>
          </a:lstStyle>
          <a:p>
            <a:fld id="{A745D962-C5E0-4A44-9AB9-993321B6FEF7}" type="slidenum">
              <a:rPr lang="nb-NO" smtClean="0"/>
              <a:pPr/>
              <a:t>‹#›</a:t>
            </a:fld>
            <a:endParaRPr lang="nb-NO" dirty="0"/>
          </a:p>
        </p:txBody>
      </p:sp>
      <p:sp>
        <p:nvSpPr>
          <p:cNvPr id="7" name="Plassholder for dato 3">
            <a:extLst>
              <a:ext uri="{FF2B5EF4-FFF2-40B4-BE49-F238E27FC236}">
                <a16:creationId xmlns:a16="http://schemas.microsoft.com/office/drawing/2014/main" id="{ADF5A1C3-9884-71E2-BFC6-5CAF15BCE703}"/>
              </a:ext>
            </a:extLst>
          </p:cNvPr>
          <p:cNvSpPr>
            <a:spLocks noGrp="1"/>
          </p:cNvSpPr>
          <p:nvPr>
            <p:ph type="dt" sz="half" idx="2"/>
          </p:nvPr>
        </p:nvSpPr>
        <p:spPr>
          <a:xfrm>
            <a:off x="5410200" y="6356350"/>
            <a:ext cx="2743200" cy="365125"/>
          </a:xfrm>
          <a:prstGeom prst="rect">
            <a:avLst/>
          </a:prstGeom>
        </p:spPr>
        <p:txBody>
          <a:bodyPr/>
          <a:lstStyle>
            <a:lvl1pPr>
              <a:defRPr sz="1400">
                <a:solidFill>
                  <a:schemeClr val="tx2"/>
                </a:solidFill>
                <a:latin typeface="+mn-lt"/>
              </a:defRPr>
            </a:lvl1pPr>
          </a:lstStyle>
          <a:p>
            <a:fld id="{EABDCD83-4E1C-5C48-9E4D-4CCE995C0134}" type="datetimeFigureOut">
              <a:rPr lang="nb-NO" smtClean="0"/>
              <a:pPr/>
              <a:t>19.09.2024</a:t>
            </a:fld>
            <a:endParaRPr lang="nb-NO" dirty="0"/>
          </a:p>
        </p:txBody>
      </p:sp>
    </p:spTree>
    <p:extLst>
      <p:ext uri="{BB962C8B-B14F-4D97-AF65-F5344CB8AC3E}">
        <p14:creationId xmlns:p14="http://schemas.microsoft.com/office/powerpoint/2010/main" val="165532010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5" r:id="rId3"/>
    <p:sldLayoutId id="2147483668" r:id="rId4"/>
    <p:sldLayoutId id="2147483669" r:id="rId5"/>
    <p:sldLayoutId id="2147483667" r:id="rId6"/>
    <p:sldLayoutId id="2147483666" r:id="rId7"/>
    <p:sldLayoutId id="2147483670" r:id="rId8"/>
    <p:sldLayoutId id="2147483671" r:id="rId9"/>
    <p:sldLayoutId id="2147483672" r:id="rId10"/>
    <p:sldLayoutId id="2147483660" r:id="rId11"/>
    <p:sldLayoutId id="2147483650" r:id="rId12"/>
    <p:sldLayoutId id="2147483658" r:id="rId13"/>
    <p:sldLayoutId id="2147483663" r:id="rId14"/>
    <p:sldLayoutId id="2147483651" r:id="rId15"/>
    <p:sldLayoutId id="2147483664" r:id="rId16"/>
    <p:sldLayoutId id="2147483652" r:id="rId17"/>
    <p:sldLayoutId id="2147483661" r:id="rId18"/>
    <p:sldLayoutId id="2147483653" r:id="rId19"/>
    <p:sldLayoutId id="2147483662" r:id="rId20"/>
    <p:sldLayoutId id="2147483654" r:id="rId21"/>
    <p:sldLayoutId id="2147483655" r:id="rId22"/>
    <p:sldLayoutId id="2147483656" r:id="rId23"/>
    <p:sldLayoutId id="2147483657" r:id="rId24"/>
    <p:sldLayoutId id="2147483673"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2.sv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22.sv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2.svg"/></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6.sv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www.udir.no/lk20/overordnet-del/3.-prinsipper-for-skolens-praksis/3.1-et-inkluderende-laringsmiljo/" TargetMode="External"/><Relationship Id="rId2" Type="http://schemas.openxmlformats.org/officeDocument/2006/relationships/hyperlink" Target="http://www.naturfagsenteret.no/c1405600/prosjekt/vis.html?tid=2369912" TargetMode="Externa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4.jp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11.xml"/><Relationship Id="rId7" Type="http://schemas.openxmlformats.org/officeDocument/2006/relationships/image" Target="../media/image1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7.png"/><Relationship Id="rId5" Type="http://schemas.microsoft.com/office/2017/04/relationships/track" Target="../media/track1.vtt"/><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91FEE5-523C-5EB8-B402-A1C5B7A9204D}"/>
              </a:ext>
            </a:extLst>
          </p:cNvPr>
          <p:cNvSpPr>
            <a:spLocks noGrp="1"/>
          </p:cNvSpPr>
          <p:nvPr>
            <p:ph type="ctrTitle"/>
          </p:nvPr>
        </p:nvSpPr>
        <p:spPr>
          <a:xfrm>
            <a:off x="150471" y="3409623"/>
            <a:ext cx="11887199" cy="2387600"/>
          </a:xfrm>
        </p:spPr>
        <p:txBody>
          <a:bodyPr/>
          <a:lstStyle/>
          <a:p>
            <a:r>
              <a:rPr lang="nb-NO" sz="6000" dirty="0"/>
              <a:t>Inkluderende læringsfellesskap</a:t>
            </a:r>
          </a:p>
        </p:txBody>
      </p:sp>
      <p:sp>
        <p:nvSpPr>
          <p:cNvPr id="3" name="Undertittel 2">
            <a:extLst>
              <a:ext uri="{FF2B5EF4-FFF2-40B4-BE49-F238E27FC236}">
                <a16:creationId xmlns:a16="http://schemas.microsoft.com/office/drawing/2014/main" id="{1E04DFAE-E613-184B-ED35-CB949829386F}"/>
              </a:ext>
            </a:extLst>
          </p:cNvPr>
          <p:cNvSpPr>
            <a:spLocks noGrp="1"/>
          </p:cNvSpPr>
          <p:nvPr>
            <p:ph type="subTitle" idx="1"/>
          </p:nvPr>
        </p:nvSpPr>
        <p:spPr/>
        <p:txBody>
          <a:bodyPr/>
          <a:lstStyle/>
          <a:p>
            <a:r>
              <a:rPr lang="nb-NO" dirty="0"/>
              <a:t>MODUL 1</a:t>
            </a:r>
          </a:p>
        </p:txBody>
      </p:sp>
    </p:spTree>
    <p:extLst>
      <p:ext uri="{BB962C8B-B14F-4D97-AF65-F5344CB8AC3E}">
        <p14:creationId xmlns:p14="http://schemas.microsoft.com/office/powerpoint/2010/main" val="3776498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Eksempelaktivitet</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sz="2800" kern="1200" dirty="0">
                <a:solidFill>
                  <a:schemeClr val="accent1"/>
                </a:solidFill>
                <a:latin typeface="+mn-lt"/>
                <a:ea typeface="+mn-ea"/>
                <a:cs typeface="+mn-cs"/>
              </a:rPr>
              <a:t>25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349151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ildeforklaring formet som et avrundet rektangel 3"/>
          <p:cNvSpPr>
            <a:spLocks noGrp="1"/>
          </p:cNvSpPr>
          <p:nvPr>
            <p:ph type="title" idx="4294967295"/>
          </p:nvPr>
        </p:nvSpPr>
        <p:spPr>
          <a:xfrm>
            <a:off x="2602610" y="798880"/>
            <a:ext cx="4608512" cy="1296144"/>
          </a:xfrm>
          <a:prstGeom prst="wedgeRoundRectCallout">
            <a:avLst>
              <a:gd name="adj1" fmla="val 59385"/>
              <a:gd name="adj2" fmla="val 73164"/>
              <a:gd name="adj3" fmla="val 16667"/>
            </a:avLst>
          </a:prstGeom>
          <a:solidFill>
            <a:schemeClr val="accent3">
              <a:lumMod val="40000"/>
              <a:lumOff val="60000"/>
            </a:schemeClr>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mn-lt"/>
                <a:ea typeface="+mn-ea"/>
                <a:cs typeface="+mn-cs"/>
              </a:rPr>
              <a:t>Nå kommer et eksempel på en undervisningsaktivitet, som dere skal få prøve ut i elevrolle.</a:t>
            </a:r>
          </a:p>
        </p:txBody>
      </p:sp>
      <p:sp>
        <p:nvSpPr>
          <p:cNvPr id="6" name="Bildeforklaring formet som et avrundet rektangel 3"/>
          <p:cNvSpPr/>
          <p:nvPr/>
        </p:nvSpPr>
        <p:spPr>
          <a:xfrm>
            <a:off x="1487488" y="3752385"/>
            <a:ext cx="6120680" cy="1584176"/>
          </a:xfrm>
          <a:prstGeom prst="wedgeRoundRectCallout">
            <a:avLst>
              <a:gd name="adj1" fmla="val 51348"/>
              <a:gd name="adj2" fmla="val -95437"/>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Aktiviteten er henta fra undervisningsopplegget </a:t>
            </a:r>
            <a:r>
              <a:rPr lang="nb-NO" sz="2200" i="1" dirty="0">
                <a:solidFill>
                  <a:schemeClr val="tx1"/>
                </a:solidFill>
              </a:rPr>
              <a:t>Stoff og </a:t>
            </a:r>
            <a:r>
              <a:rPr lang="nb-NO" sz="2200" i="1" dirty="0" err="1">
                <a:solidFill>
                  <a:schemeClr val="tx1"/>
                </a:solidFill>
              </a:rPr>
              <a:t>eigenskapar</a:t>
            </a:r>
            <a:r>
              <a:rPr lang="nb-NO" sz="2200" i="1" dirty="0">
                <a:solidFill>
                  <a:schemeClr val="tx1"/>
                </a:solidFill>
              </a:rPr>
              <a:t> </a:t>
            </a:r>
            <a:r>
              <a:rPr lang="nb-NO" sz="2200" dirty="0">
                <a:solidFill>
                  <a:schemeClr val="tx1"/>
                </a:solidFill>
              </a:rPr>
              <a:t>på naturfag.no. Vi skal senere bruke aktiviteten som utgangspunkt for refleksjon. </a:t>
            </a:r>
          </a:p>
        </p:txBody>
      </p:sp>
      <p:pic>
        <p:nvPicPr>
          <p:cNvPr id="2" name="Bilde 3">
            <a:extLst>
              <a:ext uri="{FF2B5EF4-FFF2-40B4-BE49-F238E27FC236}">
                <a16:creationId xmlns:a16="http://schemas.microsoft.com/office/drawing/2014/main" id="{2F456BB8-858A-40AE-D49B-2BC48ACB338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984" b="458"/>
          <a:stretch/>
        </p:blipFill>
        <p:spPr>
          <a:xfrm>
            <a:off x="7902250" y="798880"/>
            <a:ext cx="2624501" cy="5277006"/>
          </a:xfrm>
          <a:prstGeom prst="rect">
            <a:avLst/>
          </a:prstGeom>
        </p:spPr>
      </p:pic>
    </p:spTree>
    <p:extLst>
      <p:ext uri="{BB962C8B-B14F-4D97-AF65-F5344CB8AC3E}">
        <p14:creationId xmlns:p14="http://schemas.microsoft.com/office/powerpoint/2010/main" val="451500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Aktivitet: sortere sko (10 min)</a:t>
            </a:r>
          </a:p>
        </p:txBody>
      </p:sp>
      <p:sp>
        <p:nvSpPr>
          <p:cNvPr id="3" name="Plassholder for innhold 2"/>
          <p:cNvSpPr>
            <a:spLocks noGrp="1"/>
          </p:cNvSpPr>
          <p:nvPr>
            <p:ph idx="1"/>
          </p:nvPr>
        </p:nvSpPr>
        <p:spPr>
          <a:xfrm>
            <a:off x="838200" y="2276872"/>
            <a:ext cx="5507099" cy="3849292"/>
          </a:xfrm>
        </p:spPr>
        <p:txBody>
          <a:bodyPr vert="horz" lIns="91440" tIns="45720" rIns="91440" bIns="45720" rtlCol="0" anchor="t">
            <a:normAutofit/>
          </a:bodyPr>
          <a:lstStyle/>
          <a:p>
            <a:pPr marL="0" indent="0">
              <a:buNone/>
            </a:pPr>
            <a:r>
              <a:rPr lang="nb-NO" sz="2200" dirty="0"/>
              <a:t>Hva er det som gjør at noen sko passer til å brukes ute og andre inne?</a:t>
            </a:r>
          </a:p>
          <a:p>
            <a:pPr marL="0" indent="0">
              <a:buNone/>
            </a:pPr>
            <a:r>
              <a:rPr lang="nb-NO" sz="2200" dirty="0"/>
              <a:t>Samarbeid to og to:</a:t>
            </a:r>
          </a:p>
          <a:p>
            <a:pPr lvl="1"/>
            <a:r>
              <a:rPr lang="nb-NO" sz="2200" dirty="0">
                <a:ea typeface="+mn-lt"/>
                <a:cs typeface="+mn-lt"/>
              </a:rPr>
              <a:t>Sorter skoa etter om dere mener de er </a:t>
            </a:r>
            <a:br>
              <a:rPr lang="nb-NO" sz="2200" dirty="0">
                <a:ea typeface="+mn-lt"/>
                <a:cs typeface="+mn-lt"/>
              </a:rPr>
            </a:br>
            <a:r>
              <a:rPr lang="nb-NO" sz="2200" dirty="0">
                <a:ea typeface="+mn-lt"/>
                <a:cs typeface="+mn-lt"/>
              </a:rPr>
              <a:t>innesko eller utesko.</a:t>
            </a:r>
          </a:p>
          <a:p>
            <a:pPr lvl="1"/>
            <a:r>
              <a:rPr lang="nb-NO" sz="2200" dirty="0">
                <a:ea typeface="+mn-lt"/>
                <a:cs typeface="+mn-lt"/>
              </a:rPr>
              <a:t>Begrunn (hvorfor innesko/</a:t>
            </a:r>
            <a:r>
              <a:rPr lang="nb-NO" sz="2200" dirty="0" err="1">
                <a:ea typeface="+mn-lt"/>
                <a:cs typeface="+mn-lt"/>
              </a:rPr>
              <a:t>utesko</a:t>
            </a:r>
            <a:r>
              <a:rPr lang="nb-NO" sz="2200" dirty="0">
                <a:ea typeface="+mn-lt"/>
                <a:cs typeface="+mn-lt"/>
              </a:rPr>
              <a:t>?)</a:t>
            </a:r>
          </a:p>
          <a:p>
            <a:endParaRPr lang="nb-NO" sz="2200" dirty="0">
              <a:cs typeface="Calibri"/>
            </a:endParaRPr>
          </a:p>
          <a:p>
            <a:pPr marL="0" indent="0">
              <a:buNone/>
            </a:pPr>
            <a:endParaRPr lang="nb-NO" sz="2200" dirty="0">
              <a:cs typeface="Calibri"/>
            </a:endParaRPr>
          </a:p>
        </p:txBody>
      </p:sp>
      <p:sp>
        <p:nvSpPr>
          <p:cNvPr id="4" name="Rectangle: Rounded Corners 4">
            <a:extLst>
              <a:ext uri="{FF2B5EF4-FFF2-40B4-BE49-F238E27FC236}">
                <a16:creationId xmlns:a16="http://schemas.microsoft.com/office/drawing/2014/main" id="{A97EC6DD-CF60-DCC5-A0A0-EEEDBA14DBB0}"/>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Calibri"/>
              </a:rPr>
              <a:t>I </a:t>
            </a:r>
            <a:r>
              <a:rPr lang="en-US" sz="2400" dirty="0" err="1">
                <a:solidFill>
                  <a:schemeClr val="tx1"/>
                </a:solidFill>
                <a:cs typeface="Calibri"/>
              </a:rPr>
              <a:t>elevrolle</a:t>
            </a:r>
            <a:endParaRPr lang="en-US" sz="2400" dirty="0">
              <a:solidFill>
                <a:schemeClr val="tx1"/>
              </a:solidFill>
            </a:endParaRPr>
          </a:p>
        </p:txBody>
      </p:sp>
      <p:pic>
        <p:nvPicPr>
          <p:cNvPr id="6" name="Bilde 5" descr="Tolv bilder av ulike skopar: tøfler, fjellstøvler, crocs, tresko, gummistøvler, joggesko, fotballsko, ballettsko, pensko med sløyfe, svømmeføtter, badesko og høyhælte sko. ">
            <a:extLst>
              <a:ext uri="{FF2B5EF4-FFF2-40B4-BE49-F238E27FC236}">
                <a16:creationId xmlns:a16="http://schemas.microsoft.com/office/drawing/2014/main" id="{6C9C6518-26FE-EE08-4443-B61BEF85DCBF}"/>
              </a:ext>
            </a:extLst>
          </p:cNvPr>
          <p:cNvPicPr>
            <a:picLocks noChangeAspect="1"/>
          </p:cNvPicPr>
          <p:nvPr/>
        </p:nvPicPr>
        <p:blipFill>
          <a:blip r:embed="rId3"/>
          <a:stretch>
            <a:fillRect/>
          </a:stretch>
        </p:blipFill>
        <p:spPr>
          <a:xfrm>
            <a:off x="6345301" y="2132856"/>
            <a:ext cx="5237097" cy="3638120"/>
          </a:xfrm>
          <a:prstGeom prst="rect">
            <a:avLst/>
          </a:prstGeom>
        </p:spPr>
      </p:pic>
    </p:spTree>
    <p:extLst>
      <p:ext uri="{BB962C8B-B14F-4D97-AF65-F5344CB8AC3E}">
        <p14:creationId xmlns:p14="http://schemas.microsoft.com/office/powerpoint/2010/main" val="1576759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Oppsummering i plenum (5 min)</a:t>
            </a:r>
            <a:endParaRPr lang="en-US" dirty="0"/>
          </a:p>
        </p:txBody>
      </p:sp>
      <p:sp>
        <p:nvSpPr>
          <p:cNvPr id="3" name="Content Placeholder 2"/>
          <p:cNvSpPr>
            <a:spLocks noGrp="1"/>
          </p:cNvSpPr>
          <p:nvPr>
            <p:ph idx="1"/>
          </p:nvPr>
        </p:nvSpPr>
        <p:spPr>
          <a:xfrm>
            <a:off x="838200" y="2276872"/>
            <a:ext cx="5041776" cy="3849292"/>
          </a:xfrm>
        </p:spPr>
        <p:txBody>
          <a:bodyPr>
            <a:normAutofit/>
          </a:bodyPr>
          <a:lstStyle/>
          <a:p>
            <a:pPr marL="0" indent="0">
              <a:buNone/>
            </a:pPr>
            <a:r>
              <a:rPr lang="nb-NO" sz="2200" dirty="0"/>
              <a:t>Fortell hvordan dere sorterte skoa og hvorfor dere mener de ulike skoa passer best som inne- eller utesko (eller en mellomting).</a:t>
            </a:r>
            <a:endParaRPr lang="en-US" sz="2200" dirty="0"/>
          </a:p>
        </p:txBody>
      </p:sp>
      <p:sp>
        <p:nvSpPr>
          <p:cNvPr id="6" name="Rectangle: Rounded Corners 4">
            <a:extLst>
              <a:ext uri="{FF2B5EF4-FFF2-40B4-BE49-F238E27FC236}">
                <a16:creationId xmlns:a16="http://schemas.microsoft.com/office/drawing/2014/main" id="{178239C3-4DEF-BD87-8BD2-CA3E1A59288B}"/>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Calibri"/>
              </a:rPr>
              <a:t>I </a:t>
            </a:r>
            <a:r>
              <a:rPr lang="en-US" sz="2400" dirty="0" err="1">
                <a:solidFill>
                  <a:schemeClr val="tx1"/>
                </a:solidFill>
                <a:cs typeface="Calibri"/>
              </a:rPr>
              <a:t>elevrolle</a:t>
            </a:r>
            <a:endParaRPr lang="en-US" sz="2400" dirty="0">
              <a:solidFill>
                <a:schemeClr val="tx1"/>
              </a:solidFill>
            </a:endParaRPr>
          </a:p>
        </p:txBody>
      </p:sp>
      <p:pic>
        <p:nvPicPr>
          <p:cNvPr id="8" name="Bilde 7" descr="Tolv bilder av ulike skopar: tøfler, fjellstøvler, crocs, tresko, gummistøvler, joggesko, fotballsko, ballettsko, pensko med sløyfe, svømmeføtter, badesko og høyhælte sko. ">
            <a:extLst>
              <a:ext uri="{FF2B5EF4-FFF2-40B4-BE49-F238E27FC236}">
                <a16:creationId xmlns:a16="http://schemas.microsoft.com/office/drawing/2014/main" id="{B7C2DEF2-39F5-C14B-7EC3-1D6C7163E6B8}"/>
              </a:ext>
            </a:extLst>
          </p:cNvPr>
          <p:cNvPicPr>
            <a:picLocks noChangeAspect="1"/>
          </p:cNvPicPr>
          <p:nvPr/>
        </p:nvPicPr>
        <p:blipFill>
          <a:blip r:embed="rId3"/>
          <a:stretch>
            <a:fillRect/>
          </a:stretch>
        </p:blipFill>
        <p:spPr>
          <a:xfrm>
            <a:off x="6345301" y="2132856"/>
            <a:ext cx="5237097" cy="3638120"/>
          </a:xfrm>
          <a:prstGeom prst="rect">
            <a:avLst/>
          </a:prstGeom>
        </p:spPr>
      </p:pic>
    </p:spTree>
    <p:extLst>
      <p:ext uri="{BB962C8B-B14F-4D97-AF65-F5344CB8AC3E}">
        <p14:creationId xmlns:p14="http://schemas.microsoft.com/office/powerpoint/2010/main" val="4108898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Ny informasjon</a:t>
            </a:r>
            <a:endParaRPr lang="en-US" dirty="0"/>
          </a:p>
        </p:txBody>
      </p:sp>
      <p:sp>
        <p:nvSpPr>
          <p:cNvPr id="5" name="Bildeforklaring formet som et avrundet rektangel 5"/>
          <p:cNvSpPr/>
          <p:nvPr/>
        </p:nvSpPr>
        <p:spPr>
          <a:xfrm>
            <a:off x="525373" y="2060847"/>
            <a:ext cx="5597012" cy="2664297"/>
          </a:xfrm>
          <a:prstGeom prst="wedgeRoundRectCallout">
            <a:avLst>
              <a:gd name="adj1" fmla="val 48729"/>
              <a:gd name="adj2" fmla="val 62547"/>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De ulike skoa har ulike </a:t>
            </a:r>
            <a:r>
              <a:rPr lang="nb-NO" sz="2200" b="1" dirty="0">
                <a:solidFill>
                  <a:schemeClr val="tx1"/>
                </a:solidFill>
              </a:rPr>
              <a:t>egenskaper </a:t>
            </a:r>
            <a:r>
              <a:rPr lang="nb-NO" sz="2200" dirty="0">
                <a:solidFill>
                  <a:schemeClr val="tx1"/>
                </a:solidFill>
              </a:rPr>
              <a:t>som gjør at de passer godt enten som innesko eller utesko (eller kanskje begge deler?) Sko som er vanntette kan passe godt ute. Vanntett er en </a:t>
            </a:r>
            <a:r>
              <a:rPr lang="nb-NO" sz="2200" b="1" dirty="0">
                <a:solidFill>
                  <a:schemeClr val="tx1"/>
                </a:solidFill>
              </a:rPr>
              <a:t>egenskap</a:t>
            </a:r>
            <a:r>
              <a:rPr lang="nb-NO" sz="2200" dirty="0">
                <a:solidFill>
                  <a:schemeClr val="tx1"/>
                </a:solidFill>
              </a:rPr>
              <a:t>. </a:t>
            </a:r>
            <a:r>
              <a:rPr lang="nb-NO" sz="2200" b="1" dirty="0">
                <a:solidFill>
                  <a:schemeClr val="tx1"/>
                </a:solidFill>
              </a:rPr>
              <a:t>Egenskaper</a:t>
            </a:r>
            <a:r>
              <a:rPr lang="nb-NO" sz="2200" dirty="0">
                <a:solidFill>
                  <a:schemeClr val="tx1"/>
                </a:solidFill>
              </a:rPr>
              <a:t> sier noe om hvordan noe er. For eksempel hvordan det ser ut, lukter eller føles. </a:t>
            </a:r>
          </a:p>
        </p:txBody>
      </p:sp>
      <p:sp>
        <p:nvSpPr>
          <p:cNvPr id="3" name="Rectangle: Rounded Corners 4">
            <a:extLst>
              <a:ext uri="{FF2B5EF4-FFF2-40B4-BE49-F238E27FC236}">
                <a16:creationId xmlns:a16="http://schemas.microsoft.com/office/drawing/2014/main" id="{659F8BF8-9CFD-3A9C-33F1-1D401272A38B}"/>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Calibri"/>
              </a:rPr>
              <a:t>I </a:t>
            </a:r>
            <a:r>
              <a:rPr lang="nb-NO" sz="2400" dirty="0">
                <a:solidFill>
                  <a:schemeClr val="tx1"/>
                </a:solidFill>
                <a:cs typeface="Calibri"/>
              </a:rPr>
              <a:t>elevrolle</a:t>
            </a:r>
            <a:endParaRPr lang="nb-NO" sz="2400" dirty="0">
              <a:solidFill>
                <a:schemeClr val="tx1"/>
              </a:solidFill>
            </a:endParaRPr>
          </a:p>
        </p:txBody>
      </p:sp>
      <p:sp>
        <p:nvSpPr>
          <p:cNvPr id="6" name="Bildeforklaring formet som et avrundet rektangel 5">
            <a:extLst>
              <a:ext uri="{FF2B5EF4-FFF2-40B4-BE49-F238E27FC236}">
                <a16:creationId xmlns:a16="http://schemas.microsoft.com/office/drawing/2014/main" id="{868A4BFB-E7EF-4446-DBD5-6C0D214F8F93}"/>
              </a:ext>
            </a:extLst>
          </p:cNvPr>
          <p:cNvSpPr/>
          <p:nvPr/>
        </p:nvSpPr>
        <p:spPr>
          <a:xfrm>
            <a:off x="539019" y="5038262"/>
            <a:ext cx="4752528" cy="1465428"/>
          </a:xfrm>
          <a:prstGeom prst="wedgeRoundRectCallout">
            <a:avLst>
              <a:gd name="adj1" fmla="val 60845"/>
              <a:gd name="adj2" fmla="val -3257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Hvilke andre </a:t>
            </a:r>
            <a:r>
              <a:rPr lang="nb-NO" sz="2200" b="1" dirty="0">
                <a:solidFill>
                  <a:schemeClr val="tx1"/>
                </a:solidFill>
              </a:rPr>
              <a:t>egenskaper</a:t>
            </a:r>
            <a:r>
              <a:rPr lang="nb-NO" sz="2200" dirty="0">
                <a:solidFill>
                  <a:schemeClr val="tx1"/>
                </a:solidFill>
              </a:rPr>
              <a:t> kan sko ha?</a:t>
            </a:r>
          </a:p>
          <a:p>
            <a:pPr algn="ctr"/>
            <a:r>
              <a:rPr lang="nb-NO" sz="2200" dirty="0">
                <a:solidFill>
                  <a:schemeClr val="tx1"/>
                </a:solidFill>
              </a:rPr>
              <a:t>For eksempel myke, glatte, bøyelige, stødige, harde, flate eller elegante.</a:t>
            </a:r>
          </a:p>
        </p:txBody>
      </p:sp>
      <p:pic>
        <p:nvPicPr>
          <p:cNvPr id="4" name="Bilde 3" descr="Bilder av ulike sko.">
            <a:extLst>
              <a:ext uri="{FF2B5EF4-FFF2-40B4-BE49-F238E27FC236}">
                <a16:creationId xmlns:a16="http://schemas.microsoft.com/office/drawing/2014/main" id="{D0071021-B347-092E-49F5-FCEDC7D84D87}"/>
              </a:ext>
            </a:extLst>
          </p:cNvPr>
          <p:cNvPicPr>
            <a:picLocks noChangeAspect="1"/>
          </p:cNvPicPr>
          <p:nvPr/>
        </p:nvPicPr>
        <p:blipFill>
          <a:blip r:embed="rId3"/>
          <a:stretch>
            <a:fillRect/>
          </a:stretch>
        </p:blipFill>
        <p:spPr>
          <a:xfrm>
            <a:off x="6345301" y="2132856"/>
            <a:ext cx="5237097" cy="3638120"/>
          </a:xfrm>
          <a:prstGeom prst="rect">
            <a:avLst/>
          </a:prstGeom>
        </p:spPr>
      </p:pic>
    </p:spTree>
    <p:extLst>
      <p:ext uri="{BB962C8B-B14F-4D97-AF65-F5344CB8AC3E}">
        <p14:creationId xmlns:p14="http://schemas.microsoft.com/office/powerpoint/2010/main" val="2261638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Sorter etter valgfri egenskap (10 min)</a:t>
            </a:r>
          </a:p>
        </p:txBody>
      </p:sp>
      <p:sp>
        <p:nvSpPr>
          <p:cNvPr id="3" name="Plassholder for innhold 2"/>
          <p:cNvSpPr>
            <a:spLocks noGrp="1"/>
          </p:cNvSpPr>
          <p:nvPr>
            <p:ph idx="1"/>
          </p:nvPr>
        </p:nvSpPr>
        <p:spPr>
          <a:xfrm>
            <a:off x="838200" y="2276872"/>
            <a:ext cx="5957390" cy="3849292"/>
          </a:xfrm>
        </p:spPr>
        <p:txBody>
          <a:bodyPr vert="horz" lIns="91440" tIns="45720" rIns="91440" bIns="45720" rtlCol="0" anchor="t">
            <a:normAutofit/>
          </a:bodyPr>
          <a:lstStyle/>
          <a:p>
            <a:pPr marL="0" indent="0">
              <a:buNone/>
            </a:pPr>
            <a:r>
              <a:rPr lang="nb-NO" sz="2200" dirty="0"/>
              <a:t>Samarbeid to og to:</a:t>
            </a:r>
          </a:p>
          <a:p>
            <a:pPr lvl="1"/>
            <a:r>
              <a:rPr lang="nb-NO" sz="2200" dirty="0">
                <a:ea typeface="+mn-lt"/>
                <a:cs typeface="+mn-lt"/>
              </a:rPr>
              <a:t>Velg en egenskap sko kan ha.</a:t>
            </a:r>
          </a:p>
          <a:p>
            <a:pPr lvl="1"/>
            <a:r>
              <a:rPr lang="nb-NO" sz="2200" dirty="0">
                <a:ea typeface="+mn-lt"/>
                <a:cs typeface="+mn-lt"/>
              </a:rPr>
              <a:t>Sorter skoa etter denne egenskapen.</a:t>
            </a:r>
          </a:p>
          <a:p>
            <a:pPr lvl="1"/>
            <a:r>
              <a:rPr lang="nb-NO" sz="2200" dirty="0">
                <a:ea typeface="+mn-lt"/>
                <a:cs typeface="+mn-lt"/>
              </a:rPr>
              <a:t>Begrunn sorteringa deres.</a:t>
            </a:r>
          </a:p>
          <a:p>
            <a:pPr marL="57150" indent="0">
              <a:buNone/>
            </a:pPr>
            <a:r>
              <a:rPr lang="nb-NO" sz="2200" dirty="0">
                <a:ea typeface="+mn-lt"/>
                <a:cs typeface="+mn-lt"/>
              </a:rPr>
              <a:t>Oppsummer i plenum.</a:t>
            </a:r>
          </a:p>
          <a:p>
            <a:endParaRPr lang="nb-NO" sz="2200" dirty="0">
              <a:cs typeface="Calibri"/>
            </a:endParaRPr>
          </a:p>
          <a:p>
            <a:pPr marL="0" indent="0">
              <a:buNone/>
            </a:pPr>
            <a:endParaRPr lang="nb-NO" sz="2200" dirty="0">
              <a:cs typeface="Calibri"/>
            </a:endParaRPr>
          </a:p>
        </p:txBody>
      </p:sp>
      <p:sp>
        <p:nvSpPr>
          <p:cNvPr id="5" name="Rectangle: Rounded Corners 4">
            <a:extLst>
              <a:ext uri="{FF2B5EF4-FFF2-40B4-BE49-F238E27FC236}">
                <a16:creationId xmlns:a16="http://schemas.microsoft.com/office/drawing/2014/main" id="{C8D58ED7-BF73-46AD-87B2-C9DEB4E35CBD}"/>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cs typeface="Calibri"/>
              </a:rPr>
              <a:t>I </a:t>
            </a:r>
            <a:r>
              <a:rPr lang="en-US" sz="2400" dirty="0" err="1">
                <a:solidFill>
                  <a:schemeClr val="tx1"/>
                </a:solidFill>
                <a:cs typeface="Calibri"/>
              </a:rPr>
              <a:t>elevrolle</a:t>
            </a:r>
            <a:endParaRPr lang="en-US" sz="2400" dirty="0">
              <a:solidFill>
                <a:schemeClr val="tx1"/>
              </a:solidFill>
            </a:endParaRPr>
          </a:p>
        </p:txBody>
      </p:sp>
      <p:pic>
        <p:nvPicPr>
          <p:cNvPr id="4" name="Bilde 3" descr="Bilder av ulike sko.">
            <a:extLst>
              <a:ext uri="{FF2B5EF4-FFF2-40B4-BE49-F238E27FC236}">
                <a16:creationId xmlns:a16="http://schemas.microsoft.com/office/drawing/2014/main" id="{935807D8-857F-E118-F960-C271C299F73D}"/>
              </a:ext>
            </a:extLst>
          </p:cNvPr>
          <p:cNvPicPr>
            <a:picLocks noChangeAspect="1"/>
          </p:cNvPicPr>
          <p:nvPr/>
        </p:nvPicPr>
        <p:blipFill>
          <a:blip r:embed="rId3"/>
          <a:stretch>
            <a:fillRect/>
          </a:stretch>
        </p:blipFill>
        <p:spPr>
          <a:xfrm>
            <a:off x="6345301" y="2132856"/>
            <a:ext cx="5237097" cy="3638120"/>
          </a:xfrm>
          <a:prstGeom prst="rect">
            <a:avLst/>
          </a:prstGeom>
        </p:spPr>
      </p:pic>
    </p:spTree>
    <p:extLst>
      <p:ext uri="{BB962C8B-B14F-4D97-AF65-F5344CB8AC3E}">
        <p14:creationId xmlns:p14="http://schemas.microsoft.com/office/powerpoint/2010/main" val="1486938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Om inkludering</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dirty="0">
                <a:solidFill>
                  <a:schemeClr val="accent1"/>
                </a:solidFill>
                <a:latin typeface="+mn-lt"/>
              </a:rPr>
              <a:t>30</a:t>
            </a:r>
            <a:r>
              <a:rPr lang="nb-NO" sz="2800" kern="1200" dirty="0">
                <a:solidFill>
                  <a:schemeClr val="accent1"/>
                </a:solidFill>
                <a:latin typeface="+mn-lt"/>
                <a:ea typeface="+mn-ea"/>
                <a:cs typeface="+mn-cs"/>
              </a:rPr>
              <a:t>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88143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Inkludering i skolen</a:t>
            </a:r>
          </a:p>
        </p:txBody>
      </p:sp>
      <p:sp>
        <p:nvSpPr>
          <p:cNvPr id="3" name="Content Placeholder 2"/>
          <p:cNvSpPr>
            <a:spLocks noGrp="1"/>
          </p:cNvSpPr>
          <p:nvPr>
            <p:ph idx="1"/>
          </p:nvPr>
        </p:nvSpPr>
        <p:spPr>
          <a:xfrm>
            <a:off x="838200" y="2132856"/>
            <a:ext cx="10744200" cy="3993308"/>
          </a:xfrm>
        </p:spPr>
        <p:txBody>
          <a:bodyPr>
            <a:normAutofit/>
          </a:bodyPr>
          <a:lstStyle/>
          <a:p>
            <a:pPr marL="0" indent="0">
              <a:buNone/>
            </a:pPr>
            <a:br>
              <a:rPr lang="nb-NO" sz="2200" i="1" dirty="0"/>
            </a:br>
            <a:r>
              <a:rPr lang="nb-NO" sz="2200" i="1" dirty="0"/>
              <a:t>Skolen skal utvikle inkluderende fellesskap som fremmer helse, trivsel og læring for alle. </a:t>
            </a:r>
            <a:r>
              <a:rPr lang="nb-NO" sz="2200" dirty="0"/>
              <a:t>[…] </a:t>
            </a:r>
            <a:r>
              <a:rPr lang="nb-NO" sz="2200" i="1" dirty="0"/>
              <a:t>I arbeidet med å utvikle et inkluderende og inspirerende læringsmiljø skal mangfold anerkjennes som en ressurs. Elevene skal lære å respektere forskjellighet og forstå at alle har en plass i fellesskapet.</a:t>
            </a:r>
          </a:p>
          <a:p>
            <a:pPr marL="1714500" lvl="4" indent="0" algn="r">
              <a:buNone/>
            </a:pPr>
            <a:r>
              <a:rPr lang="nb-NO" sz="1100" dirty="0"/>
              <a:t>Utdanningsdirektoratet. Overordnet del av læreplanverket: </a:t>
            </a:r>
            <a:r>
              <a:rPr lang="nb-NO" sz="1100" i="1" dirty="0"/>
              <a:t>Prinsipper for skolens praksis, </a:t>
            </a:r>
            <a:r>
              <a:rPr lang="nb-NO" sz="1100" dirty="0"/>
              <a:t>del 31</a:t>
            </a:r>
            <a:r>
              <a:rPr lang="nb-NO" sz="1100" i="1" dirty="0"/>
              <a:t>.</a:t>
            </a:r>
            <a:endParaRPr lang="nb-NO" sz="1100" dirty="0"/>
          </a:p>
          <a:p>
            <a:pPr marL="0" indent="0">
              <a:buNone/>
            </a:pPr>
            <a:endParaRPr lang="nb-NO" sz="1400" dirty="0"/>
          </a:p>
        </p:txBody>
      </p:sp>
      <p:pic>
        <p:nvPicPr>
          <p:cNvPr id="1026" name="Picture 2" descr="Free People Group illustration and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2" y="3140968"/>
            <a:ext cx="6888088" cy="275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96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1EAE15-0D83-45B9-B78F-3A158647B443}"/>
              </a:ext>
            </a:extLst>
          </p:cNvPr>
          <p:cNvSpPr>
            <a:spLocks noGrp="1"/>
          </p:cNvSpPr>
          <p:nvPr>
            <p:ph type="title"/>
          </p:nvPr>
        </p:nvSpPr>
        <p:spPr/>
        <p:txBody>
          <a:bodyPr/>
          <a:lstStyle/>
          <a:p>
            <a:r>
              <a:rPr lang="nb-NO" dirty="0"/>
              <a:t>Laget bygges gjennom faget</a:t>
            </a:r>
          </a:p>
        </p:txBody>
      </p:sp>
      <p:sp>
        <p:nvSpPr>
          <p:cNvPr id="3" name="Plasshaldar for innhald 2">
            <a:extLst>
              <a:ext uri="{FF2B5EF4-FFF2-40B4-BE49-F238E27FC236}">
                <a16:creationId xmlns:a16="http://schemas.microsoft.com/office/drawing/2014/main" id="{93E77AFF-197D-41D5-BC39-9904FD760F3E}"/>
              </a:ext>
            </a:extLst>
          </p:cNvPr>
          <p:cNvSpPr>
            <a:spLocks noGrp="1"/>
          </p:cNvSpPr>
          <p:nvPr>
            <p:ph idx="1"/>
          </p:nvPr>
        </p:nvSpPr>
        <p:spPr>
          <a:xfrm>
            <a:off x="838200" y="2276872"/>
            <a:ext cx="8330514" cy="3849292"/>
          </a:xfrm>
        </p:spPr>
        <p:txBody>
          <a:bodyPr>
            <a:normAutofit/>
          </a:bodyPr>
          <a:lstStyle/>
          <a:p>
            <a:pPr marL="0" indent="0">
              <a:spcAft>
                <a:spcPts val="1200"/>
              </a:spcAft>
              <a:buNone/>
            </a:pPr>
            <a:r>
              <a:rPr lang="nb-NO" sz="2200" dirty="0"/>
              <a:t>Elever har ulike behov og forutsetninger som vi må ta hensyn til, men …</a:t>
            </a:r>
          </a:p>
          <a:p>
            <a:pPr marL="0" indent="0">
              <a:spcAft>
                <a:spcPts val="1200"/>
              </a:spcAft>
              <a:buNone/>
            </a:pPr>
            <a:r>
              <a:rPr lang="nb-NO" sz="2200" i="1" dirty="0"/>
              <a:t>«[…] det er viktig å være klar over at ethvert tiltak som tilbyr alternative fellesskap utenfor klassen, risikerer å slå beina under utviklingen av det gyldige og attraktive klassefellesskapet. Å få være en verdig aktør i fellesskapet er en forutsetning for å bli en del av det. Laget bygges gjennom faget.»</a:t>
            </a:r>
            <a:endParaRPr lang="nb-NO" sz="2200" dirty="0"/>
          </a:p>
          <a:p>
            <a:pPr marL="1257300" lvl="3" indent="0" algn="r">
              <a:buNone/>
            </a:pPr>
            <a:r>
              <a:rPr lang="nb-NO" sz="1100" dirty="0"/>
              <a:t>Bergkastet, I., Duesund, C. og </a:t>
            </a:r>
            <a:r>
              <a:rPr lang="nb-NO" sz="1100" dirty="0" err="1"/>
              <a:t>Westvig</a:t>
            </a:r>
            <a:r>
              <a:rPr lang="nb-NO" sz="1100" dirty="0"/>
              <a:t>, T.S. (2021)</a:t>
            </a:r>
            <a:r>
              <a:rPr lang="nb-NO" sz="1100" i="1" dirty="0"/>
              <a:t>,</a:t>
            </a:r>
            <a:r>
              <a:rPr lang="nb-NO" sz="1100" dirty="0"/>
              <a:t> s. 72</a:t>
            </a:r>
          </a:p>
        </p:txBody>
      </p:sp>
      <p:pic>
        <p:nvPicPr>
          <p:cNvPr id="1040" name="Picture 16" descr="Free Kids Football vector and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2280" y="2392552"/>
            <a:ext cx="2708375" cy="210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186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p:txBody>
          <a:bodyPr>
            <a:noAutofit/>
          </a:bodyPr>
          <a:lstStyle/>
          <a:p>
            <a:r>
              <a:rPr lang="nb-NO" sz="4000" dirty="0"/>
              <a:t>Inkludering i fellesskapet</a:t>
            </a:r>
          </a:p>
        </p:txBody>
      </p:sp>
      <p:sp>
        <p:nvSpPr>
          <p:cNvPr id="6" name="Plasshaldar for innhald 5">
            <a:extLst>
              <a:ext uri="{FF2B5EF4-FFF2-40B4-BE49-F238E27FC236}">
                <a16:creationId xmlns:a16="http://schemas.microsoft.com/office/drawing/2014/main" id="{0DAFAC56-2BE8-4502-9691-60EA82920C49}"/>
              </a:ext>
            </a:extLst>
          </p:cNvPr>
          <p:cNvSpPr>
            <a:spLocks noGrp="1"/>
          </p:cNvSpPr>
          <p:nvPr>
            <p:ph idx="1"/>
          </p:nvPr>
        </p:nvSpPr>
        <p:spPr>
          <a:xfrm>
            <a:off x="838200" y="2276872"/>
            <a:ext cx="9650288" cy="3849292"/>
          </a:xfrm>
        </p:spPr>
        <p:txBody>
          <a:bodyPr>
            <a:normAutofit/>
          </a:bodyPr>
          <a:lstStyle/>
          <a:p>
            <a:pPr marL="0" indent="0">
              <a:buNone/>
            </a:pPr>
            <a:r>
              <a:rPr lang="nb-NO" sz="2200" dirty="0"/>
              <a:t>Faglig og sosial inkludering i læringsfellesskapet innebærer at elevene opplever … </a:t>
            </a:r>
          </a:p>
          <a:p>
            <a:r>
              <a:rPr lang="nb-NO" sz="2200" dirty="0"/>
              <a:t>trygghet </a:t>
            </a:r>
          </a:p>
          <a:p>
            <a:r>
              <a:rPr lang="nb-NO" sz="2200" dirty="0"/>
              <a:t>motivasjon og mestring</a:t>
            </a:r>
          </a:p>
          <a:p>
            <a:r>
              <a:rPr lang="nb-NO" sz="2200" dirty="0"/>
              <a:t>godt samspill</a:t>
            </a:r>
          </a:p>
          <a:p>
            <a:endParaRPr lang="en-US" dirty="0"/>
          </a:p>
          <a:p>
            <a:endParaRPr lang="nb-NO" sz="2200" dirty="0"/>
          </a:p>
          <a:p>
            <a:pPr marL="0" indent="0">
              <a:buNone/>
            </a:pPr>
            <a:endParaRPr lang="nb-NO" sz="2200" dirty="0"/>
          </a:p>
        </p:txBody>
      </p:sp>
      <p:pic>
        <p:nvPicPr>
          <p:cNvPr id="11" name="Bilde 3">
            <a:extLst>
              <a:ext uri="{FF2B5EF4-FFF2-40B4-BE49-F238E27FC236}">
                <a16:creationId xmlns:a16="http://schemas.microsoft.com/office/drawing/2014/main" id="{82BF7C16-FC18-72E1-9C2D-8C936574543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066" b="53817"/>
          <a:stretch/>
        </p:blipFill>
        <p:spPr>
          <a:xfrm>
            <a:off x="9278144" y="4644008"/>
            <a:ext cx="2304256" cy="2448272"/>
          </a:xfrm>
          <a:prstGeom prst="rect">
            <a:avLst/>
          </a:prstGeom>
        </p:spPr>
      </p:pic>
      <p:sp>
        <p:nvSpPr>
          <p:cNvPr id="12" name="Bildeforklaring formet som et avrundet rektangel 5">
            <a:extLst>
              <a:ext uri="{FF2B5EF4-FFF2-40B4-BE49-F238E27FC236}">
                <a16:creationId xmlns:a16="http://schemas.microsoft.com/office/drawing/2014/main" id="{BE4BD3EC-E499-4F47-20A2-F29FC6F46F3D}"/>
              </a:ext>
            </a:extLst>
          </p:cNvPr>
          <p:cNvSpPr/>
          <p:nvPr/>
        </p:nvSpPr>
        <p:spPr>
          <a:xfrm>
            <a:off x="4727848" y="3436459"/>
            <a:ext cx="4823809" cy="1656184"/>
          </a:xfrm>
          <a:prstGeom prst="wedgeRoundRectCallout">
            <a:avLst>
              <a:gd name="adj1" fmla="val 57935"/>
              <a:gd name="adj2" fmla="val 4177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Hvordan kan vi vite om elevene opplever dette? I skjemaet på neste side står det beskrevet noen kjennetegn du kan se etter.</a:t>
            </a:r>
          </a:p>
        </p:txBody>
      </p:sp>
      <p:sp>
        <p:nvSpPr>
          <p:cNvPr id="2" name="TextBox 1">
            <a:extLst>
              <a:ext uri="{FF2B5EF4-FFF2-40B4-BE49-F238E27FC236}">
                <a16:creationId xmlns:a16="http://schemas.microsoft.com/office/drawing/2014/main" id="{974AB2DB-DA57-AFF3-7041-191C96B457D9}"/>
              </a:ext>
            </a:extLst>
          </p:cNvPr>
          <p:cNvSpPr txBox="1"/>
          <p:nvPr/>
        </p:nvSpPr>
        <p:spPr>
          <a:xfrm>
            <a:off x="2517250" y="5660083"/>
            <a:ext cx="7755214" cy="261610"/>
          </a:xfrm>
          <a:prstGeom prst="rect">
            <a:avLst/>
          </a:prstGeom>
          <a:noFill/>
        </p:spPr>
        <p:txBody>
          <a:bodyPr wrap="square">
            <a:spAutoFit/>
          </a:bodyPr>
          <a:lstStyle/>
          <a:p>
            <a:pPr marL="1257300" lvl="3" indent="0">
              <a:buNone/>
            </a:pPr>
            <a:r>
              <a:rPr lang="nb-NO" sz="1100" dirty="0"/>
              <a:t>Naturfagsenteret (2024). </a:t>
            </a:r>
            <a:r>
              <a:rPr lang="nb-NO" sz="1100" i="1" dirty="0"/>
              <a:t>Inkludering for alle – Hvordan bygge fellesskap gjennom undervisninga?</a:t>
            </a:r>
            <a:r>
              <a:rPr lang="nb-NO" sz="1100" dirty="0"/>
              <a:t> s. 3</a:t>
            </a:r>
          </a:p>
        </p:txBody>
      </p:sp>
    </p:spTree>
    <p:extLst>
      <p:ext uri="{BB962C8B-B14F-4D97-AF65-F5344CB8AC3E}">
        <p14:creationId xmlns:p14="http://schemas.microsoft.com/office/powerpoint/2010/main" val="4380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9A969-15E0-4B93-BDFC-E5042AF23007}"/>
              </a:ext>
            </a:extLst>
          </p:cNvPr>
          <p:cNvSpPr>
            <a:spLocks noGrp="1"/>
          </p:cNvSpPr>
          <p:nvPr>
            <p:ph type="title"/>
          </p:nvPr>
        </p:nvSpPr>
        <p:spPr/>
        <p:txBody>
          <a:bodyPr/>
          <a:lstStyle/>
          <a:p>
            <a:r>
              <a:rPr lang="nb-NO" dirty="0"/>
              <a:t>Modulen består av tre deler:</a:t>
            </a:r>
          </a:p>
        </p:txBody>
      </p:sp>
      <p:graphicFrame>
        <p:nvGraphicFramePr>
          <p:cNvPr id="6" name="Plasshaldar for innhald 5">
            <a:extLst>
              <a:ext uri="{FF2B5EF4-FFF2-40B4-BE49-F238E27FC236}">
                <a16:creationId xmlns:a16="http://schemas.microsoft.com/office/drawing/2014/main" id="{9BFE4F77-9937-4D50-A9A1-FFC6FDC2F50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3291449"/>
              </p:ext>
            </p:extLst>
          </p:nvPr>
        </p:nvGraphicFramePr>
        <p:xfrm>
          <a:off x="1317702" y="2108667"/>
          <a:ext cx="6555059" cy="3173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3" descr="Ramme rundt del 1: Samarbeid">
            <a:extLst>
              <a:ext uri="{FF2B5EF4-FFF2-40B4-BE49-F238E27FC236}">
                <a16:creationId xmlns:a16="http://schemas.microsoft.com/office/drawing/2014/main" id="{6D0F5A25-53EE-39E4-69F3-39C9784C480C}"/>
              </a:ext>
            </a:extLst>
          </p:cNvPr>
          <p:cNvSpPr/>
          <p:nvPr/>
        </p:nvSpPr>
        <p:spPr>
          <a:xfrm>
            <a:off x="1317702" y="2418658"/>
            <a:ext cx="2113867" cy="255312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Bildeforklaring formet som et avrundet rektangel 5"/>
          <p:cNvSpPr/>
          <p:nvPr/>
        </p:nvSpPr>
        <p:spPr>
          <a:xfrm>
            <a:off x="2457027" y="5699749"/>
            <a:ext cx="3189379" cy="968972"/>
          </a:xfrm>
          <a:prstGeom prst="wedgeRoundRectCallout">
            <a:avLst>
              <a:gd name="adj1" fmla="val -37637"/>
              <a:gd name="adj2" fmla="val -106589"/>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Calibri"/>
                <a:ea typeface="+mn-ea"/>
                <a:cs typeface="+mn-cs"/>
              </a:rPr>
              <a:t>I dag skal vi gjennomføre del 1: Samarbeid. </a:t>
            </a:r>
          </a:p>
        </p:txBody>
      </p:sp>
    </p:spTree>
    <p:extLst>
      <p:ext uri="{BB962C8B-B14F-4D97-AF65-F5344CB8AC3E}">
        <p14:creationId xmlns:p14="http://schemas.microsoft.com/office/powerpoint/2010/main" val="17801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Kjennetegn på inkludering </a:t>
            </a:r>
          </a:p>
        </p:txBody>
      </p:sp>
      <p:pic>
        <p:nvPicPr>
          <p:cNvPr id="3" name="Picture 2" descr="Skjema som viser kjennetegn på inkludering. "/>
          <p:cNvPicPr>
            <a:picLocks noChangeAspect="1"/>
          </p:cNvPicPr>
          <p:nvPr/>
        </p:nvPicPr>
        <p:blipFill>
          <a:blip r:embed="rId3"/>
          <a:stretch>
            <a:fillRect/>
          </a:stretch>
        </p:blipFill>
        <p:spPr>
          <a:xfrm>
            <a:off x="838200" y="2445792"/>
            <a:ext cx="4941168" cy="4282346"/>
          </a:xfrm>
          <a:prstGeom prst="rect">
            <a:avLst/>
          </a:prstGeom>
        </p:spPr>
      </p:pic>
      <p:sp>
        <p:nvSpPr>
          <p:cNvPr id="8" name="Bildeforklaring formet som et avrundet rektangel 5"/>
          <p:cNvSpPr/>
          <p:nvPr/>
        </p:nvSpPr>
        <p:spPr>
          <a:xfrm>
            <a:off x="6744072" y="2445792"/>
            <a:ext cx="5256584" cy="2016224"/>
          </a:xfrm>
          <a:prstGeom prst="wedgeRoundRectCallout">
            <a:avLst>
              <a:gd name="adj1" fmla="val -68626"/>
              <a:gd name="adj2" fmla="val 3476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Se på kjennetegnene i skjemaet dere får utdelt, og </a:t>
            </a:r>
            <a:r>
              <a:rPr lang="nb-NO" sz="2200" b="1" dirty="0">
                <a:solidFill>
                  <a:schemeClr val="tx1"/>
                </a:solidFill>
              </a:rPr>
              <a:t>diskuter i par (5 min): </a:t>
            </a:r>
            <a:br>
              <a:rPr lang="nb-NO" sz="2200" dirty="0">
                <a:solidFill>
                  <a:schemeClr val="tx1"/>
                </a:solidFill>
              </a:rPr>
            </a:br>
            <a:r>
              <a:rPr lang="nb-NO" sz="2200" dirty="0">
                <a:solidFill>
                  <a:schemeClr val="tx1"/>
                </a:solidFill>
              </a:rPr>
              <a:t>Hvilke av kjennetegnene observerer du oftest hos elevene dine? Hvilke observerer du sjeldnere?</a:t>
            </a:r>
          </a:p>
        </p:txBody>
      </p:sp>
    </p:spTree>
    <p:extLst>
      <p:ext uri="{BB962C8B-B14F-4D97-AF65-F5344CB8AC3E}">
        <p14:creationId xmlns:p14="http://schemas.microsoft.com/office/powerpoint/2010/main" val="5256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219C-1549-3239-FAAB-7661142563C4}"/>
              </a:ext>
            </a:extLst>
          </p:cNvPr>
          <p:cNvSpPr>
            <a:spLocks noGrp="1"/>
          </p:cNvSpPr>
          <p:nvPr>
            <p:ph type="title"/>
          </p:nvPr>
        </p:nvSpPr>
        <p:spPr/>
        <p:txBody>
          <a:bodyPr/>
          <a:lstStyle/>
          <a:p>
            <a:r>
              <a:rPr lang="nb-NO" dirty="0"/>
              <a:t>Hvordan undervise for inkludering?</a:t>
            </a:r>
          </a:p>
        </p:txBody>
      </p:sp>
      <p:sp>
        <p:nvSpPr>
          <p:cNvPr id="5" name="Bildeforklaring formet som et avrundet rektangel 5">
            <a:extLst>
              <a:ext uri="{FF2B5EF4-FFF2-40B4-BE49-F238E27FC236}">
                <a16:creationId xmlns:a16="http://schemas.microsoft.com/office/drawing/2014/main" id="{01A1D528-97DC-2A29-E68D-DCDF7565A505}"/>
              </a:ext>
            </a:extLst>
          </p:cNvPr>
          <p:cNvSpPr/>
          <p:nvPr/>
        </p:nvSpPr>
        <p:spPr>
          <a:xfrm>
            <a:off x="1631504" y="2699792"/>
            <a:ext cx="5976664" cy="1944216"/>
          </a:xfrm>
          <a:prstGeom prst="wedgeRoundRectCallout">
            <a:avLst>
              <a:gd name="adj1" fmla="val 59577"/>
              <a:gd name="adj2" fmla="val 55364"/>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Hvordan kan vi legge opp undervisninga slik at alle elever opplever trygghet, motivasjon, mestring og godt samspill? Det skal vi utforske i denne og de neste modulene.</a:t>
            </a:r>
          </a:p>
        </p:txBody>
      </p:sp>
      <p:pic>
        <p:nvPicPr>
          <p:cNvPr id="6" name="Bilde 3">
            <a:extLst>
              <a:ext uri="{FF2B5EF4-FFF2-40B4-BE49-F238E27FC236}">
                <a16:creationId xmlns:a16="http://schemas.microsoft.com/office/drawing/2014/main" id="{05182757-486C-2077-5546-7CAE8DE1794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066" b="53817"/>
          <a:stretch/>
        </p:blipFill>
        <p:spPr>
          <a:xfrm>
            <a:off x="7824192" y="4644008"/>
            <a:ext cx="2304256" cy="2448272"/>
          </a:xfrm>
          <a:prstGeom prst="rect">
            <a:avLst/>
          </a:prstGeom>
        </p:spPr>
      </p:pic>
    </p:spTree>
    <p:extLst>
      <p:ext uri="{BB962C8B-B14F-4D97-AF65-F5344CB8AC3E}">
        <p14:creationId xmlns:p14="http://schemas.microsoft.com/office/powerpoint/2010/main" val="176986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Fellesskapende didaktikk</a:t>
            </a:r>
          </a:p>
        </p:txBody>
      </p:sp>
      <p:sp>
        <p:nvSpPr>
          <p:cNvPr id="3" name="Content Placeholder 2"/>
          <p:cNvSpPr>
            <a:spLocks noGrp="1"/>
          </p:cNvSpPr>
          <p:nvPr>
            <p:ph idx="1"/>
          </p:nvPr>
        </p:nvSpPr>
        <p:spPr>
          <a:xfrm>
            <a:off x="838200" y="2276872"/>
            <a:ext cx="8066112" cy="3849292"/>
          </a:xfrm>
        </p:spPr>
        <p:txBody>
          <a:bodyPr>
            <a:normAutofit/>
          </a:bodyPr>
          <a:lstStyle/>
          <a:p>
            <a:pPr marL="57150" indent="0">
              <a:buNone/>
            </a:pPr>
            <a:r>
              <a:rPr lang="nb-NO" sz="2200" i="1" dirty="0"/>
              <a:t>«Læringsaktiviteter som er utforskende og spørsmål som er åpne gir muligheter for å skape klassefellesskap der elevene er ressurser for hverandre. […] </a:t>
            </a:r>
          </a:p>
        </p:txBody>
      </p:sp>
      <p:sp>
        <p:nvSpPr>
          <p:cNvPr id="8" name="Content Placeholder 2"/>
          <p:cNvSpPr txBox="1">
            <a:spLocks/>
          </p:cNvSpPr>
          <p:nvPr/>
        </p:nvSpPr>
        <p:spPr>
          <a:xfrm>
            <a:off x="838200" y="3645024"/>
            <a:ext cx="8498160" cy="1800200"/>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12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12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nb-NO" sz="2200" i="1" dirty="0"/>
              <a:t>Det må være tid til å tenke, reflektere, diskutere ideer </a:t>
            </a:r>
            <a:br>
              <a:rPr lang="nb-NO" sz="2200" i="1" dirty="0"/>
            </a:br>
            <a:r>
              <a:rPr lang="nb-NO" sz="2200" i="1" dirty="0"/>
              <a:t>med hverandre og utforske hverandres svar.» </a:t>
            </a:r>
          </a:p>
          <a:p>
            <a:pPr marL="2228850" lvl="5" indent="0" algn="r">
              <a:buNone/>
            </a:pPr>
            <a:br>
              <a:rPr lang="nb-NO" sz="2500" dirty="0"/>
            </a:br>
            <a:r>
              <a:rPr lang="nb-NO" sz="1100" dirty="0"/>
              <a:t>Bergkastet, I., Duesund, C. og </a:t>
            </a:r>
            <a:r>
              <a:rPr lang="nb-NO" sz="1100" dirty="0" err="1"/>
              <a:t>Westvig</a:t>
            </a:r>
            <a:r>
              <a:rPr lang="nb-NO" sz="1100" dirty="0"/>
              <a:t>, T.S. (2021), s. 72</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344" y="1611856"/>
            <a:ext cx="2715302" cy="383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115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Fellesskapende didaktikk (forts.)</a:t>
            </a:r>
            <a:endParaRPr lang="en-US" dirty="0"/>
          </a:p>
        </p:txBody>
      </p:sp>
      <p:sp>
        <p:nvSpPr>
          <p:cNvPr id="3" name="Content Placeholder 2"/>
          <p:cNvSpPr>
            <a:spLocks noGrp="1"/>
          </p:cNvSpPr>
          <p:nvPr>
            <p:ph idx="1"/>
          </p:nvPr>
        </p:nvSpPr>
        <p:spPr>
          <a:xfrm>
            <a:off x="838200" y="2276872"/>
            <a:ext cx="10874424" cy="3849292"/>
          </a:xfrm>
        </p:spPr>
        <p:txBody>
          <a:bodyPr/>
          <a:lstStyle/>
          <a:p>
            <a:pPr marL="0" indent="0">
              <a:buNone/>
            </a:pPr>
            <a:r>
              <a:rPr lang="nb-NO" sz="2200" i="1" dirty="0"/>
              <a:t>«Læreren må være mer opptatt av prosessen, tenkningen og forståelsen til elevene fremfor fasitsvaret eller sluttproduktet. </a:t>
            </a:r>
          </a:p>
          <a:p>
            <a:pPr marL="0" indent="0">
              <a:buNone/>
            </a:pPr>
            <a:r>
              <a:rPr lang="nb-NO" sz="2200" i="1" dirty="0"/>
              <a:t>Denne utforskende arbeidsformen bidrar til at alle elever opplever å være verdige deltakere i klassens formelle fellesskap. Det vil med stor sannsynlighet gradvis gjenspeile hvordan elevene er mot hverandre også i det uformelle fellesskapet.»</a:t>
            </a:r>
            <a:r>
              <a:rPr lang="nb-NO" sz="2200" dirty="0"/>
              <a:t> </a:t>
            </a:r>
          </a:p>
          <a:p>
            <a:pPr marL="1257300" lvl="3" indent="0" algn="r">
              <a:buNone/>
            </a:pPr>
            <a:r>
              <a:rPr lang="nb-NO" dirty="0"/>
              <a:t>					</a:t>
            </a:r>
            <a:r>
              <a:rPr lang="nb-NO" sz="1100" dirty="0"/>
              <a:t>Bergkastet, I., Duesund, C. og </a:t>
            </a:r>
            <a:r>
              <a:rPr lang="nb-NO" sz="1100" dirty="0" err="1"/>
              <a:t>Westvig</a:t>
            </a:r>
            <a:r>
              <a:rPr lang="nb-NO" sz="1100" dirty="0"/>
              <a:t>, T.S. (2021). s. 72</a:t>
            </a:r>
          </a:p>
          <a:p>
            <a:pPr marL="1257300" lvl="3" indent="0">
              <a:buNone/>
            </a:pPr>
            <a:endParaRPr lang="en-US" dirty="0"/>
          </a:p>
        </p:txBody>
      </p:sp>
      <p:pic>
        <p:nvPicPr>
          <p:cNvPr id="3076"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2" b="122"/>
          <a:stretch/>
        </p:blipFill>
        <p:spPr bwMode="auto">
          <a:xfrm>
            <a:off x="3503712" y="5013176"/>
            <a:ext cx="4579405" cy="172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475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E7E2ED-FC44-4A04-BB54-C426995AB6DD}"/>
              </a:ext>
            </a:extLst>
          </p:cNvPr>
          <p:cNvSpPr>
            <a:spLocks noGrp="1"/>
          </p:cNvSpPr>
          <p:nvPr>
            <p:ph type="title"/>
          </p:nvPr>
        </p:nvSpPr>
        <p:spPr/>
        <p:txBody>
          <a:bodyPr/>
          <a:lstStyle/>
          <a:p>
            <a:r>
              <a:rPr lang="nb-NO" dirty="0"/>
              <a:t>Refleksjon</a:t>
            </a:r>
          </a:p>
        </p:txBody>
      </p:sp>
      <p:sp>
        <p:nvSpPr>
          <p:cNvPr id="3" name="Plasshaldar for innhald 2">
            <a:extLst>
              <a:ext uri="{FF2B5EF4-FFF2-40B4-BE49-F238E27FC236}">
                <a16:creationId xmlns:a16="http://schemas.microsoft.com/office/drawing/2014/main" id="{BF31B22F-9AD4-4248-B39E-836298B7C7D3}"/>
              </a:ext>
            </a:extLst>
          </p:cNvPr>
          <p:cNvSpPr>
            <a:spLocks noGrp="1"/>
          </p:cNvSpPr>
          <p:nvPr>
            <p:ph idx="1"/>
          </p:nvPr>
        </p:nvSpPr>
        <p:spPr>
          <a:xfrm>
            <a:off x="838200" y="2276872"/>
            <a:ext cx="5507099" cy="3849292"/>
          </a:xfrm>
        </p:spPr>
        <p:txBody>
          <a:bodyPr>
            <a:normAutofit/>
          </a:bodyPr>
          <a:lstStyle/>
          <a:p>
            <a:pPr marL="0" indent="0">
              <a:buNone/>
            </a:pPr>
            <a:r>
              <a:rPr lang="nb-NO" sz="2200" b="1" dirty="0"/>
              <a:t>Diskuter i grupper (10 min): </a:t>
            </a:r>
          </a:p>
          <a:p>
            <a:r>
              <a:rPr lang="nb-NO" sz="2200" dirty="0"/>
              <a:t>Hvordan tenker du at eksempelaktiviteten (</a:t>
            </a:r>
            <a:r>
              <a:rPr lang="nb-NO" sz="2200" i="1" dirty="0"/>
              <a:t>sortere sko</a:t>
            </a:r>
            <a:r>
              <a:rPr lang="nb-NO" sz="2200" dirty="0"/>
              <a:t>) kan legge til rette for inkludering? </a:t>
            </a:r>
          </a:p>
          <a:p>
            <a:pPr marL="0" indent="0">
              <a:buNone/>
            </a:pPr>
            <a:r>
              <a:rPr lang="nb-NO" sz="2200" b="1" dirty="0"/>
              <a:t>Oppsummer i plenum (5 min):</a:t>
            </a:r>
          </a:p>
          <a:p>
            <a:r>
              <a:rPr lang="nb-NO" sz="2200" dirty="0"/>
              <a:t>Hva snakket de ulike gruppene om?</a:t>
            </a:r>
          </a:p>
          <a:p>
            <a:pPr marL="0" indent="0">
              <a:buNone/>
            </a:pPr>
            <a:endParaRPr lang="nb-NO" sz="2200" b="1" dirty="0"/>
          </a:p>
          <a:p>
            <a:pPr marL="0" indent="0">
              <a:buNone/>
            </a:pPr>
            <a:endParaRPr lang="nb-NO" sz="2200" dirty="0"/>
          </a:p>
        </p:txBody>
      </p:sp>
      <p:pic>
        <p:nvPicPr>
          <p:cNvPr id="5" name="Bilde 4">
            <a:extLst>
              <a:ext uri="{FF2B5EF4-FFF2-40B4-BE49-F238E27FC236}">
                <a16:creationId xmlns:a16="http://schemas.microsoft.com/office/drawing/2014/main" id="{E682CBBA-3318-A391-8E17-C7ED35E0F8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5301" y="2132856"/>
            <a:ext cx="5237097" cy="3638120"/>
          </a:xfrm>
          <a:prstGeom prst="rect">
            <a:avLst/>
          </a:prstGeom>
        </p:spPr>
      </p:pic>
      <p:pic>
        <p:nvPicPr>
          <p:cNvPr id="4" name="Grafikk 3">
            <a:extLst>
              <a:ext uri="{FF2B5EF4-FFF2-40B4-BE49-F238E27FC236}">
                <a16:creationId xmlns:a16="http://schemas.microsoft.com/office/drawing/2014/main" id="{57FBD2F1-F8B8-DD42-E390-3E849FA24A0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2036" y="425732"/>
            <a:ext cx="1150362" cy="1204347"/>
          </a:xfrm>
          <a:prstGeom prst="rect">
            <a:avLst/>
          </a:prstGeom>
        </p:spPr>
      </p:pic>
    </p:spTree>
    <p:extLst>
      <p:ext uri="{BB962C8B-B14F-4D97-AF65-F5344CB8AC3E}">
        <p14:creationId xmlns:p14="http://schemas.microsoft.com/office/powerpoint/2010/main" val="2662651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1F6EC1-0A97-135A-9E19-A5854488E694}"/>
              </a:ext>
            </a:extLst>
          </p:cNvPr>
          <p:cNvSpPr>
            <a:spLocks noGrp="1"/>
          </p:cNvSpPr>
          <p:nvPr>
            <p:ph type="title"/>
          </p:nvPr>
        </p:nvSpPr>
        <p:spPr/>
        <p:txBody>
          <a:bodyPr/>
          <a:lstStyle/>
          <a:p>
            <a:r>
              <a:rPr lang="nb-NO" dirty="0"/>
              <a:t>Hva gjør sorteringsaktiviteten inkluderende?</a:t>
            </a:r>
          </a:p>
        </p:txBody>
      </p:sp>
      <p:sp>
        <p:nvSpPr>
          <p:cNvPr id="3" name="Plassholder for innhold 2">
            <a:extLst>
              <a:ext uri="{FF2B5EF4-FFF2-40B4-BE49-F238E27FC236}">
                <a16:creationId xmlns:a16="http://schemas.microsoft.com/office/drawing/2014/main" id="{D45F05C5-8F68-3C4C-5D40-95F32FF1A3A6}"/>
              </a:ext>
            </a:extLst>
          </p:cNvPr>
          <p:cNvSpPr>
            <a:spLocks noGrp="1"/>
          </p:cNvSpPr>
          <p:nvPr>
            <p:ph idx="1"/>
          </p:nvPr>
        </p:nvSpPr>
        <p:spPr>
          <a:xfrm>
            <a:off x="838200" y="2276872"/>
            <a:ext cx="5257800" cy="3849292"/>
          </a:xfrm>
        </p:spPr>
        <p:txBody>
          <a:bodyPr>
            <a:noAutofit/>
          </a:bodyPr>
          <a:lstStyle/>
          <a:p>
            <a:pPr marL="0" indent="0">
              <a:spcBef>
                <a:spcPts val="0"/>
              </a:spcBef>
              <a:buNone/>
            </a:pPr>
            <a:r>
              <a:rPr lang="nb-NO" sz="2200" dirty="0"/>
              <a:t>For eksempel det at …</a:t>
            </a:r>
          </a:p>
          <a:p>
            <a:r>
              <a:rPr lang="nb-NO" sz="2200" dirty="0"/>
              <a:t>elevene får tid til å tenke, diskutere og utforske hverandres svar</a:t>
            </a:r>
          </a:p>
          <a:p>
            <a:r>
              <a:rPr lang="nb-NO" sz="2200" dirty="0"/>
              <a:t>alle kan delta fordi det ikke kun er ett riktig svar, men flere måter å sortere og begrunne på</a:t>
            </a:r>
          </a:p>
          <a:p>
            <a:r>
              <a:rPr lang="nb-NO" sz="2200" dirty="0"/>
              <a:t>det er begrunnelsene og diskusjonen som er viktig</a:t>
            </a:r>
          </a:p>
        </p:txBody>
      </p:sp>
      <p:pic>
        <p:nvPicPr>
          <p:cNvPr id="5" name="Bilde 4">
            <a:extLst>
              <a:ext uri="{FF2B5EF4-FFF2-40B4-BE49-F238E27FC236}">
                <a16:creationId xmlns:a16="http://schemas.microsoft.com/office/drawing/2014/main" id="{9D52C3AB-9CB5-62F7-9416-D050911767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5301" y="2132856"/>
            <a:ext cx="5237097" cy="3638120"/>
          </a:xfrm>
          <a:prstGeom prst="rect">
            <a:avLst/>
          </a:prstGeom>
        </p:spPr>
      </p:pic>
    </p:spTree>
    <p:extLst>
      <p:ext uri="{BB962C8B-B14F-4D97-AF65-F5344CB8AC3E}">
        <p14:creationId xmlns:p14="http://schemas.microsoft.com/office/powerpoint/2010/main" val="815064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ED87-2861-796B-9B2D-B68E68FADC11}"/>
              </a:ext>
            </a:extLst>
          </p:cNvPr>
          <p:cNvSpPr>
            <a:spLocks noGrp="1"/>
          </p:cNvSpPr>
          <p:nvPr>
            <p:ph type="title"/>
          </p:nvPr>
        </p:nvSpPr>
        <p:spPr/>
        <p:txBody>
          <a:bodyPr/>
          <a:lstStyle/>
          <a:p>
            <a:r>
              <a:rPr lang="nb-NO" dirty="0"/>
              <a:t>Oppsummering</a:t>
            </a:r>
            <a:r>
              <a:rPr lang="nb-NO" dirty="0">
                <a:solidFill>
                  <a:srgbClr val="00B050"/>
                </a:solidFill>
              </a:rPr>
              <a:t>  </a:t>
            </a:r>
          </a:p>
        </p:txBody>
      </p:sp>
      <p:sp>
        <p:nvSpPr>
          <p:cNvPr id="3" name="Content Placeholder 2">
            <a:extLst>
              <a:ext uri="{FF2B5EF4-FFF2-40B4-BE49-F238E27FC236}">
                <a16:creationId xmlns:a16="http://schemas.microsoft.com/office/drawing/2014/main" id="{B00FD64E-EBB0-8D2A-9DF8-E003E3B24F50}"/>
              </a:ext>
            </a:extLst>
          </p:cNvPr>
          <p:cNvSpPr>
            <a:spLocks noGrp="1"/>
          </p:cNvSpPr>
          <p:nvPr>
            <p:ph idx="1"/>
          </p:nvPr>
        </p:nvSpPr>
        <p:spPr>
          <a:xfrm>
            <a:off x="838200" y="2265721"/>
            <a:ext cx="5486400" cy="3849292"/>
          </a:xfrm>
        </p:spPr>
        <p:txBody>
          <a:bodyPr>
            <a:normAutofit/>
          </a:bodyPr>
          <a:lstStyle/>
          <a:p>
            <a:pPr marL="0" indent="0">
              <a:buNone/>
            </a:pPr>
            <a:r>
              <a:rPr lang="nb-NO" sz="2200" dirty="0"/>
              <a:t>«</a:t>
            </a:r>
            <a:r>
              <a:rPr lang="en-US" sz="2200" dirty="0"/>
              <a:t>Å</a:t>
            </a:r>
            <a:r>
              <a:rPr lang="nb-NO" sz="2200" dirty="0"/>
              <a:t> få være en verdig aktør i fellesskapet er en forutsetning for å bli en del av det. Laget bygges gjennom faget.»</a:t>
            </a:r>
          </a:p>
          <a:p>
            <a:pPr marL="0" indent="0">
              <a:buNone/>
            </a:pPr>
            <a:endParaRPr lang="nb-NO" sz="2200" dirty="0"/>
          </a:p>
          <a:p>
            <a:pPr marL="0" indent="0">
              <a:buNone/>
            </a:pPr>
            <a:r>
              <a:rPr lang="nb-NO" sz="2200" dirty="0"/>
              <a:t>Inkludering i læringsfellesskapet innebærer at elevene opplever</a:t>
            </a:r>
          </a:p>
          <a:p>
            <a:r>
              <a:rPr lang="nb-NO" sz="2200" dirty="0"/>
              <a:t>trygghet</a:t>
            </a:r>
          </a:p>
          <a:p>
            <a:r>
              <a:rPr lang="nb-NO" sz="2200" dirty="0"/>
              <a:t>motivasjon og mestring</a:t>
            </a:r>
          </a:p>
          <a:p>
            <a:r>
              <a:rPr lang="nb-NO" sz="2200" dirty="0"/>
              <a:t>godt samspill</a:t>
            </a:r>
          </a:p>
          <a:p>
            <a:endParaRPr lang="nb-NO" sz="2200" dirty="0"/>
          </a:p>
        </p:txBody>
      </p:sp>
      <p:sp>
        <p:nvSpPr>
          <p:cNvPr id="6" name="TextBox 5">
            <a:extLst>
              <a:ext uri="{FF2B5EF4-FFF2-40B4-BE49-F238E27FC236}">
                <a16:creationId xmlns:a16="http://schemas.microsoft.com/office/drawing/2014/main" id="{83722B67-2988-CD6D-C657-F462C355EF4C}"/>
              </a:ext>
            </a:extLst>
          </p:cNvPr>
          <p:cNvSpPr txBox="1"/>
          <p:nvPr/>
        </p:nvSpPr>
        <p:spPr>
          <a:xfrm>
            <a:off x="983432" y="3239871"/>
            <a:ext cx="5616624" cy="261610"/>
          </a:xfrm>
          <a:prstGeom prst="rect">
            <a:avLst/>
          </a:prstGeom>
          <a:noFill/>
        </p:spPr>
        <p:txBody>
          <a:bodyPr wrap="square">
            <a:spAutoFit/>
          </a:bodyPr>
          <a:lstStyle/>
          <a:p>
            <a:pPr marL="1257300" lvl="3" indent="0">
              <a:buNone/>
            </a:pPr>
            <a:r>
              <a:rPr lang="nb-NO" sz="1100" dirty="0"/>
              <a:t>Bergkastet, I., Duesund, C. og </a:t>
            </a:r>
            <a:r>
              <a:rPr lang="nb-NO" sz="1100" dirty="0" err="1"/>
              <a:t>Westvig</a:t>
            </a:r>
            <a:r>
              <a:rPr lang="nb-NO" sz="1100" dirty="0"/>
              <a:t>, T.S. (2021), s. 72</a:t>
            </a:r>
          </a:p>
        </p:txBody>
      </p:sp>
      <p:pic>
        <p:nvPicPr>
          <p:cNvPr id="5" name="Bilde 4">
            <a:extLst>
              <a:ext uri="{FF2B5EF4-FFF2-40B4-BE49-F238E27FC236}">
                <a16:creationId xmlns:a16="http://schemas.microsoft.com/office/drawing/2014/main" id="{8FE9C311-B070-843B-B018-B606DB2EC0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064" y="2147989"/>
            <a:ext cx="5127132" cy="3419757"/>
          </a:xfrm>
          <a:prstGeom prst="rect">
            <a:avLst/>
          </a:prstGeom>
        </p:spPr>
      </p:pic>
    </p:spTree>
    <p:extLst>
      <p:ext uri="{BB962C8B-B14F-4D97-AF65-F5344CB8AC3E}">
        <p14:creationId xmlns:p14="http://schemas.microsoft.com/office/powerpoint/2010/main" val="1527352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ED87-2861-796B-9B2D-B68E68FADC11}"/>
              </a:ext>
            </a:extLst>
          </p:cNvPr>
          <p:cNvSpPr>
            <a:spLocks noGrp="1"/>
          </p:cNvSpPr>
          <p:nvPr>
            <p:ph type="title"/>
          </p:nvPr>
        </p:nvSpPr>
        <p:spPr/>
        <p:txBody>
          <a:bodyPr/>
          <a:lstStyle/>
          <a:p>
            <a:r>
              <a:rPr lang="nb-NO" dirty="0"/>
              <a:t>Oppsummering (forts.)</a:t>
            </a:r>
          </a:p>
        </p:txBody>
      </p:sp>
      <p:sp>
        <p:nvSpPr>
          <p:cNvPr id="3" name="Content Placeholder 2">
            <a:extLst>
              <a:ext uri="{FF2B5EF4-FFF2-40B4-BE49-F238E27FC236}">
                <a16:creationId xmlns:a16="http://schemas.microsoft.com/office/drawing/2014/main" id="{B00FD64E-EBB0-8D2A-9DF8-E003E3B24F50}"/>
              </a:ext>
            </a:extLst>
          </p:cNvPr>
          <p:cNvSpPr>
            <a:spLocks noGrp="1"/>
          </p:cNvSpPr>
          <p:nvPr>
            <p:ph idx="1"/>
          </p:nvPr>
        </p:nvSpPr>
        <p:spPr>
          <a:xfrm>
            <a:off x="838200" y="2276872"/>
            <a:ext cx="5846440" cy="3849292"/>
          </a:xfrm>
        </p:spPr>
        <p:txBody>
          <a:bodyPr>
            <a:normAutofit/>
          </a:bodyPr>
          <a:lstStyle/>
          <a:p>
            <a:r>
              <a:rPr lang="nb-NO" sz="2200" dirty="0"/>
              <a:t>Utforskende aktiviteter og åpne spørsmål gir elevene mulighet til å være ressurser for hverandre. </a:t>
            </a:r>
          </a:p>
          <a:p>
            <a:r>
              <a:rPr lang="nb-NO" sz="2200" dirty="0"/>
              <a:t>De må få tid til å tenke, reflektere, diskutere ideer og utforske hverandres svar.</a:t>
            </a:r>
          </a:p>
          <a:p>
            <a:r>
              <a:rPr lang="nb-NO" sz="2200" dirty="0"/>
              <a:t>Læreren må være mer opptatt av prosessen, tenkningen og forståelsen til elevene enn fasitsvar.</a:t>
            </a:r>
          </a:p>
          <a:p>
            <a:r>
              <a:rPr lang="nb-NO" sz="2200" dirty="0"/>
              <a:t>Dette bidrar til at alle elever opplever å være verdige deltakere i klassefellesskapet.</a:t>
            </a:r>
          </a:p>
        </p:txBody>
      </p:sp>
      <p:sp>
        <p:nvSpPr>
          <p:cNvPr id="5" name="TextBox 4">
            <a:extLst>
              <a:ext uri="{FF2B5EF4-FFF2-40B4-BE49-F238E27FC236}">
                <a16:creationId xmlns:a16="http://schemas.microsoft.com/office/drawing/2014/main" id="{D84BE959-8858-F75C-A5BB-180C20F28310}"/>
              </a:ext>
            </a:extLst>
          </p:cNvPr>
          <p:cNvSpPr txBox="1"/>
          <p:nvPr/>
        </p:nvSpPr>
        <p:spPr>
          <a:xfrm>
            <a:off x="407368" y="6126164"/>
            <a:ext cx="5760640" cy="261610"/>
          </a:xfrm>
          <a:prstGeom prst="rect">
            <a:avLst/>
          </a:prstGeom>
          <a:noFill/>
        </p:spPr>
        <p:txBody>
          <a:bodyPr wrap="square">
            <a:spAutoFit/>
          </a:bodyPr>
          <a:lstStyle/>
          <a:p>
            <a:pPr marL="1257300" lvl="3" indent="0" algn="r">
              <a:buNone/>
            </a:pPr>
            <a:r>
              <a:rPr lang="nb-NO" sz="1100" dirty="0"/>
              <a:t>Bergkastet, I., Duesund, C. og </a:t>
            </a:r>
            <a:r>
              <a:rPr lang="nb-NO" sz="1100" dirty="0" err="1"/>
              <a:t>Westvig</a:t>
            </a:r>
            <a:r>
              <a:rPr lang="nb-NO" sz="1100" dirty="0"/>
              <a:t>, T.S. (2021), s. 72</a:t>
            </a:r>
          </a:p>
        </p:txBody>
      </p:sp>
      <p:pic>
        <p:nvPicPr>
          <p:cNvPr id="4" name="Bilde 3">
            <a:extLst>
              <a:ext uri="{FF2B5EF4-FFF2-40B4-BE49-F238E27FC236}">
                <a16:creationId xmlns:a16="http://schemas.microsoft.com/office/drawing/2014/main" id="{5C5965E9-5D68-F1CF-F60B-19580A21F4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064" y="2147989"/>
            <a:ext cx="5127132" cy="3419757"/>
          </a:xfrm>
          <a:prstGeom prst="rect">
            <a:avLst/>
          </a:prstGeom>
        </p:spPr>
      </p:pic>
    </p:spTree>
    <p:extLst>
      <p:ext uri="{BB962C8B-B14F-4D97-AF65-F5344CB8AC3E}">
        <p14:creationId xmlns:p14="http://schemas.microsoft.com/office/powerpoint/2010/main" val="4064045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BB5612-670A-65F9-9724-4BF4235D32DD}"/>
              </a:ext>
            </a:extLst>
          </p:cNvPr>
          <p:cNvSpPr>
            <a:spLocks noGrp="1"/>
          </p:cNvSpPr>
          <p:nvPr>
            <p:ph type="title"/>
          </p:nvPr>
        </p:nvSpPr>
        <p:spPr/>
        <p:txBody>
          <a:bodyPr>
            <a:normAutofit/>
          </a:bodyPr>
          <a:lstStyle/>
          <a:p>
            <a:r>
              <a:rPr lang="nb-NO" dirty="0"/>
              <a:t>Undervisning som forebygger mobbing</a:t>
            </a:r>
          </a:p>
        </p:txBody>
      </p:sp>
      <p:sp>
        <p:nvSpPr>
          <p:cNvPr id="4" name="Content Placeholder 2">
            <a:extLst>
              <a:ext uri="{FF2B5EF4-FFF2-40B4-BE49-F238E27FC236}">
                <a16:creationId xmlns:a16="http://schemas.microsoft.com/office/drawing/2014/main" id="{F3B1D0E0-9183-ABCA-7B1E-439443F483B5}"/>
              </a:ext>
            </a:extLst>
          </p:cNvPr>
          <p:cNvSpPr>
            <a:spLocks noGrp="1"/>
          </p:cNvSpPr>
          <p:nvPr>
            <p:ph idx="1"/>
          </p:nvPr>
        </p:nvSpPr>
        <p:spPr>
          <a:xfrm>
            <a:off x="838200" y="2296949"/>
            <a:ext cx="8654752" cy="3849292"/>
          </a:xfrm>
        </p:spPr>
        <p:txBody>
          <a:bodyPr>
            <a:normAutofit/>
          </a:bodyPr>
          <a:lstStyle/>
          <a:p>
            <a:pPr marL="0" indent="0">
              <a:buNone/>
            </a:pPr>
            <a:r>
              <a:rPr lang="nb-NO" sz="2200" dirty="0"/>
              <a:t>I en episode om mobbing fra podkasten Foreldrekoden, forklarer psykolog og familieterapeut Hedvig Montgomery på en god måte hvorfor vi skal jobbe med inkludering gjennom undervisninga: </a:t>
            </a:r>
          </a:p>
        </p:txBody>
      </p:sp>
      <p:sp>
        <p:nvSpPr>
          <p:cNvPr id="5" name="Bildeforklaring formet som et avrundet rektangel 4">
            <a:extLst>
              <a:ext uri="{FF2B5EF4-FFF2-40B4-BE49-F238E27FC236}">
                <a16:creationId xmlns:a16="http://schemas.microsoft.com/office/drawing/2014/main" id="{0562EBD3-EFB5-9C05-6267-2811986BD40F}"/>
              </a:ext>
            </a:extLst>
          </p:cNvPr>
          <p:cNvSpPr/>
          <p:nvPr/>
        </p:nvSpPr>
        <p:spPr>
          <a:xfrm>
            <a:off x="838200" y="3595813"/>
            <a:ext cx="5846440" cy="2717241"/>
          </a:xfrm>
          <a:prstGeom prst="wedgeRoundRectCallout">
            <a:avLst>
              <a:gd name="adj1" fmla="val 55856"/>
              <a:gd name="adj2" fmla="val -1856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dirty="0">
                <a:solidFill>
                  <a:srgbClr val="1F497D"/>
                </a:solidFill>
                <a:latin typeface="Calibri"/>
                <a:cs typeface="Calibri"/>
              </a:rPr>
              <a:t>«Måten undervisningen legges opp på er egentlig det viktigste mobbeforebyggende tiltaket vi har. Barn som føler at de lærer seg, at de strekker seg, at det er plass for deres måte å tenke og lære på, har det bedre og finner seg også mer til rette i elevgruppen.»</a:t>
            </a:r>
            <a:br>
              <a:rPr lang="nb-NO" sz="2200" dirty="0">
                <a:solidFill>
                  <a:srgbClr val="1F497D"/>
                </a:solidFill>
                <a:latin typeface="Calibri"/>
                <a:cs typeface="Calibri"/>
              </a:rPr>
            </a:br>
            <a:r>
              <a:rPr lang="nb-NO" sz="2200" dirty="0">
                <a:solidFill>
                  <a:srgbClr val="1F497D"/>
                </a:solidFill>
                <a:latin typeface="Calibri"/>
                <a:cs typeface="Calibri"/>
              </a:rPr>
              <a:t> – </a:t>
            </a:r>
            <a:r>
              <a:rPr lang="nb-NO" sz="2200" i="1" dirty="0">
                <a:solidFill>
                  <a:srgbClr val="1F497D"/>
                </a:solidFill>
                <a:latin typeface="Calibri"/>
                <a:cs typeface="Calibri"/>
              </a:rPr>
              <a:t>Hedvig Montgomery</a:t>
            </a:r>
            <a:endParaRPr lang="nb-NO" sz="2400" i="1" dirty="0">
              <a:solidFill>
                <a:srgbClr val="1F497D"/>
              </a:solidFill>
              <a:latin typeface="Calibri"/>
              <a:cs typeface="Calibri"/>
            </a:endParaRPr>
          </a:p>
        </p:txBody>
      </p:sp>
      <p:pic>
        <p:nvPicPr>
          <p:cNvPr id="7" name="Bilde 6" descr="Skjermdump av podkasten Foreldrekoden med Hedvig Montgomery. ">
            <a:extLst>
              <a:ext uri="{FF2B5EF4-FFF2-40B4-BE49-F238E27FC236}">
                <a16:creationId xmlns:a16="http://schemas.microsoft.com/office/drawing/2014/main" id="{87E6465A-0E24-D3A4-F356-EAD838616E0A}"/>
              </a:ext>
            </a:extLst>
          </p:cNvPr>
          <p:cNvPicPr>
            <a:picLocks noChangeAspect="1"/>
          </p:cNvPicPr>
          <p:nvPr/>
        </p:nvPicPr>
        <p:blipFill>
          <a:blip r:embed="rId3"/>
          <a:stretch>
            <a:fillRect/>
          </a:stretch>
        </p:blipFill>
        <p:spPr>
          <a:xfrm>
            <a:off x="7572463" y="3429000"/>
            <a:ext cx="2608216" cy="2717241"/>
          </a:xfrm>
          <a:prstGeom prst="rect">
            <a:avLst/>
          </a:prstGeom>
        </p:spPr>
      </p:pic>
    </p:spTree>
    <p:extLst>
      <p:ext uri="{BB962C8B-B14F-4D97-AF65-F5344CB8AC3E}">
        <p14:creationId xmlns:p14="http://schemas.microsoft.com/office/powerpoint/2010/main" val="34893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Planlegge utprøving</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sz="2800" kern="1200" dirty="0">
                <a:solidFill>
                  <a:schemeClr val="accent1"/>
                </a:solidFill>
                <a:latin typeface="+mn-lt"/>
                <a:ea typeface="+mn-ea"/>
                <a:cs typeface="+mn-cs"/>
              </a:rPr>
              <a:t>20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3699711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CA85774-CEFE-8109-50F8-6C8295C0E6B5}"/>
              </a:ext>
            </a:extLst>
          </p:cNvPr>
          <p:cNvSpPr>
            <a:spLocks noGrp="1"/>
          </p:cNvSpPr>
          <p:nvPr>
            <p:ph type="ctrTitle"/>
          </p:nvPr>
        </p:nvSpPr>
        <p:spPr/>
        <p:txBody>
          <a:bodyPr/>
          <a:lstStyle/>
          <a:p>
            <a:r>
              <a:rPr lang="nb-NO" dirty="0"/>
              <a:t>Del 1 – Samarbeid</a:t>
            </a:r>
          </a:p>
        </p:txBody>
      </p:sp>
      <p:sp>
        <p:nvSpPr>
          <p:cNvPr id="5" name="Undertittel 4">
            <a:extLst>
              <a:ext uri="{FF2B5EF4-FFF2-40B4-BE49-F238E27FC236}">
                <a16:creationId xmlns:a16="http://schemas.microsoft.com/office/drawing/2014/main" id="{B29DA340-A3B8-C6C3-CF6E-BBB18D7A4B4F}"/>
              </a:ext>
            </a:extLst>
          </p:cNvPr>
          <p:cNvSpPr>
            <a:spLocks noGrp="1"/>
          </p:cNvSpPr>
          <p:nvPr>
            <p:ph type="subTitle" idx="1"/>
          </p:nvPr>
        </p:nvSpPr>
        <p:spPr/>
        <p:txBody>
          <a:bodyPr/>
          <a:lstStyle/>
          <a:p>
            <a:r>
              <a:rPr lang="nb-NO" sz="2400" dirty="0"/>
              <a:t>Inkluderende læringsfellesskap</a:t>
            </a:r>
            <a:endParaRPr lang="nb-NO" dirty="0"/>
          </a:p>
        </p:txBody>
      </p:sp>
    </p:spTree>
    <p:extLst>
      <p:ext uri="{BB962C8B-B14F-4D97-AF65-F5344CB8AC3E}">
        <p14:creationId xmlns:p14="http://schemas.microsoft.com/office/powerpoint/2010/main" val="1577175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Planlegge del 2: Utprøving</a:t>
            </a:r>
          </a:p>
        </p:txBody>
      </p:sp>
      <p:sp>
        <p:nvSpPr>
          <p:cNvPr id="3" name="Plassholder for innhold 2"/>
          <p:cNvSpPr>
            <a:spLocks noGrp="1"/>
          </p:cNvSpPr>
          <p:nvPr>
            <p:ph idx="1"/>
          </p:nvPr>
        </p:nvSpPr>
        <p:spPr>
          <a:xfrm>
            <a:off x="838200" y="2276872"/>
            <a:ext cx="7562056" cy="4464496"/>
          </a:xfrm>
        </p:spPr>
        <p:txBody>
          <a:bodyPr>
            <a:normAutofit/>
          </a:bodyPr>
          <a:lstStyle/>
          <a:p>
            <a:pPr marL="0" indent="0">
              <a:buNone/>
            </a:pPr>
            <a:r>
              <a:rPr lang="nb-NO" sz="2200" dirty="0"/>
              <a:t>Les beskrivelsen av sorteringsaktiviteter som dere får utdelt.</a:t>
            </a:r>
          </a:p>
          <a:p>
            <a:r>
              <a:rPr lang="nb-NO" sz="2200" b="1" dirty="0"/>
              <a:t>Lærer:</a:t>
            </a:r>
            <a:r>
              <a:rPr lang="nb-NO" sz="2200" dirty="0"/>
              <a:t> Forbered en sorteringsaktivitet tilpasset valgfritt tema. </a:t>
            </a:r>
            <a:br>
              <a:rPr lang="nb-NO" sz="2200" dirty="0"/>
            </a:br>
            <a:r>
              <a:rPr lang="nb-NO" sz="2200" b="1" dirty="0"/>
              <a:t>PP-rådgiver</a:t>
            </a:r>
            <a:r>
              <a:rPr lang="nb-NO" sz="2200" dirty="0"/>
              <a:t> planlegger sammen med en av lærerne.</a:t>
            </a:r>
          </a:p>
          <a:p>
            <a:r>
              <a:rPr lang="nb-NO" sz="2200" b="1" dirty="0"/>
              <a:t>Lærer og PP-rådgiver:</a:t>
            </a:r>
            <a:r>
              <a:rPr lang="nb-NO" sz="2200" dirty="0"/>
              <a:t> Velg ut noen kjennetegn i skjemaet som du/dere vil se etter hos elevene. Reflekter over og noter om du observerte kjennetegnene hos elevene. Hvorfor / hvorfor ikke? </a:t>
            </a:r>
            <a:br>
              <a:rPr lang="nb-NO" sz="2200" dirty="0"/>
            </a:br>
            <a:br>
              <a:rPr lang="nb-NO" sz="2200" dirty="0"/>
            </a:br>
            <a:r>
              <a:rPr lang="nb-NO" sz="2200" dirty="0"/>
              <a:t>Ta med deg notatene og skjemaet til del 3: </a:t>
            </a:r>
            <a:r>
              <a:rPr lang="nb-NO" sz="2200" i="1" dirty="0"/>
              <a:t>Erfaringsdeling</a:t>
            </a:r>
            <a:r>
              <a:rPr lang="nb-NO" sz="2200" dirty="0"/>
              <a:t>. </a:t>
            </a:r>
          </a:p>
          <a:p>
            <a:endParaRPr lang="nb-NO" sz="2200" dirty="0"/>
          </a:p>
        </p:txBody>
      </p:sp>
      <p:pic>
        <p:nvPicPr>
          <p:cNvPr id="6" name="Picture 5" descr="Skjema som viser kjennetegn på inkludering. "/>
          <p:cNvPicPr>
            <a:picLocks noChangeAspect="1"/>
          </p:cNvPicPr>
          <p:nvPr/>
        </p:nvPicPr>
        <p:blipFill>
          <a:blip r:embed="rId3"/>
          <a:stretch>
            <a:fillRect/>
          </a:stretch>
        </p:blipFill>
        <p:spPr>
          <a:xfrm>
            <a:off x="8472264" y="2276872"/>
            <a:ext cx="3406531" cy="2952328"/>
          </a:xfrm>
          <a:prstGeom prst="rect">
            <a:avLst/>
          </a:prstGeom>
        </p:spPr>
      </p:pic>
    </p:spTree>
    <p:extLst>
      <p:ext uri="{BB962C8B-B14F-4D97-AF65-F5344CB8AC3E}">
        <p14:creationId xmlns:p14="http://schemas.microsoft.com/office/powerpoint/2010/main" val="342823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9A969-15E0-4B93-BDFC-E5042AF23007}"/>
              </a:ext>
            </a:extLst>
          </p:cNvPr>
          <p:cNvSpPr>
            <a:spLocks noGrp="1"/>
          </p:cNvSpPr>
          <p:nvPr>
            <p:ph type="title"/>
          </p:nvPr>
        </p:nvSpPr>
        <p:spPr/>
        <p:txBody>
          <a:bodyPr/>
          <a:lstStyle/>
          <a:p>
            <a:r>
              <a:rPr lang="en-US" dirty="0"/>
              <a:t>Del 2: </a:t>
            </a:r>
            <a:r>
              <a:rPr lang="nb-NO" dirty="0"/>
              <a:t>Utprøving</a:t>
            </a:r>
          </a:p>
        </p:txBody>
      </p:sp>
      <p:graphicFrame>
        <p:nvGraphicFramePr>
          <p:cNvPr id="6" name="Plasshaldar for innhald 5">
            <a:extLst>
              <a:ext uri="{FF2B5EF4-FFF2-40B4-BE49-F238E27FC236}">
                <a16:creationId xmlns:a16="http://schemas.microsoft.com/office/drawing/2014/main" id="{9BFE4F77-9937-4D50-A9A1-FFC6FDC2F50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939242457"/>
              </p:ext>
            </p:extLst>
          </p:nvPr>
        </p:nvGraphicFramePr>
        <p:xfrm>
          <a:off x="838200" y="2618110"/>
          <a:ext cx="6226099" cy="2783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descr="Ramme rundt del 2: Utprøving"/>
          <p:cNvSpPr/>
          <p:nvPr/>
        </p:nvSpPr>
        <p:spPr>
          <a:xfrm>
            <a:off x="2916746" y="2721407"/>
            <a:ext cx="1844825" cy="255312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7474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E0C1DA6-DE26-1E03-1F3B-B783A31339B5}"/>
              </a:ext>
            </a:extLst>
          </p:cNvPr>
          <p:cNvSpPr>
            <a:spLocks noGrp="1"/>
          </p:cNvSpPr>
          <p:nvPr>
            <p:ph type="ctrTitle"/>
          </p:nvPr>
        </p:nvSpPr>
        <p:spPr/>
        <p:txBody>
          <a:bodyPr/>
          <a:lstStyle/>
          <a:p>
            <a:r>
              <a:rPr lang="nb-NO" dirty="0"/>
              <a:t>Del 2 – Utprøving</a:t>
            </a:r>
          </a:p>
        </p:txBody>
      </p:sp>
      <p:sp>
        <p:nvSpPr>
          <p:cNvPr id="5" name="Undertittel 4">
            <a:extLst>
              <a:ext uri="{FF2B5EF4-FFF2-40B4-BE49-F238E27FC236}">
                <a16:creationId xmlns:a16="http://schemas.microsoft.com/office/drawing/2014/main" id="{9C74EEC6-9239-DA70-0D94-009373C5FFD9}"/>
              </a:ext>
            </a:extLst>
          </p:cNvPr>
          <p:cNvSpPr>
            <a:spLocks noGrp="1"/>
          </p:cNvSpPr>
          <p:nvPr>
            <p:ph type="subTitle" idx="1"/>
          </p:nvPr>
        </p:nvSpPr>
        <p:spPr/>
        <p:txBody>
          <a:bodyPr/>
          <a:lstStyle/>
          <a:p>
            <a:r>
              <a:rPr lang="nb-NO" sz="2400" dirty="0"/>
              <a:t>Inkluderende læringsfellesskap</a:t>
            </a:r>
            <a:endParaRPr lang="nb-NO" dirty="0"/>
          </a:p>
        </p:txBody>
      </p:sp>
    </p:spTree>
    <p:extLst>
      <p:ext uri="{BB962C8B-B14F-4D97-AF65-F5344CB8AC3E}">
        <p14:creationId xmlns:p14="http://schemas.microsoft.com/office/powerpoint/2010/main" val="4093712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9A969-15E0-4B93-BDFC-E5042AF23007}"/>
              </a:ext>
            </a:extLst>
          </p:cNvPr>
          <p:cNvSpPr>
            <a:spLocks noGrp="1"/>
          </p:cNvSpPr>
          <p:nvPr>
            <p:ph type="title"/>
          </p:nvPr>
        </p:nvSpPr>
        <p:spPr/>
        <p:txBody>
          <a:bodyPr/>
          <a:lstStyle/>
          <a:p>
            <a:r>
              <a:rPr lang="en-US" dirty="0"/>
              <a:t>Del 3: </a:t>
            </a:r>
            <a:r>
              <a:rPr lang="nb-NO" dirty="0"/>
              <a:t>Erfaringsdeling</a:t>
            </a:r>
          </a:p>
        </p:txBody>
      </p:sp>
      <p:graphicFrame>
        <p:nvGraphicFramePr>
          <p:cNvPr id="6" name="Plasshaldar for innhald 5">
            <a:extLst>
              <a:ext uri="{FF2B5EF4-FFF2-40B4-BE49-F238E27FC236}">
                <a16:creationId xmlns:a16="http://schemas.microsoft.com/office/drawing/2014/main" id="{9BFE4F77-9937-4D50-A9A1-FFC6FDC2F50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03346170"/>
              </p:ext>
            </p:extLst>
          </p:nvPr>
        </p:nvGraphicFramePr>
        <p:xfrm>
          <a:off x="838200" y="2409786"/>
          <a:ext cx="6226099" cy="2783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descr="Ramme rundt del 3: Erfaringsdeling"/>
          <p:cNvSpPr/>
          <p:nvPr/>
        </p:nvSpPr>
        <p:spPr>
          <a:xfrm>
            <a:off x="4962293" y="2591142"/>
            <a:ext cx="2102006" cy="242121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Bildeforklaring formet som et avrundet rektangel 5"/>
          <p:cNvSpPr/>
          <p:nvPr/>
        </p:nvSpPr>
        <p:spPr>
          <a:xfrm>
            <a:off x="7892050" y="5193710"/>
            <a:ext cx="3189379" cy="968972"/>
          </a:xfrm>
          <a:prstGeom prst="wedgeRoundRectCallout">
            <a:avLst>
              <a:gd name="adj1" fmla="val -68755"/>
              <a:gd name="adj2" fmla="val -103136"/>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Calibri"/>
                <a:ea typeface="+mn-ea"/>
                <a:cs typeface="+mn-cs"/>
              </a:rPr>
              <a:t>I dag skal vi gjennomføre del 3: Erfaringsdeling. </a:t>
            </a:r>
          </a:p>
        </p:txBody>
      </p:sp>
    </p:spTree>
    <p:extLst>
      <p:ext uri="{BB962C8B-B14F-4D97-AF65-F5344CB8AC3E}">
        <p14:creationId xmlns:p14="http://schemas.microsoft.com/office/powerpoint/2010/main" val="542397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B0BC282-DD68-6F6C-FA80-5B673AA5A0D8}"/>
              </a:ext>
            </a:extLst>
          </p:cNvPr>
          <p:cNvSpPr>
            <a:spLocks noGrp="1"/>
          </p:cNvSpPr>
          <p:nvPr>
            <p:ph type="ctrTitle"/>
          </p:nvPr>
        </p:nvSpPr>
        <p:spPr/>
        <p:txBody>
          <a:bodyPr/>
          <a:lstStyle/>
          <a:p>
            <a:r>
              <a:rPr lang="nb-NO" dirty="0"/>
              <a:t>Del 3 – Erfaringsdeling</a:t>
            </a:r>
          </a:p>
        </p:txBody>
      </p:sp>
      <p:sp>
        <p:nvSpPr>
          <p:cNvPr id="5" name="Undertittel 4">
            <a:extLst>
              <a:ext uri="{FF2B5EF4-FFF2-40B4-BE49-F238E27FC236}">
                <a16:creationId xmlns:a16="http://schemas.microsoft.com/office/drawing/2014/main" id="{02E13395-46C5-E77F-C56B-45CF2E178EFA}"/>
              </a:ext>
            </a:extLst>
          </p:cNvPr>
          <p:cNvSpPr>
            <a:spLocks noGrp="1"/>
          </p:cNvSpPr>
          <p:nvPr>
            <p:ph type="subTitle" idx="1"/>
          </p:nvPr>
        </p:nvSpPr>
        <p:spPr/>
        <p:txBody>
          <a:bodyPr/>
          <a:lstStyle/>
          <a:p>
            <a:r>
              <a:rPr lang="nb-NO" sz="2400" dirty="0"/>
              <a:t>Inkluderende læringsfellesskap</a:t>
            </a:r>
            <a:endParaRPr lang="nb-NO" dirty="0"/>
          </a:p>
        </p:txBody>
      </p:sp>
    </p:spTree>
    <p:extLst>
      <p:ext uri="{BB962C8B-B14F-4D97-AF65-F5344CB8AC3E}">
        <p14:creationId xmlns:p14="http://schemas.microsoft.com/office/powerpoint/2010/main" val="1555336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a:t>
            </a:r>
            <a:r>
              <a:rPr lang="nb-NO" sz="4400" dirty="0"/>
              <a:t>pørsmålet</a:t>
            </a:r>
            <a:r>
              <a:rPr lang="en-US" sz="4400" dirty="0"/>
              <a:t> vi </a:t>
            </a:r>
            <a:r>
              <a:rPr lang="nb-NO" sz="4400" dirty="0"/>
              <a:t>skal utforske i denne modulen</a:t>
            </a:r>
            <a:r>
              <a:rPr lang="en-US" dirty="0"/>
              <a:t>:</a:t>
            </a:r>
            <a:r>
              <a:rPr lang="en-US" sz="4400" dirty="0"/>
              <a:t> </a:t>
            </a:r>
            <a:endParaRPr lang="nb-NO" dirty="0"/>
          </a:p>
        </p:txBody>
      </p:sp>
      <p:sp>
        <p:nvSpPr>
          <p:cNvPr id="3" name="Plassholder for innhold 2"/>
          <p:cNvSpPr>
            <a:spLocks noGrp="1"/>
          </p:cNvSpPr>
          <p:nvPr>
            <p:ph idx="1"/>
          </p:nvPr>
        </p:nvSpPr>
        <p:spPr>
          <a:xfrm>
            <a:off x="838199" y="2431746"/>
            <a:ext cx="5617839" cy="4237614"/>
          </a:xfrm>
        </p:spPr>
        <p:txBody>
          <a:bodyPr>
            <a:noAutofit/>
          </a:bodyPr>
          <a:lstStyle/>
          <a:p>
            <a:pPr marL="0" indent="0">
              <a:buNone/>
            </a:pPr>
            <a:r>
              <a:rPr lang="nb-NO" sz="2200" dirty="0"/>
              <a:t>Hva kjennetegner et inkluderende læringsfellesskap og hvordan kan vi legge til rette for det i undervisninga?</a:t>
            </a:r>
          </a:p>
        </p:txBody>
      </p:sp>
      <p:pic>
        <p:nvPicPr>
          <p:cNvPr id="6" name="Bilde 5">
            <a:extLst>
              <a:ext uri="{FF2B5EF4-FFF2-40B4-BE49-F238E27FC236}">
                <a16:creationId xmlns:a16="http://schemas.microsoft.com/office/drawing/2014/main" id="{9FE2AE1B-0E80-D7B9-DECC-C72BBA43B19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4406"/>
          <a:stretch/>
        </p:blipFill>
        <p:spPr>
          <a:xfrm>
            <a:off x="6660232" y="2309716"/>
            <a:ext cx="4776192" cy="2725446"/>
          </a:xfrm>
          <a:prstGeom prst="rect">
            <a:avLst/>
          </a:prstGeom>
        </p:spPr>
      </p:pic>
    </p:spTree>
    <p:extLst>
      <p:ext uri="{BB962C8B-B14F-4D97-AF65-F5344CB8AC3E}">
        <p14:creationId xmlns:p14="http://schemas.microsoft.com/office/powerpoint/2010/main" val="922875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5CADC55-4389-E3D0-DD8D-6393C4A1033F}"/>
              </a:ext>
            </a:extLst>
          </p:cNvPr>
          <p:cNvSpPr>
            <a:spLocks noGrp="1"/>
          </p:cNvSpPr>
          <p:nvPr>
            <p:ph type="title"/>
          </p:nvPr>
        </p:nvSpPr>
        <p:spPr/>
        <p:txBody>
          <a:bodyPr/>
          <a:lstStyle/>
          <a:p>
            <a:r>
              <a:rPr lang="nb-NO" dirty="0"/>
              <a:t>Tidsplan </a:t>
            </a:r>
            <a:r>
              <a:rPr lang="nn-NO" dirty="0"/>
              <a:t>del 3: Erfaringsdeling</a:t>
            </a:r>
            <a:endParaRPr lang="nb-NO" dirty="0"/>
          </a:p>
        </p:txBody>
      </p:sp>
      <p:graphicFrame>
        <p:nvGraphicFramePr>
          <p:cNvPr id="6" name="Table 4">
            <a:extLst>
              <a:ext uri="{FF2B5EF4-FFF2-40B4-BE49-F238E27FC236}">
                <a16:creationId xmlns:a16="http://schemas.microsoft.com/office/drawing/2014/main" id="{080E5754-5D9A-F627-29B8-BDA046FF7388}"/>
              </a:ext>
            </a:extLst>
          </p:cNvPr>
          <p:cNvGraphicFramePr>
            <a:graphicFrameLocks noGrp="1"/>
          </p:cNvGraphicFramePr>
          <p:nvPr>
            <p:extLst>
              <p:ext uri="{D42A27DB-BD31-4B8C-83A1-F6EECF244321}">
                <p14:modId xmlns:p14="http://schemas.microsoft.com/office/powerpoint/2010/main" val="1290418252"/>
              </p:ext>
            </p:extLst>
          </p:nvPr>
        </p:nvGraphicFramePr>
        <p:xfrm>
          <a:off x="1130424" y="2276872"/>
          <a:ext cx="9502080" cy="2640295"/>
        </p:xfrm>
        <a:graphic>
          <a:graphicData uri="http://schemas.openxmlformats.org/drawingml/2006/table">
            <a:tbl>
              <a:tblPr firstRow="1" bandRow="1">
                <a:tableStyleId>{B301B821-A1FF-4177-AEE7-76D212191A09}</a:tableStyleId>
              </a:tblPr>
              <a:tblGrid>
                <a:gridCol w="6479924">
                  <a:extLst>
                    <a:ext uri="{9D8B030D-6E8A-4147-A177-3AD203B41FA5}">
                      <a16:colId xmlns:a16="http://schemas.microsoft.com/office/drawing/2014/main" val="682717409"/>
                    </a:ext>
                  </a:extLst>
                </a:gridCol>
                <a:gridCol w="3022156">
                  <a:extLst>
                    <a:ext uri="{9D8B030D-6E8A-4147-A177-3AD203B41FA5}">
                      <a16:colId xmlns:a16="http://schemas.microsoft.com/office/drawing/2014/main" val="985515506"/>
                    </a:ext>
                  </a:extLst>
                </a:gridCol>
              </a:tblGrid>
              <a:tr h="528059">
                <a:tc>
                  <a:txBody>
                    <a:bodyPr/>
                    <a:lstStyle/>
                    <a:p>
                      <a:pPr marL="0" marR="0" lvl="0" indent="0" algn="l" rtl="0">
                        <a:spcBef>
                          <a:spcPts val="0"/>
                        </a:spcBef>
                        <a:spcAft>
                          <a:spcPts val="0"/>
                        </a:spcAft>
                        <a:buNone/>
                      </a:pPr>
                      <a:r>
                        <a:rPr lang="x-none" sz="2200" b="0" u="none" strike="noStrike" cap="none" dirty="0">
                          <a:solidFill>
                            <a:schemeClr val="bg1"/>
                          </a:solidFill>
                        </a:rPr>
                        <a:t>Aktivitet</a:t>
                      </a:r>
                      <a:endParaRPr sz="2200" b="0" dirty="0">
                        <a:solidFill>
                          <a:schemeClr val="bg1"/>
                        </a:solidFill>
                      </a:endParaRPr>
                    </a:p>
                  </a:txBody>
                  <a:tcPr marL="91450" marR="91450" marT="45725" marB="45725"/>
                </a:tc>
                <a:tc>
                  <a:txBody>
                    <a:bodyPr/>
                    <a:lstStyle/>
                    <a:p>
                      <a:pPr marL="0" marR="0" lvl="0" indent="0" algn="l" rtl="0">
                        <a:spcBef>
                          <a:spcPts val="0"/>
                        </a:spcBef>
                        <a:spcAft>
                          <a:spcPts val="0"/>
                        </a:spcAft>
                        <a:buNone/>
                      </a:pPr>
                      <a:r>
                        <a:rPr lang="x-none" sz="2200" b="0" dirty="0">
                          <a:solidFill>
                            <a:schemeClr val="bg1"/>
                          </a:solidFill>
                        </a:rPr>
                        <a:t>Tid</a:t>
                      </a:r>
                      <a:endParaRPr sz="2200" b="0" dirty="0">
                        <a:solidFill>
                          <a:schemeClr val="bg1"/>
                        </a:solidFill>
                      </a:endParaRPr>
                    </a:p>
                  </a:txBody>
                  <a:tcPr marL="91450" marR="91450" marT="45725" marB="45725"/>
                </a:tc>
                <a:extLst>
                  <a:ext uri="{0D108BD9-81ED-4DB2-BD59-A6C34878D82A}">
                    <a16:rowId xmlns:a16="http://schemas.microsoft.com/office/drawing/2014/main" val="498461526"/>
                  </a:ext>
                </a:extLst>
              </a:tr>
              <a:tr h="528059">
                <a:tc>
                  <a:txBody>
                    <a:bodyPr/>
                    <a:lstStyle/>
                    <a:p>
                      <a:r>
                        <a:rPr lang="nn-NO" sz="2200" baseline="0" noProof="0" dirty="0"/>
                        <a:t>Erfaringsdeling</a:t>
                      </a:r>
                      <a:endParaRPr lang="nn-NO" sz="2200" noProof="0" dirty="0"/>
                    </a:p>
                  </a:txBody>
                  <a:tcPr>
                    <a:solidFill>
                      <a:srgbClr val="E8EBED"/>
                    </a:solidFill>
                  </a:tcPr>
                </a:tc>
                <a:tc>
                  <a:txBody>
                    <a:bodyPr/>
                    <a:lstStyle/>
                    <a:p>
                      <a:r>
                        <a:rPr lang="nb-NO" sz="2200" noProof="0" dirty="0"/>
                        <a:t>25 min</a:t>
                      </a:r>
                    </a:p>
                  </a:txBody>
                  <a:tcPr/>
                </a:tc>
                <a:extLst>
                  <a:ext uri="{0D108BD9-81ED-4DB2-BD59-A6C34878D82A}">
                    <a16:rowId xmlns:a16="http://schemas.microsoft.com/office/drawing/2014/main" val="244407007"/>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200" noProof="0" dirty="0"/>
                        <a:t>Inkludering i profesjonsfellesskapet</a:t>
                      </a:r>
                    </a:p>
                  </a:txBody>
                  <a:tcPr/>
                </a:tc>
                <a:tc>
                  <a:txBody>
                    <a:bodyPr/>
                    <a:lstStyle/>
                    <a:p>
                      <a:r>
                        <a:rPr lang="nb-NO" sz="2200" noProof="0" dirty="0"/>
                        <a:t>20 min</a:t>
                      </a:r>
                    </a:p>
                  </a:txBody>
                  <a:tcPr/>
                </a:tc>
                <a:extLst>
                  <a:ext uri="{0D108BD9-81ED-4DB2-BD59-A6C34878D82A}">
                    <a16:rowId xmlns:a16="http://schemas.microsoft.com/office/drawing/2014/main" val="2386477327"/>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200" baseline="0" noProof="0" dirty="0"/>
                        <a:t>Oppsummering</a:t>
                      </a:r>
                      <a:endParaRPr lang="nb-NO" sz="2200" noProof="0" dirty="0"/>
                    </a:p>
                  </a:txBody>
                  <a:tcPr/>
                </a:tc>
                <a:tc>
                  <a:txBody>
                    <a:bodyPr/>
                    <a:lstStyle/>
                    <a:p>
                      <a:r>
                        <a:rPr lang="nb-NO" sz="2200" noProof="0" dirty="0"/>
                        <a:t>10 min</a:t>
                      </a:r>
                    </a:p>
                  </a:txBody>
                  <a:tcPr/>
                </a:tc>
                <a:extLst>
                  <a:ext uri="{0D108BD9-81ED-4DB2-BD59-A6C34878D82A}">
                    <a16:rowId xmlns:a16="http://schemas.microsoft.com/office/drawing/2014/main" val="810729883"/>
                  </a:ext>
                </a:extLst>
              </a:tr>
              <a:tr h="528059">
                <a:tc>
                  <a:txBody>
                    <a:bodyPr/>
                    <a:lstStyle/>
                    <a:p>
                      <a:pPr marL="0" marR="0" lvl="0" indent="0" algn="l" rtl="0">
                        <a:spcBef>
                          <a:spcPts val="0"/>
                        </a:spcBef>
                        <a:spcAft>
                          <a:spcPts val="0"/>
                        </a:spcAft>
                        <a:buNone/>
                      </a:pPr>
                      <a:r>
                        <a:rPr lang="nb-NO" sz="2200" b="1" dirty="0"/>
                        <a:t>Totalt</a:t>
                      </a:r>
                      <a:endParaRPr sz="2200" b="1" dirty="0">
                        <a:solidFill>
                          <a:schemeClr val="bg1"/>
                        </a:solidFill>
                      </a:endParaRPr>
                    </a:p>
                  </a:txBody>
                  <a:tcPr marL="91450" marR="91450" marT="45725" marB="45725"/>
                </a:tc>
                <a:tc>
                  <a:txBody>
                    <a:bodyPr/>
                    <a:lstStyle/>
                    <a:p>
                      <a:r>
                        <a:rPr lang="nb-NO" sz="2200" b="1" noProof="0"/>
                        <a:t>55 </a:t>
                      </a:r>
                      <a:r>
                        <a:rPr lang="nb-NO" sz="2200" b="1" noProof="0" dirty="0"/>
                        <a:t>min</a:t>
                      </a:r>
                    </a:p>
                  </a:txBody>
                  <a:tcPr marL="91450" marR="91450" marT="45725" marB="45725"/>
                </a:tc>
                <a:extLst>
                  <a:ext uri="{0D108BD9-81ED-4DB2-BD59-A6C34878D82A}">
                    <a16:rowId xmlns:a16="http://schemas.microsoft.com/office/drawing/2014/main" val="2221886606"/>
                  </a:ext>
                </a:extLst>
              </a:tr>
            </a:tbl>
          </a:graphicData>
        </a:graphic>
      </p:graphicFrame>
    </p:spTree>
    <p:extLst>
      <p:ext uri="{BB962C8B-B14F-4D97-AF65-F5344CB8AC3E}">
        <p14:creationId xmlns:p14="http://schemas.microsoft.com/office/powerpoint/2010/main" val="1340402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Erfaringsdeling</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dirty="0">
                <a:solidFill>
                  <a:schemeClr val="accent1"/>
                </a:solidFill>
                <a:latin typeface="+mn-lt"/>
              </a:rPr>
              <a:t>25</a:t>
            </a:r>
            <a:r>
              <a:rPr lang="nb-NO" sz="2800" kern="1200" dirty="0">
                <a:solidFill>
                  <a:schemeClr val="accent1"/>
                </a:solidFill>
                <a:latin typeface="+mn-lt"/>
                <a:ea typeface="+mn-ea"/>
                <a:cs typeface="+mn-cs"/>
              </a:rPr>
              <a:t>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2932471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Erfaringsdeling etter utprøving</a:t>
            </a:r>
          </a:p>
        </p:txBody>
      </p:sp>
      <p:sp>
        <p:nvSpPr>
          <p:cNvPr id="3" name="Content Placeholder 2"/>
          <p:cNvSpPr>
            <a:spLocks noGrp="1"/>
          </p:cNvSpPr>
          <p:nvPr>
            <p:ph idx="1"/>
          </p:nvPr>
        </p:nvSpPr>
        <p:spPr>
          <a:xfrm>
            <a:off x="838200" y="2276872"/>
            <a:ext cx="6481936" cy="3849292"/>
          </a:xfrm>
        </p:spPr>
        <p:txBody>
          <a:bodyPr>
            <a:normAutofit/>
          </a:bodyPr>
          <a:lstStyle/>
          <a:p>
            <a:pPr marL="0" indent="0">
              <a:buNone/>
            </a:pPr>
            <a:r>
              <a:rPr lang="nb-NO" sz="2200" b="1" dirty="0"/>
              <a:t>Del erfaringer i grupper (15 min):</a:t>
            </a:r>
          </a:p>
          <a:p>
            <a:pPr marL="457200" indent="-457200">
              <a:buFont typeface="+mj-lt"/>
              <a:buAutoNum type="arabicPeriod"/>
            </a:pPr>
            <a:r>
              <a:rPr lang="nb-NO" sz="2200" dirty="0"/>
              <a:t>Hvordan la aktiviteten til rette for kjennetegnene du så etter? </a:t>
            </a:r>
          </a:p>
          <a:p>
            <a:pPr lvl="1"/>
            <a:r>
              <a:rPr lang="nb-NO" sz="2200" dirty="0"/>
              <a:t>Forslag til tilpasninger/endringer på aktiviteten som kunne tilrettelagt enda bedre for inkludering?</a:t>
            </a:r>
          </a:p>
          <a:p>
            <a:pPr marL="457200" indent="-457200">
              <a:buFont typeface="+mj-lt"/>
              <a:buAutoNum type="arabicPeriod"/>
            </a:pPr>
            <a:r>
              <a:rPr lang="nb-NO" sz="2200" dirty="0"/>
              <a:t>Hvordan fungerte det å bruke skjemaet?</a:t>
            </a:r>
          </a:p>
          <a:p>
            <a:pPr marL="0" indent="0">
              <a:buNone/>
            </a:pPr>
            <a:endParaRPr lang="nb-NO" sz="2200" dirty="0"/>
          </a:p>
          <a:p>
            <a:pPr marL="0" indent="0">
              <a:buNone/>
            </a:pPr>
            <a:r>
              <a:rPr lang="nb-NO" sz="2200" b="1" dirty="0"/>
              <a:t>Oppsummer i plenum (10 min). </a:t>
            </a:r>
          </a:p>
        </p:txBody>
      </p:sp>
      <p:pic>
        <p:nvPicPr>
          <p:cNvPr id="6" name="Picture 4" descr="Skjema som viser kjennetegn på inkludering. "/>
          <p:cNvPicPr>
            <a:picLocks noChangeAspect="1"/>
          </p:cNvPicPr>
          <p:nvPr/>
        </p:nvPicPr>
        <p:blipFill>
          <a:blip r:embed="rId3"/>
          <a:stretch>
            <a:fillRect/>
          </a:stretch>
        </p:blipFill>
        <p:spPr>
          <a:xfrm>
            <a:off x="7540588" y="2132856"/>
            <a:ext cx="4065882" cy="3523766"/>
          </a:xfrm>
          <a:prstGeom prst="rect">
            <a:avLst/>
          </a:prstGeom>
        </p:spPr>
      </p:pic>
      <p:pic>
        <p:nvPicPr>
          <p:cNvPr id="4" name="Grafikk 3">
            <a:extLst>
              <a:ext uri="{FF2B5EF4-FFF2-40B4-BE49-F238E27FC236}">
                <a16:creationId xmlns:a16="http://schemas.microsoft.com/office/drawing/2014/main" id="{44BCF5A7-E4DB-48B3-0A33-6363DE84F38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108" y="425732"/>
            <a:ext cx="1150362" cy="1204347"/>
          </a:xfrm>
          <a:prstGeom prst="rect">
            <a:avLst/>
          </a:prstGeom>
        </p:spPr>
      </p:pic>
    </p:spTree>
    <p:extLst>
      <p:ext uri="{BB962C8B-B14F-4D97-AF65-F5344CB8AC3E}">
        <p14:creationId xmlns:p14="http://schemas.microsoft.com/office/powerpoint/2010/main" val="2448210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Inkludering i profesjonsfellesskapet</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dirty="0">
                <a:solidFill>
                  <a:schemeClr val="accent1"/>
                </a:solidFill>
                <a:latin typeface="+mn-lt"/>
              </a:rPr>
              <a:t>15</a:t>
            </a:r>
            <a:r>
              <a:rPr lang="nb-NO" sz="2800" kern="1200" dirty="0">
                <a:solidFill>
                  <a:schemeClr val="accent1"/>
                </a:solidFill>
                <a:latin typeface="+mn-lt"/>
                <a:ea typeface="+mn-ea"/>
                <a:cs typeface="+mn-cs"/>
              </a:rPr>
              <a:t>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4020929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a:t>
            </a:r>
            <a:r>
              <a:rPr lang="nb-NO" sz="4400" dirty="0"/>
              <a:t>pørsmålet</a:t>
            </a:r>
            <a:r>
              <a:rPr lang="en-US" sz="4400" dirty="0"/>
              <a:t> vi </a:t>
            </a:r>
            <a:r>
              <a:rPr lang="nb-NO" sz="4400" dirty="0"/>
              <a:t>skal utforske i denne modulen</a:t>
            </a:r>
            <a:r>
              <a:rPr lang="en-US" dirty="0"/>
              <a:t>:</a:t>
            </a:r>
            <a:r>
              <a:rPr lang="en-US" sz="4400" dirty="0"/>
              <a:t> </a:t>
            </a:r>
            <a:endParaRPr lang="nb-NO" dirty="0"/>
          </a:p>
        </p:txBody>
      </p:sp>
      <p:sp>
        <p:nvSpPr>
          <p:cNvPr id="3" name="Plassholder for innhold 2"/>
          <p:cNvSpPr>
            <a:spLocks noGrp="1"/>
          </p:cNvSpPr>
          <p:nvPr>
            <p:ph idx="1"/>
          </p:nvPr>
        </p:nvSpPr>
        <p:spPr>
          <a:xfrm>
            <a:off x="838199" y="2431746"/>
            <a:ext cx="5617839" cy="4237614"/>
          </a:xfrm>
        </p:spPr>
        <p:txBody>
          <a:bodyPr>
            <a:noAutofit/>
          </a:bodyPr>
          <a:lstStyle/>
          <a:p>
            <a:pPr marL="0" indent="0">
              <a:buNone/>
            </a:pPr>
            <a:r>
              <a:rPr lang="nb-NO" sz="2200" dirty="0"/>
              <a:t>Hva kjennetegner et inkluderende læringsfellesskap og hvordan kan vi legge til rette for det i undervisninga?</a:t>
            </a:r>
          </a:p>
          <a:p>
            <a:r>
              <a:rPr lang="nb-NO" sz="2200" b="1" dirty="0"/>
              <a:t>Tenk (1 min)</a:t>
            </a:r>
          </a:p>
          <a:p>
            <a:r>
              <a:rPr lang="nb-NO" sz="2200" b="1" dirty="0"/>
              <a:t>Diskuter i par (3 min) </a:t>
            </a:r>
            <a:endParaRPr lang="nb-NO" sz="2200" dirty="0"/>
          </a:p>
          <a:p>
            <a:pPr marL="0" indent="0">
              <a:buNone/>
            </a:pPr>
            <a:endParaRPr lang="nb-NO" sz="2200" dirty="0"/>
          </a:p>
          <a:p>
            <a:pPr marL="0" indent="0">
              <a:buNone/>
            </a:pPr>
            <a:r>
              <a:rPr lang="nb-NO" sz="2200" dirty="0"/>
              <a:t>Dette skal vi utforske videre i denne modulen. </a:t>
            </a:r>
          </a:p>
        </p:txBody>
      </p:sp>
      <p:pic>
        <p:nvPicPr>
          <p:cNvPr id="6" name="Bilde 5">
            <a:extLst>
              <a:ext uri="{FF2B5EF4-FFF2-40B4-BE49-F238E27FC236}">
                <a16:creationId xmlns:a16="http://schemas.microsoft.com/office/drawing/2014/main" id="{9FE2AE1B-0E80-D7B9-DECC-C72BBA43B19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4406"/>
          <a:stretch/>
        </p:blipFill>
        <p:spPr>
          <a:xfrm>
            <a:off x="6660232" y="2309716"/>
            <a:ext cx="4776192" cy="2725446"/>
          </a:xfrm>
          <a:prstGeom prst="rect">
            <a:avLst/>
          </a:prstGeom>
        </p:spPr>
      </p:pic>
    </p:spTree>
    <p:extLst>
      <p:ext uri="{BB962C8B-B14F-4D97-AF65-F5344CB8AC3E}">
        <p14:creationId xmlns:p14="http://schemas.microsoft.com/office/powerpoint/2010/main" val="232957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AE1150-286A-91C1-04FF-96407000990E}"/>
              </a:ext>
            </a:extLst>
          </p:cNvPr>
          <p:cNvSpPr>
            <a:spLocks noGrp="1"/>
          </p:cNvSpPr>
          <p:nvPr>
            <p:ph type="title"/>
          </p:nvPr>
        </p:nvSpPr>
        <p:spPr/>
        <p:txBody>
          <a:bodyPr>
            <a:normAutofit/>
          </a:bodyPr>
          <a:lstStyle/>
          <a:p>
            <a:r>
              <a:rPr lang="nb-NO" dirty="0"/>
              <a:t>Inkludering i profesjonsfellesskapet</a:t>
            </a:r>
          </a:p>
        </p:txBody>
      </p:sp>
      <p:sp>
        <p:nvSpPr>
          <p:cNvPr id="3" name="Plassholder for innhold 2">
            <a:extLst>
              <a:ext uri="{FF2B5EF4-FFF2-40B4-BE49-F238E27FC236}">
                <a16:creationId xmlns:a16="http://schemas.microsoft.com/office/drawing/2014/main" id="{55210D37-32BE-B0AF-7004-97B3C856625E}"/>
              </a:ext>
            </a:extLst>
          </p:cNvPr>
          <p:cNvSpPr>
            <a:spLocks noGrp="1"/>
          </p:cNvSpPr>
          <p:nvPr>
            <p:ph idx="1"/>
          </p:nvPr>
        </p:nvSpPr>
        <p:spPr>
          <a:xfrm>
            <a:off x="838200" y="1825625"/>
            <a:ext cx="6646682" cy="4351338"/>
          </a:xfrm>
        </p:spPr>
        <p:txBody>
          <a:bodyPr>
            <a:normAutofit fontScale="85000" lnSpcReduction="20000"/>
          </a:bodyPr>
          <a:lstStyle/>
          <a:p>
            <a:pPr marL="0" indent="0">
              <a:buNone/>
            </a:pPr>
            <a:r>
              <a:rPr lang="nb-NO" sz="2400" b="1" dirty="0"/>
              <a:t>Tenk (2 min): </a:t>
            </a:r>
          </a:p>
          <a:p>
            <a:r>
              <a:rPr lang="nb-NO" sz="2400" dirty="0"/>
              <a:t>Hvordan har du opplevd arbeidet med denne modulen med tanke på trygghet, motivasjon og mestring og godt samspill i profesjonsfellesskapet?</a:t>
            </a:r>
          </a:p>
          <a:p>
            <a:pPr marL="0" indent="0">
              <a:buNone/>
            </a:pPr>
            <a:r>
              <a:rPr lang="nb-NO" sz="2400" b="1" dirty="0"/>
              <a:t>Diskuter i grupper (15 min): </a:t>
            </a:r>
          </a:p>
          <a:p>
            <a:r>
              <a:rPr lang="nb-NO" sz="2400" dirty="0"/>
              <a:t>Tegn et Venndiagram med sirklene «Trygghet», «Motivasjon og mestring» og «Godt samspill». </a:t>
            </a:r>
          </a:p>
          <a:p>
            <a:r>
              <a:rPr lang="nb-NO" sz="2400" dirty="0"/>
              <a:t>Skriv stikkord på lapper om hva som gjorde at dere opplevde trygghet, motivasjon og mestring og </a:t>
            </a:r>
            <a:br>
              <a:rPr lang="nb-NO" sz="2400" dirty="0"/>
            </a:br>
            <a:r>
              <a:rPr lang="nb-NO" sz="2400" dirty="0"/>
              <a:t>godt samspill. Vær gjerne så konkrete som mulig. </a:t>
            </a:r>
          </a:p>
          <a:p>
            <a:r>
              <a:rPr lang="nb-NO" sz="2400" dirty="0"/>
              <a:t>Plasser lappene i diagrammet. </a:t>
            </a:r>
          </a:p>
          <a:p>
            <a:pPr marL="0" indent="0">
              <a:buNone/>
            </a:pPr>
            <a:r>
              <a:rPr lang="nb-NO" sz="2400" b="1" dirty="0"/>
              <a:t>Oppsummer i plenum (5 min):</a:t>
            </a:r>
            <a:r>
              <a:rPr lang="nb-NO" sz="2400" dirty="0"/>
              <a:t> </a:t>
            </a:r>
          </a:p>
          <a:p>
            <a:pPr marL="0" indent="0">
              <a:buNone/>
            </a:pPr>
            <a:r>
              <a:rPr lang="nb-NO" sz="2400" dirty="0"/>
              <a:t>Hver gruppe forteller om tre av lappene og hvordan de har plassert dem. </a:t>
            </a:r>
          </a:p>
          <a:p>
            <a:endParaRPr lang="nb-NO" dirty="0"/>
          </a:p>
        </p:txBody>
      </p:sp>
      <p:sp>
        <p:nvSpPr>
          <p:cNvPr id="4" name="TextBox 9">
            <a:extLst>
              <a:ext uri="{FF2B5EF4-FFF2-40B4-BE49-F238E27FC236}">
                <a16:creationId xmlns:a16="http://schemas.microsoft.com/office/drawing/2014/main" id="{9E058B4B-154D-9F1D-469E-B57E73498279}"/>
              </a:ext>
            </a:extLst>
          </p:cNvPr>
          <p:cNvSpPr txBox="1"/>
          <p:nvPr/>
        </p:nvSpPr>
        <p:spPr>
          <a:xfrm>
            <a:off x="7941182" y="2582016"/>
            <a:ext cx="14580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Trygghet</a:t>
            </a:r>
          </a:p>
        </p:txBody>
      </p:sp>
      <p:sp>
        <p:nvSpPr>
          <p:cNvPr id="5" name="TextBox 18">
            <a:extLst>
              <a:ext uri="{FF2B5EF4-FFF2-40B4-BE49-F238E27FC236}">
                <a16:creationId xmlns:a16="http://schemas.microsoft.com/office/drawing/2014/main" id="{2224F782-D8DF-B150-8D9D-0DCD94A272FA}"/>
              </a:ext>
            </a:extLst>
          </p:cNvPr>
          <p:cNvSpPr txBox="1"/>
          <p:nvPr/>
        </p:nvSpPr>
        <p:spPr>
          <a:xfrm>
            <a:off x="10094046" y="2533059"/>
            <a:ext cx="17072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Motivasjon og mestring</a:t>
            </a:r>
          </a:p>
        </p:txBody>
      </p:sp>
      <p:sp>
        <p:nvSpPr>
          <p:cNvPr id="6" name="TextBox 19">
            <a:extLst>
              <a:ext uri="{FF2B5EF4-FFF2-40B4-BE49-F238E27FC236}">
                <a16:creationId xmlns:a16="http://schemas.microsoft.com/office/drawing/2014/main" id="{1CEAF870-5B0E-CC67-D810-B95C3C211186}"/>
              </a:ext>
            </a:extLst>
          </p:cNvPr>
          <p:cNvSpPr txBox="1"/>
          <p:nvPr/>
        </p:nvSpPr>
        <p:spPr>
          <a:xfrm>
            <a:off x="8942748" y="4460380"/>
            <a:ext cx="14580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Godt samspill</a:t>
            </a:r>
          </a:p>
        </p:txBody>
      </p:sp>
      <p:sp>
        <p:nvSpPr>
          <p:cNvPr id="7" name="Oval 2">
            <a:extLst>
              <a:ext uri="{FF2B5EF4-FFF2-40B4-BE49-F238E27FC236}">
                <a16:creationId xmlns:a16="http://schemas.microsoft.com/office/drawing/2014/main" id="{30E922EB-5D6F-80D7-FE1E-FFD54E3D7799}"/>
              </a:ext>
            </a:extLst>
          </p:cNvPr>
          <p:cNvSpPr>
            <a:spLocks noChangeArrowheads="1"/>
          </p:cNvSpPr>
          <p:nvPr/>
        </p:nvSpPr>
        <p:spPr bwMode="auto">
          <a:xfrm>
            <a:off x="7685349" y="1999248"/>
            <a:ext cx="2494854" cy="240346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val 5">
            <a:extLst>
              <a:ext uri="{FF2B5EF4-FFF2-40B4-BE49-F238E27FC236}">
                <a16:creationId xmlns:a16="http://schemas.microsoft.com/office/drawing/2014/main" id="{B0E380DB-E511-D387-FB48-5008A89CFCE5}"/>
              </a:ext>
            </a:extLst>
          </p:cNvPr>
          <p:cNvSpPr>
            <a:spLocks noChangeArrowheads="1"/>
          </p:cNvSpPr>
          <p:nvPr/>
        </p:nvSpPr>
        <p:spPr bwMode="auto">
          <a:xfrm>
            <a:off x="9372688" y="1966637"/>
            <a:ext cx="2494854" cy="240346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Oval 6">
            <a:extLst>
              <a:ext uri="{FF2B5EF4-FFF2-40B4-BE49-F238E27FC236}">
                <a16:creationId xmlns:a16="http://schemas.microsoft.com/office/drawing/2014/main" id="{40B78C74-2F7D-54D2-60B3-1DCE8718AFF9}"/>
              </a:ext>
            </a:extLst>
          </p:cNvPr>
          <p:cNvSpPr>
            <a:spLocks noChangeArrowheads="1"/>
          </p:cNvSpPr>
          <p:nvPr/>
        </p:nvSpPr>
        <p:spPr bwMode="auto">
          <a:xfrm>
            <a:off x="8418407" y="3335111"/>
            <a:ext cx="2494854" cy="2403468"/>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Grafikk 9">
            <a:extLst>
              <a:ext uri="{FF2B5EF4-FFF2-40B4-BE49-F238E27FC236}">
                <a16:creationId xmlns:a16="http://schemas.microsoft.com/office/drawing/2014/main" id="{D42632BA-2330-EB75-7506-3C2E42456AD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108" y="425732"/>
            <a:ext cx="1150362" cy="1204347"/>
          </a:xfrm>
          <a:prstGeom prst="rect">
            <a:avLst/>
          </a:prstGeom>
        </p:spPr>
      </p:pic>
    </p:spTree>
    <p:extLst>
      <p:ext uri="{BB962C8B-B14F-4D97-AF65-F5344CB8AC3E}">
        <p14:creationId xmlns:p14="http://schemas.microsoft.com/office/powerpoint/2010/main" val="358915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ED87-2861-796B-9B2D-B68E68FADC11}"/>
              </a:ext>
            </a:extLst>
          </p:cNvPr>
          <p:cNvSpPr>
            <a:spLocks noGrp="1"/>
          </p:cNvSpPr>
          <p:nvPr>
            <p:ph type="title"/>
          </p:nvPr>
        </p:nvSpPr>
        <p:spPr/>
        <p:txBody>
          <a:bodyPr/>
          <a:lstStyle/>
          <a:p>
            <a:r>
              <a:rPr lang="nb-NO" dirty="0"/>
              <a:t>Oppsummering om profesjonsfellesskapet</a:t>
            </a:r>
            <a:r>
              <a:rPr lang="nb-NO" dirty="0">
                <a:solidFill>
                  <a:srgbClr val="00B050"/>
                </a:solidFill>
              </a:rPr>
              <a:t>  </a:t>
            </a:r>
          </a:p>
        </p:txBody>
      </p:sp>
      <p:sp>
        <p:nvSpPr>
          <p:cNvPr id="3" name="Content Placeholder 2">
            <a:extLst>
              <a:ext uri="{FF2B5EF4-FFF2-40B4-BE49-F238E27FC236}">
                <a16:creationId xmlns:a16="http://schemas.microsoft.com/office/drawing/2014/main" id="{B00FD64E-EBB0-8D2A-9DF8-E003E3B24F50}"/>
              </a:ext>
            </a:extLst>
          </p:cNvPr>
          <p:cNvSpPr>
            <a:spLocks noGrp="1"/>
          </p:cNvSpPr>
          <p:nvPr>
            <p:ph idx="1"/>
          </p:nvPr>
        </p:nvSpPr>
        <p:spPr>
          <a:xfrm>
            <a:off x="838200" y="2265721"/>
            <a:ext cx="5486400" cy="3849292"/>
          </a:xfrm>
        </p:spPr>
        <p:txBody>
          <a:bodyPr>
            <a:normAutofit/>
          </a:bodyPr>
          <a:lstStyle/>
          <a:p>
            <a:pPr marL="0" indent="0">
              <a:buNone/>
            </a:pPr>
            <a:r>
              <a:rPr lang="nb-NO" sz="2200" dirty="0"/>
              <a:t>«</a:t>
            </a:r>
            <a:r>
              <a:rPr lang="en-US" sz="2200" dirty="0"/>
              <a:t>Å</a:t>
            </a:r>
            <a:r>
              <a:rPr lang="nb-NO" sz="2200" dirty="0"/>
              <a:t> få være en verdig aktør i fellesskapet er en forutsetning for å bli en del av det. Laget bygges gjennom faget.»</a:t>
            </a:r>
          </a:p>
          <a:p>
            <a:pPr marL="0" indent="0">
              <a:buNone/>
            </a:pPr>
            <a:endParaRPr lang="nb-NO" sz="2200" dirty="0"/>
          </a:p>
          <a:p>
            <a:pPr marL="0" indent="0">
              <a:buNone/>
            </a:pPr>
            <a:r>
              <a:rPr lang="nb-NO" sz="2200" dirty="0"/>
              <a:t>Aktiviteter og spørsmål der vi får tid til å reflektere, diskutere ideer og utforske hverandres svar gir oss mulighet til å være ressurser for hverandre.</a:t>
            </a:r>
          </a:p>
          <a:p>
            <a:endParaRPr lang="nb-NO" sz="2200" dirty="0"/>
          </a:p>
          <a:p>
            <a:endParaRPr lang="nb-NO" sz="2200" dirty="0"/>
          </a:p>
        </p:txBody>
      </p:sp>
      <p:sp>
        <p:nvSpPr>
          <p:cNvPr id="6" name="TextBox 5">
            <a:extLst>
              <a:ext uri="{FF2B5EF4-FFF2-40B4-BE49-F238E27FC236}">
                <a16:creationId xmlns:a16="http://schemas.microsoft.com/office/drawing/2014/main" id="{83722B67-2988-CD6D-C657-F462C355EF4C}"/>
              </a:ext>
            </a:extLst>
          </p:cNvPr>
          <p:cNvSpPr txBox="1"/>
          <p:nvPr/>
        </p:nvSpPr>
        <p:spPr>
          <a:xfrm>
            <a:off x="983432" y="3239871"/>
            <a:ext cx="5616624" cy="261610"/>
          </a:xfrm>
          <a:prstGeom prst="rect">
            <a:avLst/>
          </a:prstGeom>
          <a:noFill/>
        </p:spPr>
        <p:txBody>
          <a:bodyPr wrap="square">
            <a:spAutoFit/>
          </a:bodyPr>
          <a:lstStyle/>
          <a:p>
            <a:pPr marL="1257300" marR="0" lvl="3"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solidFill>
                <a:effectLst/>
                <a:uLnTx/>
                <a:uFillTx/>
                <a:latin typeface="Calibri" panose="020F0502020204030204"/>
                <a:ea typeface="+mn-ea"/>
                <a:cs typeface="+mn-cs"/>
              </a:rPr>
              <a:t>Bergkastet, I., Duesund, C. og </a:t>
            </a:r>
            <a:r>
              <a:rPr kumimoji="0" lang="nb-NO" sz="1100" b="0" i="0" u="none" strike="noStrike" kern="1200" cap="none" spc="0" normalizeH="0" baseline="0" noProof="0" dirty="0" err="1">
                <a:ln>
                  <a:noFill/>
                </a:ln>
                <a:solidFill>
                  <a:srgbClr val="000000"/>
                </a:solidFill>
                <a:effectLst/>
                <a:uLnTx/>
                <a:uFillTx/>
                <a:latin typeface="Calibri" panose="020F0502020204030204"/>
                <a:ea typeface="+mn-ea"/>
                <a:cs typeface="+mn-cs"/>
              </a:rPr>
              <a:t>Westvig</a:t>
            </a:r>
            <a:r>
              <a:rPr kumimoji="0" lang="nb-NO" sz="1100" b="0" i="0" u="none" strike="noStrike" kern="1200" cap="none" spc="0" normalizeH="0" baseline="0" noProof="0" dirty="0">
                <a:ln>
                  <a:noFill/>
                </a:ln>
                <a:solidFill>
                  <a:srgbClr val="000000"/>
                </a:solidFill>
                <a:effectLst/>
                <a:uLnTx/>
                <a:uFillTx/>
                <a:latin typeface="Calibri" panose="020F0502020204030204"/>
                <a:ea typeface="+mn-ea"/>
                <a:cs typeface="+mn-cs"/>
              </a:rPr>
              <a:t>, T.S. (2021), s. 72</a:t>
            </a:r>
          </a:p>
        </p:txBody>
      </p:sp>
      <p:pic>
        <p:nvPicPr>
          <p:cNvPr id="8" name="Bilde 7" descr="Et bilde som inneholder klær, person, Menneskeansikt, vegg&#10;&#10;Automatisk generert beskrivelse">
            <a:extLst>
              <a:ext uri="{FF2B5EF4-FFF2-40B4-BE49-F238E27FC236}">
                <a16:creationId xmlns:a16="http://schemas.microsoft.com/office/drawing/2014/main" id="{3A69C08C-80FD-C3A6-71D5-C6B85FBE5CC2}"/>
              </a:ext>
            </a:extLst>
          </p:cNvPr>
          <p:cNvPicPr>
            <a:picLocks noChangeAspect="1"/>
          </p:cNvPicPr>
          <p:nvPr/>
        </p:nvPicPr>
        <p:blipFill>
          <a:blip r:embed="rId3"/>
          <a:stretch>
            <a:fillRect/>
          </a:stretch>
        </p:blipFill>
        <p:spPr>
          <a:xfrm>
            <a:off x="6672064" y="2198916"/>
            <a:ext cx="5153305" cy="3703938"/>
          </a:xfrm>
          <a:prstGeom prst="rect">
            <a:avLst/>
          </a:prstGeom>
        </p:spPr>
      </p:pic>
      <p:sp>
        <p:nvSpPr>
          <p:cNvPr id="4" name="Bildeforklaring formet som et avrundet rektangel 5">
            <a:extLst>
              <a:ext uri="{FF2B5EF4-FFF2-40B4-BE49-F238E27FC236}">
                <a16:creationId xmlns:a16="http://schemas.microsoft.com/office/drawing/2014/main" id="{534755B2-830F-2C2F-D770-F1F06B479745}"/>
              </a:ext>
            </a:extLst>
          </p:cNvPr>
          <p:cNvSpPr/>
          <p:nvPr/>
        </p:nvSpPr>
        <p:spPr>
          <a:xfrm>
            <a:off x="6770245" y="1358922"/>
            <a:ext cx="5127132" cy="1029436"/>
          </a:xfrm>
          <a:prstGeom prst="wedgeRoundRectCallout">
            <a:avLst>
              <a:gd name="adj1" fmla="val -59774"/>
              <a:gd name="adj2" fmla="val 50570"/>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rgbClr val="000000"/>
                </a:solidFill>
                <a:effectLst/>
                <a:uLnTx/>
                <a:uFillTx/>
                <a:latin typeface="Calibri" panose="020F0502020204030204"/>
                <a:ea typeface="+mn-ea"/>
                <a:cs typeface="+mn-cs"/>
              </a:rPr>
              <a:t>Dette gjelder også i profesjonsfellesskapet.</a:t>
            </a:r>
          </a:p>
        </p:txBody>
      </p:sp>
    </p:spTree>
    <p:extLst>
      <p:ext uri="{BB962C8B-B14F-4D97-AF65-F5344CB8AC3E}">
        <p14:creationId xmlns:p14="http://schemas.microsoft.com/office/powerpoint/2010/main" val="35544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Fellesskapsbygging </a:t>
            </a:r>
          </a:p>
        </p:txBody>
      </p:sp>
      <p:sp>
        <p:nvSpPr>
          <p:cNvPr id="3" name="Plassholder for innhold 2"/>
          <p:cNvSpPr>
            <a:spLocks noGrp="1"/>
          </p:cNvSpPr>
          <p:nvPr>
            <p:ph idx="1"/>
          </p:nvPr>
        </p:nvSpPr>
        <p:spPr>
          <a:xfrm>
            <a:off x="838200" y="2276872"/>
            <a:ext cx="6799786" cy="3888432"/>
          </a:xfrm>
        </p:spPr>
        <p:txBody>
          <a:bodyPr/>
          <a:lstStyle/>
          <a:p>
            <a:pPr marL="0" indent="0">
              <a:buNone/>
            </a:pPr>
            <a:r>
              <a:rPr lang="nb-NO" sz="2200" i="1" dirty="0"/>
              <a:t>Skoler som kjennetegnes av godt relasjonsarbeid, preges av at </a:t>
            </a:r>
            <a:r>
              <a:rPr lang="nb-NO" sz="2200" b="1" i="1" dirty="0"/>
              <a:t>alle ansatte </a:t>
            </a:r>
            <a:r>
              <a:rPr lang="nb-NO" sz="2200" i="1" dirty="0"/>
              <a:t>på skolen tar </a:t>
            </a:r>
            <a:r>
              <a:rPr lang="nb-NO" sz="2200" b="1" i="1" dirty="0"/>
              <a:t>felles ansvar for relasjoner både i voksenmiljøet og blant elevene</a:t>
            </a:r>
            <a:r>
              <a:rPr lang="nb-NO" sz="2200" i="1" dirty="0"/>
              <a:t> … </a:t>
            </a:r>
          </a:p>
          <a:p>
            <a:pPr marL="800100" lvl="2" indent="0">
              <a:buNone/>
            </a:pPr>
            <a:br>
              <a:rPr lang="nb-NO" dirty="0"/>
            </a:br>
            <a:r>
              <a:rPr lang="nb-NO" sz="1100" dirty="0"/>
              <a:t>Helstad &amp; Øiestad (2017).</a:t>
            </a:r>
            <a:r>
              <a:rPr lang="nb-NO" sz="1100" i="1" dirty="0"/>
              <a:t> Læreren som regissør</a:t>
            </a:r>
            <a:r>
              <a:rPr lang="nb-NO" sz="1100" dirty="0"/>
              <a:t>. </a:t>
            </a:r>
            <a:r>
              <a:rPr lang="nb-NO" sz="1100" i="1" dirty="0"/>
              <a:t>Verktøy for ledelse i klasserommet, s</a:t>
            </a:r>
            <a:r>
              <a:rPr lang="nb-NO" sz="1100" dirty="0"/>
              <a:t>. 48.</a:t>
            </a:r>
          </a:p>
          <a:p>
            <a:pPr marL="800100" lvl="2" indent="0">
              <a:buNone/>
            </a:pPr>
            <a:endParaRPr lang="nb-NO" sz="1100" dirty="0"/>
          </a:p>
          <a:p>
            <a:pPr marL="0" indent="0">
              <a:buNone/>
            </a:pPr>
            <a:endParaRPr lang="nb-NO" i="1" dirty="0"/>
          </a:p>
        </p:txBody>
      </p:sp>
      <p:pic>
        <p:nvPicPr>
          <p:cNvPr id="1026" name="Picture 2" descr="Møte, Virksomhet, Idémyld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7986" y="2492896"/>
            <a:ext cx="4367766" cy="317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589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Oppsummering av modulen</a:t>
            </a:r>
          </a:p>
        </p:txBody>
      </p:sp>
      <p:sp>
        <p:nvSpPr>
          <p:cNvPr id="3" name="Plassholder for innhold 2"/>
          <p:cNvSpPr>
            <a:spLocks noGrp="1"/>
          </p:cNvSpPr>
          <p:nvPr>
            <p:ph idx="1"/>
          </p:nvPr>
        </p:nvSpPr>
        <p:spPr>
          <a:xfrm>
            <a:off x="838200" y="2276872"/>
            <a:ext cx="7346032" cy="3849292"/>
          </a:xfrm>
        </p:spPr>
        <p:txBody>
          <a:bodyPr>
            <a:normAutofit/>
          </a:bodyPr>
          <a:lstStyle/>
          <a:p>
            <a:pPr marL="0" indent="0">
              <a:buNone/>
            </a:pPr>
            <a:r>
              <a:rPr lang="nb-NO" sz="2200" b="1" dirty="0"/>
              <a:t>Diskuter i par (5 min): </a:t>
            </a:r>
          </a:p>
          <a:p>
            <a:pPr marL="0" indent="0">
              <a:buNone/>
            </a:pPr>
            <a:r>
              <a:rPr lang="nb-NO" sz="2200" dirty="0"/>
              <a:t>Hvilke tanker eller erfaringer fra arbeidet med denne modulen vil du ta med deg i din framtidige undervisning/praksis? </a:t>
            </a:r>
          </a:p>
          <a:p>
            <a:pPr marL="0" indent="0">
              <a:buNone/>
            </a:pPr>
            <a:r>
              <a:rPr lang="nb-NO" sz="2200" b="1" dirty="0"/>
              <a:t>Oppsummer i plenum. </a:t>
            </a:r>
          </a:p>
        </p:txBody>
      </p:sp>
      <p:pic>
        <p:nvPicPr>
          <p:cNvPr id="4" name="Bild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301" y="2276872"/>
            <a:ext cx="2255930" cy="4511860"/>
          </a:xfrm>
          <a:prstGeom prst="rect">
            <a:avLst/>
          </a:prstGeom>
        </p:spPr>
      </p:pic>
      <p:grpSp>
        <p:nvGrpSpPr>
          <p:cNvPr id="7" name="Gruppe 6">
            <a:extLst>
              <a:ext uri="{FF2B5EF4-FFF2-40B4-BE49-F238E27FC236}">
                <a16:creationId xmlns:a16="http://schemas.microsoft.com/office/drawing/2014/main" id="{93B59B6C-EDD8-ACF8-E95B-2F3C99254629}"/>
              </a:ext>
              <a:ext uri="{C183D7F6-B498-43B3-948B-1728B52AA6E4}">
                <adec:decorative xmlns:adec="http://schemas.microsoft.com/office/drawing/2017/decorative" val="1"/>
              </a:ext>
            </a:extLst>
          </p:cNvPr>
          <p:cNvGrpSpPr/>
          <p:nvPr/>
        </p:nvGrpSpPr>
        <p:grpSpPr>
          <a:xfrm>
            <a:off x="10047930" y="501533"/>
            <a:ext cx="1750803" cy="1052745"/>
            <a:chOff x="486890" y="4822412"/>
            <a:chExt cx="2185603" cy="1314185"/>
          </a:xfrm>
          <a:solidFill>
            <a:schemeClr val="tx2"/>
          </a:solidFill>
        </p:grpSpPr>
        <p:pic>
          <p:nvPicPr>
            <p:cNvPr id="8" name="Grafikk 7" descr="Bruker med heldekkende fyll">
              <a:extLst>
                <a:ext uri="{FF2B5EF4-FFF2-40B4-BE49-F238E27FC236}">
                  <a16:creationId xmlns:a16="http://schemas.microsoft.com/office/drawing/2014/main" id="{32561B73-B524-9329-9F9B-471D69638C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890" y="4822412"/>
              <a:ext cx="1255279" cy="1314185"/>
            </a:xfrm>
            <a:prstGeom prst="rect">
              <a:avLst/>
            </a:prstGeom>
          </p:spPr>
        </p:pic>
        <p:pic>
          <p:nvPicPr>
            <p:cNvPr id="9" name="Grafikk 8" descr="Bruker med heldekkende fyll">
              <a:extLst>
                <a:ext uri="{FF2B5EF4-FFF2-40B4-BE49-F238E27FC236}">
                  <a16:creationId xmlns:a16="http://schemas.microsoft.com/office/drawing/2014/main" id="{16BEFD76-27E0-C5D9-7DDB-3A028CA345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7215" y="4822412"/>
              <a:ext cx="1255278" cy="1314185"/>
            </a:xfrm>
            <a:prstGeom prst="rect">
              <a:avLst/>
            </a:prstGeom>
          </p:spPr>
        </p:pic>
      </p:grpSp>
      <p:sp>
        <p:nvSpPr>
          <p:cNvPr id="10" name="Bildeforklaring formet som et avrundet rektangel 5">
            <a:extLst>
              <a:ext uri="{FF2B5EF4-FFF2-40B4-BE49-F238E27FC236}">
                <a16:creationId xmlns:a16="http://schemas.microsoft.com/office/drawing/2014/main" id="{0196381F-FC1F-9676-6E6C-9FF2E95AEA25}"/>
              </a:ext>
            </a:extLst>
          </p:cNvPr>
          <p:cNvSpPr/>
          <p:nvPr/>
        </p:nvSpPr>
        <p:spPr>
          <a:xfrm>
            <a:off x="1347545" y="4201518"/>
            <a:ext cx="6498996" cy="1929036"/>
          </a:xfrm>
          <a:prstGeom prst="wedgeRoundRectCallout">
            <a:avLst>
              <a:gd name="adj1" fmla="val 58269"/>
              <a:gd name="adj2" fmla="val -43998"/>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b="1" dirty="0">
                <a:solidFill>
                  <a:schemeClr val="tx1"/>
                </a:solidFill>
              </a:rPr>
              <a:t>Tips: </a:t>
            </a:r>
          </a:p>
          <a:p>
            <a:pPr algn="ctr"/>
            <a:r>
              <a:rPr lang="nb-NO" sz="2200" dirty="0">
                <a:solidFill>
                  <a:schemeClr val="tx1"/>
                </a:solidFill>
              </a:rPr>
              <a:t>Bruk sorteringsaktiviteten til ulike tema med elevene. Lærere har rapportert at jo bedre elevene kjenner aktiviteten, jo flere av kjennetegnene på inkludering har de observert hos elevene.</a:t>
            </a:r>
          </a:p>
        </p:txBody>
      </p:sp>
    </p:spTree>
    <p:extLst>
      <p:ext uri="{BB962C8B-B14F-4D97-AF65-F5344CB8AC3E}">
        <p14:creationId xmlns:p14="http://schemas.microsoft.com/office/powerpoint/2010/main" val="81008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Veien videre </a:t>
            </a:r>
          </a:p>
        </p:txBody>
      </p:sp>
      <p:sp>
        <p:nvSpPr>
          <p:cNvPr id="15" name="Content Placeholder 2"/>
          <p:cNvSpPr txBox="1">
            <a:spLocks/>
          </p:cNvSpPr>
          <p:nvPr/>
        </p:nvSpPr>
        <p:spPr>
          <a:xfrm>
            <a:off x="838200" y="2276872"/>
            <a:ext cx="7130008" cy="4176464"/>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12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12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b-NO" sz="2200" dirty="0"/>
              <a:t>I de neste modulene ser vi nærmere på hvordan vi kan legge til rette for inkludering i undervisninga:</a:t>
            </a:r>
          </a:p>
          <a:p>
            <a:r>
              <a:rPr lang="nb-NO" sz="2200" dirty="0">
                <a:latin typeface="Calibri" panose="020F0502020204030204" pitchFamily="34" charset="0"/>
                <a:ea typeface="Calibri" panose="020F0502020204030204" pitchFamily="34" charset="0"/>
                <a:cs typeface="Times New Roman" panose="02020603050405020304" pitchFamily="18" charset="0"/>
              </a:rPr>
              <a:t>Hvordan kan utforskende aktiviteter gjøre undervisninga inkluderende?</a:t>
            </a:r>
          </a:p>
          <a:p>
            <a:r>
              <a:rPr lang="nb-NO" sz="2200" dirty="0"/>
              <a:t>Hvordan ha tydelig lærerstyring i de utforskende aktivitetene, og hvordan bidrar det til inkludering? </a:t>
            </a:r>
            <a:endParaRPr lang="nb-NO" sz="2200" dirty="0">
              <a:effectLst/>
              <a:latin typeface="Calibri" panose="020F0502020204030204" pitchFamily="34" charset="0"/>
              <a:ea typeface="Calibri" panose="020F0502020204030204" pitchFamily="34" charset="0"/>
              <a:cs typeface="Times New Roman" panose="02020603050405020304" pitchFamily="18" charset="0"/>
            </a:endParaRPr>
          </a:p>
          <a:p>
            <a:r>
              <a:rPr lang="nb-NO" sz="2200" dirty="0"/>
              <a:t>Hvordan kan samarbeid i lærerstyrte, utforskende aktiviteter føre til inkludering</a:t>
            </a:r>
            <a:r>
              <a:rPr lang="nb-NO" sz="22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nb-NO" sz="2200" dirty="0"/>
          </a:p>
          <a:p>
            <a:endParaRPr lang="nb-NO" sz="2200" dirty="0"/>
          </a:p>
        </p:txBody>
      </p:sp>
      <p:pic>
        <p:nvPicPr>
          <p:cNvPr id="3" name="Picture 4">
            <a:extLst>
              <a:ext uri="{FF2B5EF4-FFF2-40B4-BE49-F238E27FC236}">
                <a16:creationId xmlns:a16="http://schemas.microsoft.com/office/drawing/2014/main" id="{CA7E4656-A354-05D3-BBE9-5286D531C1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12224" y="2289129"/>
            <a:ext cx="3572703" cy="3096344"/>
          </a:xfrm>
          <a:prstGeom prst="rect">
            <a:avLst/>
          </a:prstGeom>
        </p:spPr>
      </p:pic>
    </p:spTree>
    <p:extLst>
      <p:ext uri="{BB962C8B-B14F-4D97-AF65-F5344CB8AC3E}">
        <p14:creationId xmlns:p14="http://schemas.microsoft.com/office/powerpoint/2010/main" val="2925986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0584-AF32-D21B-9F36-538FD21C8817}"/>
              </a:ext>
            </a:extLst>
          </p:cNvPr>
          <p:cNvSpPr>
            <a:spLocks noGrp="1"/>
          </p:cNvSpPr>
          <p:nvPr>
            <p:ph type="title"/>
          </p:nvPr>
        </p:nvSpPr>
        <p:spPr/>
        <p:txBody>
          <a:bodyPr/>
          <a:lstStyle/>
          <a:p>
            <a:r>
              <a:rPr lang="nb-NO" dirty="0"/>
              <a:t>Referanser</a:t>
            </a:r>
          </a:p>
        </p:txBody>
      </p:sp>
      <p:sp>
        <p:nvSpPr>
          <p:cNvPr id="3" name="Content Placeholder 2">
            <a:extLst>
              <a:ext uri="{FF2B5EF4-FFF2-40B4-BE49-F238E27FC236}">
                <a16:creationId xmlns:a16="http://schemas.microsoft.com/office/drawing/2014/main" id="{E6B8A890-0268-24B6-8DD3-AC7152D426CA}"/>
              </a:ext>
            </a:extLst>
          </p:cNvPr>
          <p:cNvSpPr>
            <a:spLocks noGrp="1"/>
          </p:cNvSpPr>
          <p:nvPr>
            <p:ph idx="1"/>
          </p:nvPr>
        </p:nvSpPr>
        <p:spPr>
          <a:xfrm>
            <a:off x="838200" y="2276872"/>
            <a:ext cx="10226352" cy="3849292"/>
          </a:xfrm>
        </p:spPr>
        <p:txBody>
          <a:bodyPr>
            <a:normAutofit/>
          </a:bodyPr>
          <a:lstStyle/>
          <a:p>
            <a:pPr marL="0" indent="0">
              <a:buNone/>
            </a:pPr>
            <a:r>
              <a:rPr lang="nb-NO" sz="2200" dirty="0"/>
              <a:t>Bergkastet, I., Duesund, C. og </a:t>
            </a:r>
            <a:r>
              <a:rPr lang="nb-NO" sz="2200" dirty="0" err="1"/>
              <a:t>Westvig</a:t>
            </a:r>
            <a:r>
              <a:rPr lang="nb-NO" sz="2200" dirty="0"/>
              <a:t>, T.S. (2021). Kap. 6. Didaktiske val som fremmer fellesskap i grupper i Restad, F. og Sandsmark, J. (red.) </a:t>
            </a:r>
            <a:r>
              <a:rPr lang="nb-NO" sz="2200" i="1" dirty="0"/>
              <a:t>Mobbeforebygging i et fellesskapsperspektiv.</a:t>
            </a:r>
            <a:r>
              <a:rPr lang="nb-NO" sz="2200" dirty="0"/>
              <a:t> s. 72</a:t>
            </a:r>
          </a:p>
          <a:p>
            <a:pPr marL="0" indent="0">
              <a:buNone/>
            </a:pPr>
            <a:r>
              <a:rPr lang="en-US" sz="2200" dirty="0" err="1">
                <a:solidFill>
                  <a:srgbClr val="000000"/>
                </a:solidFill>
              </a:rPr>
              <a:t>Foreldrekoden</a:t>
            </a:r>
            <a:r>
              <a:rPr lang="en-US" sz="2200" dirty="0">
                <a:solidFill>
                  <a:srgbClr val="000000"/>
                </a:solidFill>
              </a:rPr>
              <a:t> – med </a:t>
            </a:r>
            <a:r>
              <a:rPr lang="en-US" sz="2200" dirty="0" err="1">
                <a:solidFill>
                  <a:srgbClr val="000000"/>
                </a:solidFill>
              </a:rPr>
              <a:t>Hedvig</a:t>
            </a:r>
            <a:r>
              <a:rPr lang="en-US" sz="2200" dirty="0">
                <a:solidFill>
                  <a:srgbClr val="000000"/>
                </a:solidFill>
              </a:rPr>
              <a:t> Montgomery, episode: </a:t>
            </a:r>
            <a:r>
              <a:rPr lang="en-US" sz="2200" dirty="0" err="1">
                <a:solidFill>
                  <a:srgbClr val="000000"/>
                </a:solidFill>
              </a:rPr>
              <a:t>Mobbingens</a:t>
            </a:r>
            <a:r>
              <a:rPr lang="en-US" sz="2200" dirty="0">
                <a:solidFill>
                  <a:srgbClr val="000000"/>
                </a:solidFill>
              </a:rPr>
              <a:t> </a:t>
            </a:r>
            <a:r>
              <a:rPr lang="en-US" sz="2200" dirty="0" err="1">
                <a:solidFill>
                  <a:srgbClr val="000000"/>
                </a:solidFill>
              </a:rPr>
              <a:t>uvesen</a:t>
            </a:r>
            <a:r>
              <a:rPr lang="en-US" sz="2200" dirty="0">
                <a:solidFill>
                  <a:srgbClr val="000000"/>
                </a:solidFill>
              </a:rPr>
              <a:t>: </a:t>
            </a:r>
            <a:r>
              <a:rPr lang="en-US" sz="2200" dirty="0" err="1">
                <a:solidFill>
                  <a:srgbClr val="000000"/>
                </a:solidFill>
              </a:rPr>
              <a:t>Hvordan</a:t>
            </a:r>
            <a:r>
              <a:rPr lang="en-US" sz="2200" dirty="0">
                <a:solidFill>
                  <a:srgbClr val="000000"/>
                </a:solidFill>
              </a:rPr>
              <a:t> gripe inn? (</a:t>
            </a:r>
            <a:r>
              <a:rPr lang="nb-NO" sz="2200" dirty="0">
                <a:solidFill>
                  <a:srgbClr val="000000"/>
                </a:solidFill>
              </a:rPr>
              <a:t>14:45–15:03)</a:t>
            </a:r>
            <a:endParaRPr lang="nb-NO" sz="2200" dirty="0"/>
          </a:p>
          <a:p>
            <a:pPr marL="0" indent="0">
              <a:buNone/>
            </a:pPr>
            <a:r>
              <a:rPr lang="nb-NO" sz="2200" dirty="0"/>
              <a:t>Naturfagsenteret (2024). </a:t>
            </a:r>
            <a:r>
              <a:rPr lang="nb-NO" sz="2200" i="1" dirty="0"/>
              <a:t>Inkludering for alle </a:t>
            </a:r>
            <a:r>
              <a:rPr lang="nb-NO" sz="2200" dirty="0">
                <a:hlinkClick r:id="rId2"/>
              </a:rPr>
              <a:t>www.naturfagsenteret.no/c1405600/prosjekt/vis.html?tid=2369912</a:t>
            </a:r>
            <a:r>
              <a:rPr lang="nb-NO" sz="2200" dirty="0"/>
              <a:t> </a:t>
            </a:r>
          </a:p>
          <a:p>
            <a:pPr marL="0" indent="0">
              <a:buNone/>
            </a:pPr>
            <a:r>
              <a:rPr lang="nn-NO" sz="2200" kern="100" dirty="0">
                <a:effectLst/>
                <a:latin typeface="Calibri" panose="020F0502020204030204" pitchFamily="34" charset="0"/>
                <a:ea typeface="Calibri" panose="020F0502020204030204" pitchFamily="34" charset="0"/>
                <a:cs typeface="Calibri" panose="020F0502020204030204" pitchFamily="34" charset="0"/>
              </a:rPr>
              <a:t>Utdanningsdirektoratet. Overordnet del av læreplanen: </a:t>
            </a:r>
            <a:r>
              <a:rPr lang="nn-NO" sz="2200" i="1" kern="100" dirty="0" err="1">
                <a:effectLst/>
                <a:latin typeface="Calibri" panose="020F0502020204030204" pitchFamily="34" charset="0"/>
                <a:ea typeface="Calibri" panose="020F0502020204030204" pitchFamily="34" charset="0"/>
                <a:cs typeface="Calibri" panose="020F0502020204030204" pitchFamily="34" charset="0"/>
              </a:rPr>
              <a:t>Prinsipper</a:t>
            </a:r>
            <a:r>
              <a:rPr lang="nn-NO" sz="2200" i="1" kern="100" dirty="0">
                <a:effectLst/>
                <a:latin typeface="Calibri" panose="020F0502020204030204" pitchFamily="34" charset="0"/>
                <a:ea typeface="Calibri" panose="020F0502020204030204" pitchFamily="34" charset="0"/>
                <a:cs typeface="Calibri" panose="020F0502020204030204" pitchFamily="34" charset="0"/>
              </a:rPr>
              <a:t> for skolens praksis,</a:t>
            </a:r>
            <a:r>
              <a:rPr lang="nn-NO" sz="2200" kern="100" dirty="0">
                <a:effectLst/>
                <a:latin typeface="Calibri" panose="020F0502020204030204" pitchFamily="34" charset="0"/>
                <a:ea typeface="Calibri" panose="020F0502020204030204" pitchFamily="34" charset="0"/>
                <a:cs typeface="Calibri" panose="020F0502020204030204" pitchFamily="34" charset="0"/>
              </a:rPr>
              <a:t> 3.1 </a:t>
            </a:r>
            <a:r>
              <a:rPr lang="nn-NO" sz="2200" i="1" kern="100" dirty="0">
                <a:effectLst/>
                <a:latin typeface="Calibri" panose="020F0502020204030204" pitchFamily="34" charset="0"/>
                <a:ea typeface="Calibri" panose="020F0502020204030204" pitchFamily="34" charset="0"/>
                <a:cs typeface="Calibri" panose="020F0502020204030204" pitchFamily="34" charset="0"/>
              </a:rPr>
              <a:t>Et </a:t>
            </a:r>
            <a:r>
              <a:rPr lang="nn-NO" sz="2200" i="1" kern="100" dirty="0" err="1">
                <a:effectLst/>
                <a:latin typeface="Calibri" panose="020F0502020204030204" pitchFamily="34" charset="0"/>
                <a:ea typeface="Calibri" panose="020F0502020204030204" pitchFamily="34" charset="0"/>
                <a:cs typeface="Calibri" panose="020F0502020204030204" pitchFamily="34" charset="0"/>
              </a:rPr>
              <a:t>inkluderende</a:t>
            </a:r>
            <a:r>
              <a:rPr lang="nn-NO" sz="2200" i="1" kern="100" dirty="0">
                <a:effectLst/>
                <a:latin typeface="Calibri" panose="020F0502020204030204" pitchFamily="34" charset="0"/>
                <a:ea typeface="Calibri" panose="020F0502020204030204" pitchFamily="34" charset="0"/>
                <a:cs typeface="Calibri" panose="020F0502020204030204" pitchFamily="34" charset="0"/>
              </a:rPr>
              <a:t> læringsmiljø.</a:t>
            </a:r>
            <a:r>
              <a:rPr lang="nn-NO" sz="2200" kern="100" dirty="0">
                <a:effectLst/>
                <a:latin typeface="Calibri" panose="020F0502020204030204" pitchFamily="34" charset="0"/>
                <a:ea typeface="Calibri" panose="020F0502020204030204" pitchFamily="34" charset="0"/>
                <a:cs typeface="Calibri" panose="020F0502020204030204" pitchFamily="34" charset="0"/>
              </a:rPr>
              <a:t> </a:t>
            </a:r>
            <a:r>
              <a:rPr lang="nn-NO" sz="2200" kern="100" dirty="0" err="1">
                <a:effectLst/>
                <a:latin typeface="Calibri" panose="020F0502020204030204" pitchFamily="34" charset="0"/>
                <a:ea typeface="Calibri" panose="020F0502020204030204" pitchFamily="34" charset="0"/>
                <a:cs typeface="Calibri" panose="020F0502020204030204" pitchFamily="34" charset="0"/>
              </a:rPr>
              <a:t>Hentet</a:t>
            </a:r>
            <a:r>
              <a:rPr lang="nn-NO" sz="2200" kern="100" dirty="0">
                <a:effectLst/>
                <a:latin typeface="Calibri" panose="020F0502020204030204" pitchFamily="34" charset="0"/>
                <a:ea typeface="Calibri" panose="020F0502020204030204" pitchFamily="34" charset="0"/>
                <a:cs typeface="Calibri" panose="020F0502020204030204" pitchFamily="34" charset="0"/>
              </a:rPr>
              <a:t> </a:t>
            </a:r>
            <a:r>
              <a:rPr lang="nn-NO" sz="2200" kern="100" dirty="0" err="1">
                <a:effectLst/>
                <a:latin typeface="Calibri" panose="020F0502020204030204" pitchFamily="34" charset="0"/>
                <a:ea typeface="Calibri" panose="020F0502020204030204" pitchFamily="34" charset="0"/>
                <a:cs typeface="Calibri" panose="020F0502020204030204" pitchFamily="34" charset="0"/>
              </a:rPr>
              <a:t>fra</a:t>
            </a:r>
            <a:r>
              <a:rPr lang="nn-NO" sz="2200" kern="100" dirty="0">
                <a:effectLst/>
                <a:latin typeface="Calibri" panose="020F0502020204030204" pitchFamily="34" charset="0"/>
                <a:ea typeface="Calibri" panose="020F0502020204030204" pitchFamily="34" charset="0"/>
                <a:cs typeface="Calibri" panose="020F0502020204030204" pitchFamily="34" charset="0"/>
              </a:rPr>
              <a:t>:</a:t>
            </a:r>
            <a:r>
              <a:rPr lang="nn-NO" sz="2200" i="1" kern="100" dirty="0">
                <a:effectLst/>
                <a:latin typeface="Calibri" panose="020F0502020204030204" pitchFamily="34" charset="0"/>
                <a:ea typeface="Calibri" panose="020F0502020204030204" pitchFamily="34" charset="0"/>
                <a:cs typeface="Calibri" panose="020F0502020204030204" pitchFamily="34" charset="0"/>
              </a:rPr>
              <a:t> </a:t>
            </a:r>
            <a:r>
              <a:rPr lang="nn-NO" sz="2200" i="1"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www.udir.no/lk20/overordnet-del/3.-prinsipper-for-skolens-praksis/3.1-et-inkluderende-laringsmiljo/</a:t>
            </a:r>
            <a:r>
              <a:rPr lang="nn-NO" sz="2200" i="1" kern="100" dirty="0">
                <a:effectLst/>
                <a:latin typeface="Calibri" panose="020F0502020204030204" pitchFamily="34" charset="0"/>
                <a:ea typeface="Calibri" panose="020F0502020204030204" pitchFamily="34" charset="0"/>
                <a:cs typeface="Calibri" panose="020F0502020204030204" pitchFamily="34" charset="0"/>
              </a:rPr>
              <a:t> </a:t>
            </a:r>
            <a:endParaRPr lang="nb-NO"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2200" dirty="0"/>
          </a:p>
          <a:p>
            <a:pPr marL="0" indent="0">
              <a:buNone/>
            </a:pPr>
            <a:endParaRPr lang="nb-NO" sz="2200" dirty="0"/>
          </a:p>
          <a:p>
            <a:pPr marL="0" indent="0">
              <a:buNone/>
            </a:pPr>
            <a:endParaRPr lang="nb-NO" sz="2200" dirty="0"/>
          </a:p>
          <a:p>
            <a:endParaRPr lang="nb-NO" sz="2200" dirty="0"/>
          </a:p>
        </p:txBody>
      </p:sp>
    </p:spTree>
    <p:extLst>
      <p:ext uri="{BB962C8B-B14F-4D97-AF65-F5344CB8AC3E}">
        <p14:creationId xmlns:p14="http://schemas.microsoft.com/office/powerpoint/2010/main" val="2264366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4">
            <a:extLst>
              <a:ext uri="{FF2B5EF4-FFF2-40B4-BE49-F238E27FC236}">
                <a16:creationId xmlns:a16="http://schemas.microsoft.com/office/drawing/2014/main" id="{486CF7A2-44F9-4391-BB36-1D0902937B6B}"/>
              </a:ext>
            </a:extLst>
          </p:cNvPr>
          <p:cNvSpPr>
            <a:spLocks noGrp="1"/>
          </p:cNvSpPr>
          <p:nvPr>
            <p:ph type="title" idx="4294967295"/>
          </p:nvPr>
        </p:nvSpPr>
        <p:spPr>
          <a:xfrm>
            <a:off x="1919535" y="6243787"/>
            <a:ext cx="835292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chemeClr val="tx1"/>
                </a:solidFill>
                <a:effectLst/>
                <a:uLnTx/>
                <a:uFillTx/>
                <a:latin typeface="+mn-lt"/>
                <a:ea typeface="+mn-ea"/>
                <a:cs typeface="+mn-cs"/>
              </a:rPr>
              <a:t>facebook.com/Naturfagsenteret 		naturfagsenteret.no/nyhetsbrev</a:t>
            </a:r>
          </a:p>
        </p:txBody>
      </p:sp>
      <p:pic>
        <p:nvPicPr>
          <p:cNvPr id="8" name="Picture 2" descr="Bilderesultat for nyhetsbrev">
            <a:extLst>
              <a:ext uri="{FF2B5EF4-FFF2-40B4-BE49-F238E27FC236}">
                <a16:creationId xmlns:a16="http://schemas.microsoft.com/office/drawing/2014/main" id="{85FC3C8C-9492-46E7-AB52-224ABB937460}"/>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8096250" y="5584998"/>
            <a:ext cx="991013" cy="7432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689E0816-2960-4322-A360-40977AB7FC8B}"/>
              </a:ext>
              <a:ext uri="{C183D7F6-B498-43B3-948B-1728B52AA6E4}">
                <adec:decorative xmlns:adec="http://schemas.microsoft.com/office/drawing/2017/decorative" val="1"/>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3071664" y="5557622"/>
            <a:ext cx="752134" cy="56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ilde 1">
            <a:extLst>
              <a:ext uri="{FF2B5EF4-FFF2-40B4-BE49-F238E27FC236}">
                <a16:creationId xmlns:a16="http://schemas.microsoft.com/office/drawing/2014/main" id="{1D2E7FEB-591D-ACC0-9DDE-C4987CC7B052}"/>
              </a:ext>
              <a:ext uri="{C183D7F6-B498-43B3-948B-1728B52AA6E4}">
                <adec:decorative xmlns:adec="http://schemas.microsoft.com/office/drawing/2017/decorative" val="1"/>
              </a:ext>
            </a:extLst>
          </p:cNvPr>
          <p:cNvPicPr>
            <a:picLocks noChangeAspect="1"/>
          </p:cNvPicPr>
          <p:nvPr/>
        </p:nvPicPr>
        <p:blipFill rotWithShape="1">
          <a:blip r:embed="rId5"/>
          <a:srcRect l="-862" t="3671" r="-564" b="42008"/>
          <a:stretch/>
        </p:blipFill>
        <p:spPr>
          <a:xfrm>
            <a:off x="-389251" y="0"/>
            <a:ext cx="12690088" cy="4530903"/>
          </a:xfrm>
          <a:prstGeom prst="rect">
            <a:avLst/>
          </a:prstGeom>
        </p:spPr>
      </p:pic>
    </p:spTree>
    <p:extLst>
      <p:ext uri="{BB962C8B-B14F-4D97-AF65-F5344CB8AC3E}">
        <p14:creationId xmlns:p14="http://schemas.microsoft.com/office/powerpoint/2010/main" val="217960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Om inkluderingsmodulene</a:t>
            </a:r>
          </a:p>
        </p:txBody>
      </p:sp>
      <p:sp>
        <p:nvSpPr>
          <p:cNvPr id="3" name="Plassholder for innhold 2"/>
          <p:cNvSpPr>
            <a:spLocks noGrp="1"/>
          </p:cNvSpPr>
          <p:nvPr>
            <p:ph idx="1"/>
          </p:nvPr>
        </p:nvSpPr>
        <p:spPr>
          <a:xfrm>
            <a:off x="838200" y="2431746"/>
            <a:ext cx="6049888" cy="2725446"/>
          </a:xfrm>
        </p:spPr>
        <p:txBody>
          <a:bodyPr>
            <a:noAutofit/>
          </a:bodyPr>
          <a:lstStyle/>
          <a:p>
            <a:pPr marL="0" indent="0">
              <a:buNone/>
            </a:pPr>
            <a:r>
              <a:rPr lang="nb-NO" sz="2200" dirty="0"/>
              <a:t>Se filmen (1 min):</a:t>
            </a:r>
          </a:p>
          <a:p>
            <a:r>
              <a:rPr lang="nb-NO" sz="2200" dirty="0"/>
              <a:t>De fire modulene handler om undervisning for et inkluderende læringsfellesskap.</a:t>
            </a:r>
          </a:p>
          <a:p>
            <a:r>
              <a:rPr lang="nb-NO" sz="2200" dirty="0"/>
              <a:t>Lærere og PP-rådgivere skal samarbeide og dra nytte av hverandres erfaringer.</a:t>
            </a:r>
          </a:p>
          <a:p>
            <a:r>
              <a:rPr lang="nb-NO" sz="2200" dirty="0"/>
              <a:t>Modulene er utviklet av </a:t>
            </a:r>
            <a:r>
              <a:rPr lang="nn-NO" sz="2200" dirty="0"/>
              <a:t>Naturfagsenteret i samarbeid med Asker kommune.</a:t>
            </a:r>
            <a:endParaRPr lang="nb-NO" sz="2200" dirty="0"/>
          </a:p>
          <a:p>
            <a:pPr marL="0" marR="0">
              <a:lnSpc>
                <a:spcPct val="107000"/>
              </a:lnSpc>
              <a:spcBef>
                <a:spcPts val="0"/>
              </a:spcBef>
              <a:spcAft>
                <a:spcPts val="800"/>
              </a:spcAft>
            </a:pPr>
            <a:endParaRPr lang="nb-NO" sz="2200" dirty="0"/>
          </a:p>
          <a:p>
            <a:pPr marL="0" indent="0">
              <a:buNone/>
            </a:pPr>
            <a:endParaRPr lang="nb-NO" sz="2200" dirty="0"/>
          </a:p>
          <a:p>
            <a:pPr marL="0" indent="0">
              <a:buNone/>
            </a:pPr>
            <a:endParaRPr lang="nb-NO" sz="2200" dirty="0"/>
          </a:p>
          <a:p>
            <a:pPr marL="0" indent="0">
              <a:buNone/>
            </a:pPr>
            <a:endParaRPr lang="nb-NO" sz="2200" dirty="0"/>
          </a:p>
        </p:txBody>
      </p:sp>
      <p:pic>
        <p:nvPicPr>
          <p:cNvPr id="9" name="Modul 1 Merethe - SOME 480p V2" descr="Film der leder av Naturfagsenteret forteller om modulene.">
            <a:hlinkClick r:id="" action="ppaction://media"/>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967E9DD-0B6F-4EE3-A33A-803C02503FA7}" label="Modul_1_Merethe_-_SOME_480p_V2" lang="" r:embed="rId5"/>
                        </p173:trackLst>
                      </p173:tracksInfo>
                    </p:ext>
                  </p14:extLst>
                </p14:media>
              </p:ext>
            </p:extLst>
          </p:nvPr>
        </p:nvPicPr>
        <p:blipFill>
          <a:blip r:embed="rId6"/>
          <a:stretch>
            <a:fillRect/>
          </a:stretch>
        </p:blipFill>
        <p:spPr>
          <a:xfrm>
            <a:off x="8394031" y="2010192"/>
            <a:ext cx="2222994" cy="3951988"/>
          </a:xfrm>
          <a:prstGeom prst="rect">
            <a:avLst/>
          </a:prstGeom>
        </p:spPr>
      </p:pic>
      <p:pic>
        <p:nvPicPr>
          <p:cNvPr id="6" name="Grafikk 5">
            <a:extLst>
              <a:ext uri="{FF2B5EF4-FFF2-40B4-BE49-F238E27FC236}">
                <a16:creationId xmlns:a16="http://schemas.microsoft.com/office/drawing/2014/main" id="{EFE25701-72B1-3562-DD3E-877BF3FC1EA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02625" y="570706"/>
            <a:ext cx="914400" cy="914400"/>
          </a:xfrm>
          <a:prstGeom prst="rect">
            <a:avLst/>
          </a:prstGeom>
        </p:spPr>
      </p:pic>
    </p:spTree>
    <p:extLst>
      <p:ext uri="{BB962C8B-B14F-4D97-AF65-F5344CB8AC3E}">
        <p14:creationId xmlns:p14="http://schemas.microsoft.com/office/powerpoint/2010/main" val="2626085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100000">
                <p:cTn id="7"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5CADC55-4389-E3D0-DD8D-6393C4A1033F}"/>
              </a:ext>
            </a:extLst>
          </p:cNvPr>
          <p:cNvSpPr>
            <a:spLocks noGrp="1"/>
          </p:cNvSpPr>
          <p:nvPr>
            <p:ph type="title"/>
          </p:nvPr>
        </p:nvSpPr>
        <p:spPr/>
        <p:txBody>
          <a:bodyPr/>
          <a:lstStyle/>
          <a:p>
            <a:r>
              <a:rPr lang="nb-NO" dirty="0"/>
              <a:t>Tidsplan </a:t>
            </a:r>
            <a:r>
              <a:rPr lang="nn-NO" dirty="0"/>
              <a:t>del 1: Samarbeid</a:t>
            </a:r>
            <a:endParaRPr lang="nb-NO" dirty="0"/>
          </a:p>
        </p:txBody>
      </p:sp>
      <p:graphicFrame>
        <p:nvGraphicFramePr>
          <p:cNvPr id="6" name="Table 4">
            <a:extLst>
              <a:ext uri="{FF2B5EF4-FFF2-40B4-BE49-F238E27FC236}">
                <a16:creationId xmlns:a16="http://schemas.microsoft.com/office/drawing/2014/main" id="{080E5754-5D9A-F627-29B8-BDA046FF7388}"/>
              </a:ext>
            </a:extLst>
          </p:cNvPr>
          <p:cNvGraphicFramePr>
            <a:graphicFrameLocks noGrp="1"/>
          </p:cNvGraphicFramePr>
          <p:nvPr>
            <p:extLst>
              <p:ext uri="{D42A27DB-BD31-4B8C-83A1-F6EECF244321}">
                <p14:modId xmlns:p14="http://schemas.microsoft.com/office/powerpoint/2010/main" val="1077909317"/>
              </p:ext>
            </p:extLst>
          </p:nvPr>
        </p:nvGraphicFramePr>
        <p:xfrm>
          <a:off x="1130424" y="2276872"/>
          <a:ext cx="9502080" cy="3168354"/>
        </p:xfrm>
        <a:graphic>
          <a:graphicData uri="http://schemas.openxmlformats.org/drawingml/2006/table">
            <a:tbl>
              <a:tblPr firstRow="1" bandRow="1">
                <a:tableStyleId>{B301B821-A1FF-4177-AEE7-76D212191A09}</a:tableStyleId>
              </a:tblPr>
              <a:tblGrid>
                <a:gridCol w="6479924">
                  <a:extLst>
                    <a:ext uri="{9D8B030D-6E8A-4147-A177-3AD203B41FA5}">
                      <a16:colId xmlns:a16="http://schemas.microsoft.com/office/drawing/2014/main" val="682717409"/>
                    </a:ext>
                  </a:extLst>
                </a:gridCol>
                <a:gridCol w="3022156">
                  <a:extLst>
                    <a:ext uri="{9D8B030D-6E8A-4147-A177-3AD203B41FA5}">
                      <a16:colId xmlns:a16="http://schemas.microsoft.com/office/drawing/2014/main" val="985515506"/>
                    </a:ext>
                  </a:extLst>
                </a:gridCol>
              </a:tblGrid>
              <a:tr h="528059">
                <a:tc>
                  <a:txBody>
                    <a:bodyPr/>
                    <a:lstStyle/>
                    <a:p>
                      <a:pPr marL="0" marR="0" lvl="0" indent="0" algn="l" rtl="0">
                        <a:spcBef>
                          <a:spcPts val="0"/>
                        </a:spcBef>
                        <a:spcAft>
                          <a:spcPts val="0"/>
                        </a:spcAft>
                        <a:buNone/>
                      </a:pPr>
                      <a:r>
                        <a:rPr lang="x-none" sz="2200" b="0" u="none" strike="noStrike" cap="none" dirty="0">
                          <a:solidFill>
                            <a:schemeClr val="bg1"/>
                          </a:solidFill>
                        </a:rPr>
                        <a:t>Aktivitet</a:t>
                      </a:r>
                      <a:endParaRPr sz="2200" b="0" dirty="0">
                        <a:solidFill>
                          <a:schemeClr val="bg1"/>
                        </a:solidFill>
                      </a:endParaRPr>
                    </a:p>
                  </a:txBody>
                  <a:tcPr marL="91450" marR="91450" marT="45725" marB="45725">
                    <a:solidFill>
                      <a:srgbClr val="227186"/>
                    </a:solidFill>
                  </a:tcPr>
                </a:tc>
                <a:tc>
                  <a:txBody>
                    <a:bodyPr/>
                    <a:lstStyle/>
                    <a:p>
                      <a:pPr marL="0" marR="0" lvl="0" indent="0" algn="l" rtl="0">
                        <a:spcBef>
                          <a:spcPts val="0"/>
                        </a:spcBef>
                        <a:spcAft>
                          <a:spcPts val="0"/>
                        </a:spcAft>
                        <a:buNone/>
                      </a:pPr>
                      <a:r>
                        <a:rPr lang="x-none" sz="2200" b="0" dirty="0">
                          <a:solidFill>
                            <a:schemeClr val="bg1"/>
                          </a:solidFill>
                        </a:rPr>
                        <a:t>Tid</a:t>
                      </a:r>
                      <a:endParaRPr sz="2200" b="0" dirty="0">
                        <a:solidFill>
                          <a:schemeClr val="bg1"/>
                        </a:solidFill>
                      </a:endParaRPr>
                    </a:p>
                  </a:txBody>
                  <a:tcPr marL="91450" marR="91450" marT="45725" marB="45725"/>
                </a:tc>
                <a:extLst>
                  <a:ext uri="{0D108BD9-81ED-4DB2-BD59-A6C34878D82A}">
                    <a16:rowId xmlns:a16="http://schemas.microsoft.com/office/drawing/2014/main" val="498461526"/>
                  </a:ext>
                </a:extLst>
              </a:tr>
              <a:tr h="528059">
                <a:tc>
                  <a:txBody>
                    <a:bodyPr/>
                    <a:lstStyle/>
                    <a:p>
                      <a:r>
                        <a:rPr lang="nn-NO" sz="2200" baseline="0" noProof="0" dirty="0"/>
                        <a:t>Leseoppdrag</a:t>
                      </a:r>
                      <a:endParaRPr lang="nn-NO" sz="2200" noProof="0" dirty="0"/>
                    </a:p>
                  </a:txBody>
                  <a:tcPr/>
                </a:tc>
                <a:tc>
                  <a:txBody>
                    <a:bodyPr/>
                    <a:lstStyle/>
                    <a:p>
                      <a:r>
                        <a:rPr lang="nb-NO" sz="2200" noProof="0" dirty="0"/>
                        <a:t>25 min</a:t>
                      </a:r>
                    </a:p>
                  </a:txBody>
                  <a:tcPr/>
                </a:tc>
                <a:extLst>
                  <a:ext uri="{0D108BD9-81ED-4DB2-BD59-A6C34878D82A}">
                    <a16:rowId xmlns:a16="http://schemas.microsoft.com/office/drawing/2014/main" val="244407007"/>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2200" noProof="0" dirty="0"/>
                        <a:t>Eksempelaktivitet</a:t>
                      </a:r>
                    </a:p>
                  </a:txBody>
                  <a:tcPr/>
                </a:tc>
                <a:tc>
                  <a:txBody>
                    <a:bodyPr/>
                    <a:lstStyle/>
                    <a:p>
                      <a:r>
                        <a:rPr lang="nb-NO" sz="2200" noProof="0" dirty="0"/>
                        <a:t>25 min</a:t>
                      </a:r>
                    </a:p>
                  </a:txBody>
                  <a:tcPr/>
                </a:tc>
                <a:extLst>
                  <a:ext uri="{0D108BD9-81ED-4DB2-BD59-A6C34878D82A}">
                    <a16:rowId xmlns:a16="http://schemas.microsoft.com/office/drawing/2014/main" val="2386477327"/>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200" baseline="0" noProof="0" dirty="0"/>
                        <a:t>Om inkludering</a:t>
                      </a:r>
                      <a:endParaRPr lang="nb-NO" sz="2200" noProof="0" dirty="0"/>
                    </a:p>
                  </a:txBody>
                  <a:tcPr/>
                </a:tc>
                <a:tc>
                  <a:txBody>
                    <a:bodyPr/>
                    <a:lstStyle/>
                    <a:p>
                      <a:r>
                        <a:rPr lang="nb-NO" sz="2200" noProof="0" dirty="0"/>
                        <a:t>30 min</a:t>
                      </a:r>
                    </a:p>
                  </a:txBody>
                  <a:tcPr/>
                </a:tc>
                <a:extLst>
                  <a:ext uri="{0D108BD9-81ED-4DB2-BD59-A6C34878D82A}">
                    <a16:rowId xmlns:a16="http://schemas.microsoft.com/office/drawing/2014/main" val="810729883"/>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200" noProof="0" dirty="0"/>
                        <a:t>Planlegge utprøving</a:t>
                      </a:r>
                    </a:p>
                  </a:txBody>
                  <a:tcPr/>
                </a:tc>
                <a:tc>
                  <a:txBody>
                    <a:bodyPr/>
                    <a:lstStyle/>
                    <a:p>
                      <a:r>
                        <a:rPr lang="nb-NO" sz="2200" noProof="0" dirty="0"/>
                        <a:t>20 min</a:t>
                      </a:r>
                    </a:p>
                  </a:txBody>
                  <a:tcPr/>
                </a:tc>
                <a:extLst>
                  <a:ext uri="{0D108BD9-81ED-4DB2-BD59-A6C34878D82A}">
                    <a16:rowId xmlns:a16="http://schemas.microsoft.com/office/drawing/2014/main" val="48705819"/>
                  </a:ext>
                </a:extLst>
              </a:tr>
              <a:tr h="528059">
                <a:tc>
                  <a:txBody>
                    <a:bodyPr/>
                    <a:lstStyle/>
                    <a:p>
                      <a:pPr marL="0" marR="0" lvl="0" indent="0" algn="l" rtl="0">
                        <a:spcBef>
                          <a:spcPts val="0"/>
                        </a:spcBef>
                        <a:spcAft>
                          <a:spcPts val="0"/>
                        </a:spcAft>
                        <a:buNone/>
                      </a:pPr>
                      <a:r>
                        <a:rPr lang="nb-NO" sz="2200" b="1" dirty="0"/>
                        <a:t>Totalt</a:t>
                      </a:r>
                      <a:endParaRPr sz="2200" b="1" dirty="0">
                        <a:solidFill>
                          <a:schemeClr val="bg1"/>
                        </a:solidFill>
                      </a:endParaRPr>
                    </a:p>
                  </a:txBody>
                  <a:tcPr marL="91450" marR="91450" marT="45725" marB="45725"/>
                </a:tc>
                <a:tc>
                  <a:txBody>
                    <a:bodyPr/>
                    <a:lstStyle/>
                    <a:p>
                      <a:r>
                        <a:rPr lang="nb-NO" sz="2200" b="1" noProof="0" dirty="0"/>
                        <a:t>1 time og 40 min</a:t>
                      </a:r>
                    </a:p>
                  </a:txBody>
                  <a:tcPr marL="91450" marR="91450" marT="45725" marB="45725"/>
                </a:tc>
                <a:extLst>
                  <a:ext uri="{0D108BD9-81ED-4DB2-BD59-A6C34878D82A}">
                    <a16:rowId xmlns:a16="http://schemas.microsoft.com/office/drawing/2014/main" val="2221886606"/>
                  </a:ext>
                </a:extLst>
              </a:tr>
            </a:tbl>
          </a:graphicData>
        </a:graphic>
      </p:graphicFrame>
    </p:spTree>
    <p:extLst>
      <p:ext uri="{BB962C8B-B14F-4D97-AF65-F5344CB8AC3E}">
        <p14:creationId xmlns:p14="http://schemas.microsoft.com/office/powerpoint/2010/main" val="206563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Leseoppdrag</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sz="2800" kern="1200" dirty="0">
                <a:solidFill>
                  <a:schemeClr val="accent1"/>
                </a:solidFill>
                <a:latin typeface="+mn-lt"/>
                <a:ea typeface="+mn-ea"/>
                <a:cs typeface="+mn-cs"/>
              </a:rPr>
              <a:t>25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1967700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Individuelt leseoppdrag (10 min)</a:t>
            </a:r>
          </a:p>
        </p:txBody>
      </p:sp>
      <p:sp>
        <p:nvSpPr>
          <p:cNvPr id="3" name="Content Placeholder 2"/>
          <p:cNvSpPr>
            <a:spLocks noGrp="1"/>
          </p:cNvSpPr>
          <p:nvPr>
            <p:ph idx="1"/>
          </p:nvPr>
        </p:nvSpPr>
        <p:spPr>
          <a:xfrm>
            <a:off x="838200" y="2276872"/>
            <a:ext cx="9074224" cy="3849292"/>
          </a:xfrm>
        </p:spPr>
        <p:txBody>
          <a:bodyPr>
            <a:normAutofit/>
          </a:bodyPr>
          <a:lstStyle/>
          <a:p>
            <a:pPr marL="0" indent="0">
              <a:buNone/>
            </a:pPr>
            <a:r>
              <a:rPr lang="nb-NO" sz="2200" dirty="0"/>
              <a:t>Les teksten dere får utdelt om klassen til Jens. </a:t>
            </a:r>
          </a:p>
          <a:p>
            <a:r>
              <a:rPr lang="nb-NO" sz="2200" b="1" dirty="0"/>
              <a:t>Under lesing: </a:t>
            </a:r>
            <a:r>
              <a:rPr lang="nb-NO" sz="2200" dirty="0"/>
              <a:t>Strek under utfordringene i klassen og tiltakene Jens gjorde for å møte dem. </a:t>
            </a:r>
          </a:p>
          <a:p>
            <a:r>
              <a:rPr lang="nb-NO" sz="2200" b="1" dirty="0"/>
              <a:t>Etter lesing: </a:t>
            </a:r>
            <a:r>
              <a:rPr lang="nb-NO" sz="2200" dirty="0"/>
              <a:t>Hvorfor bidro de ulike tiltakene til å løse utfordringene, tror du? Noter noen stikkord.  </a:t>
            </a:r>
          </a:p>
          <a:p>
            <a:endParaRPr lang="nb-NO" sz="2200" dirty="0"/>
          </a:p>
        </p:txBody>
      </p:sp>
      <p:pic>
        <p:nvPicPr>
          <p:cNvPr id="4" name="Bilde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768408" y="1547074"/>
            <a:ext cx="2052228" cy="4104456"/>
          </a:xfrm>
          <a:prstGeom prst="rect">
            <a:avLst/>
          </a:prstGeom>
        </p:spPr>
      </p:pic>
    </p:spTree>
    <p:extLst>
      <p:ext uri="{BB962C8B-B14F-4D97-AF65-F5344CB8AC3E}">
        <p14:creationId xmlns:p14="http://schemas.microsoft.com/office/powerpoint/2010/main" val="285144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Oppsummer leseoppdraget</a:t>
            </a:r>
          </a:p>
        </p:txBody>
      </p:sp>
      <p:sp>
        <p:nvSpPr>
          <p:cNvPr id="3" name="Content Placeholder 2"/>
          <p:cNvSpPr>
            <a:spLocks noGrp="1"/>
          </p:cNvSpPr>
          <p:nvPr>
            <p:ph idx="1"/>
          </p:nvPr>
        </p:nvSpPr>
        <p:spPr>
          <a:xfrm>
            <a:off x="838200" y="2276872"/>
            <a:ext cx="9218240" cy="3849292"/>
          </a:xfrm>
        </p:spPr>
        <p:txBody>
          <a:bodyPr>
            <a:normAutofit/>
          </a:bodyPr>
          <a:lstStyle/>
          <a:p>
            <a:pPr marL="0" indent="0">
              <a:buNone/>
            </a:pPr>
            <a:r>
              <a:rPr lang="nb-NO" sz="2200" b="1" dirty="0"/>
              <a:t>Del refleksjoner i grupper (10 min): </a:t>
            </a:r>
          </a:p>
          <a:p>
            <a:r>
              <a:rPr lang="nb-NO" sz="2200" dirty="0"/>
              <a:t>Hvilke utfordringer og tiltak har du streket under? </a:t>
            </a:r>
          </a:p>
          <a:p>
            <a:r>
              <a:rPr lang="nb-NO" sz="2200" dirty="0"/>
              <a:t>Hvorfor bidro de ulike tiltakene til Jens til å løse utfordringene, tror du? </a:t>
            </a:r>
          </a:p>
          <a:p>
            <a:pPr marL="0" indent="0">
              <a:buNone/>
            </a:pPr>
            <a:endParaRPr lang="nb-NO" sz="2200" dirty="0"/>
          </a:p>
          <a:p>
            <a:pPr marL="0" indent="0">
              <a:buNone/>
            </a:pPr>
            <a:r>
              <a:rPr lang="nb-NO" sz="2200" b="1" dirty="0"/>
              <a:t>Oppsummer i plenum:</a:t>
            </a:r>
          </a:p>
          <a:p>
            <a:r>
              <a:rPr lang="nb-NO" sz="2200" dirty="0"/>
              <a:t>Hva snakket de ulike gruppene om?</a:t>
            </a:r>
          </a:p>
          <a:p>
            <a:endParaRPr lang="nb-NO" sz="2200" dirty="0"/>
          </a:p>
        </p:txBody>
      </p:sp>
      <p:pic>
        <p:nvPicPr>
          <p:cNvPr id="6" name="Bilde 5">
            <a:extLst>
              <a:ext uri="{FF2B5EF4-FFF2-40B4-BE49-F238E27FC236}">
                <a16:creationId xmlns:a16="http://schemas.microsoft.com/office/drawing/2014/main" id="{905DBCC2-C170-44D1-9DA0-08EED442A79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34821" y="2276872"/>
            <a:ext cx="2052228" cy="4104456"/>
          </a:xfrm>
          <a:prstGeom prst="rect">
            <a:avLst/>
          </a:prstGeom>
        </p:spPr>
      </p:pic>
      <p:pic>
        <p:nvPicPr>
          <p:cNvPr id="4" name="Grafikk 3">
            <a:extLst>
              <a:ext uri="{FF2B5EF4-FFF2-40B4-BE49-F238E27FC236}">
                <a16:creationId xmlns:a16="http://schemas.microsoft.com/office/drawing/2014/main" id="{CF22A410-3064-DFC1-3C6D-9EBFCA67D67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85754" y="425732"/>
            <a:ext cx="1150362" cy="1204347"/>
          </a:xfrm>
          <a:prstGeom prst="rect">
            <a:avLst/>
          </a:prstGeom>
        </p:spPr>
      </p:pic>
    </p:spTree>
    <p:extLst>
      <p:ext uri="{BB962C8B-B14F-4D97-AF65-F5344CB8AC3E}">
        <p14:creationId xmlns:p14="http://schemas.microsoft.com/office/powerpoint/2010/main" val="3457454411"/>
      </p:ext>
    </p:extLst>
  </p:cSld>
  <p:clrMapOvr>
    <a:masterClrMapping/>
  </p:clrMapOvr>
</p:sld>
</file>

<file path=ppt/theme/theme1.xml><?xml version="1.0" encoding="utf-8"?>
<a:theme xmlns:a="http://schemas.openxmlformats.org/drawingml/2006/main" name="Office-tema">
  <a:themeElements>
    <a:clrScheme name="Egendefinert 2">
      <a:dk1>
        <a:srgbClr val="000000"/>
      </a:dk1>
      <a:lt1>
        <a:srgbClr val="FFFFFF"/>
      </a:lt1>
      <a:dk2>
        <a:srgbClr val="227186"/>
      </a:dk2>
      <a:lt2>
        <a:srgbClr val="E7E6E6"/>
      </a:lt2>
      <a:accent1>
        <a:srgbClr val="227186"/>
      </a:accent1>
      <a:accent2>
        <a:srgbClr val="A0D2D8"/>
      </a:accent2>
      <a:accent3>
        <a:srgbClr val="BACFCA"/>
      </a:accent3>
      <a:accent4>
        <a:srgbClr val="D4D4AA"/>
      </a:accent4>
      <a:accent5>
        <a:srgbClr val="ECB457"/>
      </a:accent5>
      <a:accent6>
        <a:srgbClr val="219EB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id="{09AE5A46-CF8E-7D4B-9986-14E488FAFE2E}" vid="{B4B114DD-1525-2246-BCA9-AB0CC7F098B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63b6811-b0a4-4b2a-b932-72c4c970c5d2}" enabled="0" method="" siteId="{463b6811-b0a4-4b2a-b932-72c4c970c5d2}" removed="1"/>
</clbl:labelList>
</file>

<file path=docProps/app.xml><?xml version="1.0" encoding="utf-8"?>
<Properties xmlns="http://schemas.openxmlformats.org/officeDocument/2006/extended-properties" xmlns:vt="http://schemas.openxmlformats.org/officeDocument/2006/docPropsVTypes">
  <Template/>
  <TotalTime>4965</TotalTime>
  <Words>2104</Words>
  <Application>Microsoft Office PowerPoint</Application>
  <PresentationFormat>Widescreen</PresentationFormat>
  <Paragraphs>267</Paragraphs>
  <Slides>46</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Calibri Light</vt:lpstr>
      <vt:lpstr>Comic Sans MS</vt:lpstr>
      <vt:lpstr>Office-tema</vt:lpstr>
      <vt:lpstr>Inkluderende læringsfellesskap</vt:lpstr>
      <vt:lpstr>Modulen består av tre deler:</vt:lpstr>
      <vt:lpstr>Del 1 – Samarbeid</vt:lpstr>
      <vt:lpstr>Spørsmålet vi skal utforske i denne modulen: </vt:lpstr>
      <vt:lpstr>Om inkluderingsmodulene</vt:lpstr>
      <vt:lpstr>Tidsplan del 1: Samarbeid</vt:lpstr>
      <vt:lpstr>Leseoppdrag</vt:lpstr>
      <vt:lpstr>Individuelt leseoppdrag (10 min)</vt:lpstr>
      <vt:lpstr>Oppsummer leseoppdraget</vt:lpstr>
      <vt:lpstr>Eksempelaktivitet</vt:lpstr>
      <vt:lpstr>Nå kommer et eksempel på en undervisningsaktivitet, som dere skal få prøve ut i elevrolle.</vt:lpstr>
      <vt:lpstr>Aktivitet: sortere sko (10 min)</vt:lpstr>
      <vt:lpstr>Oppsummering i plenum (5 min)</vt:lpstr>
      <vt:lpstr>Ny informasjon</vt:lpstr>
      <vt:lpstr>Sorter etter valgfri egenskap (10 min)</vt:lpstr>
      <vt:lpstr>Om inkludering</vt:lpstr>
      <vt:lpstr>Inkludering i skolen</vt:lpstr>
      <vt:lpstr>Laget bygges gjennom faget</vt:lpstr>
      <vt:lpstr>Inkludering i fellesskapet</vt:lpstr>
      <vt:lpstr>Kjennetegn på inkludering </vt:lpstr>
      <vt:lpstr>Hvordan undervise for inkludering?</vt:lpstr>
      <vt:lpstr>Fellesskapende didaktikk</vt:lpstr>
      <vt:lpstr>Fellesskapende didaktikk (forts.)</vt:lpstr>
      <vt:lpstr>Refleksjon</vt:lpstr>
      <vt:lpstr>Hva gjør sorteringsaktiviteten inkluderende?</vt:lpstr>
      <vt:lpstr>Oppsummering  </vt:lpstr>
      <vt:lpstr>Oppsummering (forts.)</vt:lpstr>
      <vt:lpstr>Undervisning som forebygger mobbing</vt:lpstr>
      <vt:lpstr>Planlegge utprøving</vt:lpstr>
      <vt:lpstr>Planlegge del 2: Utprøving</vt:lpstr>
      <vt:lpstr>Del 2: Utprøving</vt:lpstr>
      <vt:lpstr>Del 2 – Utprøving</vt:lpstr>
      <vt:lpstr>Del 3: Erfaringsdeling</vt:lpstr>
      <vt:lpstr>Del 3 – Erfaringsdeling</vt:lpstr>
      <vt:lpstr>Spørsmålet vi skal utforske i denne modulen: </vt:lpstr>
      <vt:lpstr>Tidsplan del 3: Erfaringsdeling</vt:lpstr>
      <vt:lpstr>Erfaringsdeling</vt:lpstr>
      <vt:lpstr>Erfaringsdeling etter utprøving</vt:lpstr>
      <vt:lpstr>Inkludering i profesjonsfellesskapet</vt:lpstr>
      <vt:lpstr>Inkludering i profesjonsfellesskapet</vt:lpstr>
      <vt:lpstr>Oppsummering om profesjonsfellesskapet  </vt:lpstr>
      <vt:lpstr>Fellesskapsbygging </vt:lpstr>
      <vt:lpstr>Oppsummering av modulen</vt:lpstr>
      <vt:lpstr>Veien videre </vt:lpstr>
      <vt:lpstr>Referanser</vt:lpstr>
      <vt:lpstr>facebook.com/Naturfagsenteret   naturfagsenteret.no/nyhetsbrev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Celine Aas</dc:creator>
  <cp:lastModifiedBy>Maria Gaare Dahl</cp:lastModifiedBy>
  <cp:revision>70</cp:revision>
  <dcterms:created xsi:type="dcterms:W3CDTF">2023-12-13T09:26:37Z</dcterms:created>
  <dcterms:modified xsi:type="dcterms:W3CDTF">2024-09-19T09:07:10Z</dcterms:modified>
</cp:coreProperties>
</file>