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576" r:id="rId2"/>
    <p:sldId id="454" r:id="rId3"/>
    <p:sldId id="610" r:id="rId4"/>
    <p:sldId id="322" r:id="rId5"/>
    <p:sldId id="609" r:id="rId6"/>
    <p:sldId id="605" r:id="rId7"/>
    <p:sldId id="511" r:id="rId8"/>
    <p:sldId id="606" r:id="rId9"/>
    <p:sldId id="435" r:id="rId10"/>
    <p:sldId id="534" r:id="rId11"/>
    <p:sldId id="436" r:id="rId12"/>
    <p:sldId id="530" r:id="rId13"/>
    <p:sldId id="438" r:id="rId14"/>
    <p:sldId id="539" r:id="rId15"/>
    <p:sldId id="601" r:id="rId16"/>
    <p:sldId id="531" r:id="rId17"/>
    <p:sldId id="607" r:id="rId18"/>
    <p:sldId id="519" r:id="rId19"/>
    <p:sldId id="466" r:id="rId20"/>
    <p:sldId id="624" r:id="rId21"/>
    <p:sldId id="625" r:id="rId22"/>
    <p:sldId id="523" r:id="rId23"/>
    <p:sldId id="471" r:id="rId24"/>
    <p:sldId id="482" r:id="rId25"/>
    <p:sldId id="483" r:id="rId26"/>
    <p:sldId id="525" r:id="rId27"/>
    <p:sldId id="536" r:id="rId28"/>
    <p:sldId id="503" r:id="rId29"/>
    <p:sldId id="470" r:id="rId30"/>
    <p:sldId id="372" r:id="rId31"/>
    <p:sldId id="527" r:id="rId32"/>
    <p:sldId id="608" r:id="rId33"/>
    <p:sldId id="532" r:id="rId34"/>
    <p:sldId id="616" r:id="rId35"/>
    <p:sldId id="615" r:id="rId36"/>
    <p:sldId id="618" r:id="rId37"/>
    <p:sldId id="617" r:id="rId38"/>
    <p:sldId id="611" r:id="rId39"/>
    <p:sldId id="612" r:id="rId40"/>
    <p:sldId id="614" r:id="rId41"/>
    <p:sldId id="375" r:id="rId42"/>
    <p:sldId id="613" r:id="rId43"/>
    <p:sldId id="524" r:id="rId44"/>
    <p:sldId id="619" r:id="rId45"/>
    <p:sldId id="620" r:id="rId46"/>
    <p:sldId id="425" r:id="rId47"/>
    <p:sldId id="541" r:id="rId48"/>
    <p:sldId id="279" r:id="rId4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FEE4E2"/>
    <a:srgbClr val="F8D6D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76190" autoAdjust="0"/>
  </p:normalViewPr>
  <p:slideViewPr>
    <p:cSldViewPr snapToGrid="0">
      <p:cViewPr varScale="1">
        <p:scale>
          <a:sx n="97" d="100"/>
          <a:sy n="97" d="100"/>
        </p:scale>
        <p:origin x="84" y="612"/>
      </p:cViewPr>
      <p:guideLst/>
    </p:cSldViewPr>
  </p:slideViewPr>
  <p:outlineViewPr>
    <p:cViewPr>
      <p:scale>
        <a:sx n="33" d="100"/>
        <a:sy n="33" d="100"/>
      </p:scale>
      <p:origin x="0" y="-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1: 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2: 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3: 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dele erfaringer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med elever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99516" custLinFactNeighborY="333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1: 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2: 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3: 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dele erfaringer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med elever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99516" custLinFactNeighborY="333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5C6A6-AF2A-4289-B811-2A2202AFA6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1CEDF9-2482-41DC-BCBE-33AF940B6AB3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1: Samarbeid</a:t>
          </a:r>
        </a:p>
      </dgm:t>
    </dgm:pt>
    <dgm:pt modelId="{8CAF49E8-C100-4A10-A9A1-2C30A9805A96}" type="parTrans" cxnId="{3662B004-8309-4409-AFB4-7D2E00128E82}">
      <dgm:prSet/>
      <dgm:spPr/>
      <dgm:t>
        <a:bodyPr/>
        <a:lstStyle/>
        <a:p>
          <a:endParaRPr lang="nb-NO"/>
        </a:p>
      </dgm:t>
    </dgm:pt>
    <dgm:pt modelId="{94A56B37-9955-46BE-96F1-77C0A6EDE2BC}" type="sibTrans" cxnId="{3662B004-8309-4409-AFB4-7D2E00128E82}">
      <dgm:prSet/>
      <dgm:spPr/>
      <dgm:t>
        <a:bodyPr/>
        <a:lstStyle/>
        <a:p>
          <a:endParaRPr lang="nb-NO"/>
        </a:p>
      </dgm:t>
    </dgm:pt>
    <dgm:pt modelId="{43802DC2-024A-4AC5-BF09-D7F5EB2DB511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2: Utprøving</a:t>
          </a:r>
        </a:p>
      </dgm:t>
    </dgm:pt>
    <dgm:pt modelId="{2F3CC057-5EF8-4951-9267-82DBBE4C93FE}" type="parTrans" cxnId="{CEC33EA4-81E2-477D-AB8F-939B35205116}">
      <dgm:prSet/>
      <dgm:spPr/>
      <dgm:t>
        <a:bodyPr/>
        <a:lstStyle/>
        <a:p>
          <a:endParaRPr lang="nb-NO"/>
        </a:p>
      </dgm:t>
    </dgm:pt>
    <dgm:pt modelId="{3FD62E91-DBA7-4D00-91FA-FE20CFC407C4}" type="sibTrans" cxnId="{CEC33EA4-81E2-477D-AB8F-939B35205116}">
      <dgm:prSet/>
      <dgm:spPr/>
      <dgm:t>
        <a:bodyPr/>
        <a:lstStyle/>
        <a:p>
          <a:endParaRPr lang="nb-NO"/>
        </a:p>
      </dgm:t>
    </dgm:pt>
    <dgm:pt modelId="{97D598F9-4506-405B-890E-3EEB87578E96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2000" dirty="0">
              <a:solidFill>
                <a:schemeClr val="tx1"/>
              </a:solidFill>
            </a:rPr>
            <a:t>Del 3: Erfaringsdeling</a:t>
          </a:r>
        </a:p>
      </dgm:t>
    </dgm:pt>
    <dgm:pt modelId="{FCA6EE39-AE9B-49DE-888F-8EAC7E659F1E}" type="parTrans" cxnId="{7F371988-8BC7-4B15-99A1-74606BDD33A8}">
      <dgm:prSet/>
      <dgm:spPr/>
      <dgm:t>
        <a:bodyPr/>
        <a:lstStyle/>
        <a:p>
          <a:endParaRPr lang="nb-NO"/>
        </a:p>
      </dgm:t>
    </dgm:pt>
    <dgm:pt modelId="{33E6BC92-C866-45B9-8F57-01AE1F36DFAA}" type="sibTrans" cxnId="{7F371988-8BC7-4B15-99A1-74606BDD33A8}">
      <dgm:prSet/>
      <dgm:spPr/>
      <dgm:t>
        <a:bodyPr/>
        <a:lstStyle/>
        <a:p>
          <a:endParaRPr lang="nb-NO"/>
        </a:p>
      </dgm:t>
    </dgm:pt>
    <dgm:pt modelId="{5F0D51F2-A766-4E6C-9873-66278382F8C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dele erfaringer</a:t>
          </a:r>
        </a:p>
      </dgm:t>
    </dgm:pt>
    <dgm:pt modelId="{1E7412CB-6D66-4172-8F86-D2294D20B09C}" type="parTrans" cxnId="{EF68BC3D-EAAE-4073-BB1B-B2694C618C97}">
      <dgm:prSet/>
      <dgm:spPr/>
      <dgm:t>
        <a:bodyPr/>
        <a:lstStyle/>
        <a:p>
          <a:endParaRPr lang="nb-NO"/>
        </a:p>
      </dgm:t>
    </dgm:pt>
    <dgm:pt modelId="{75B22EFD-14B1-40BC-809C-85BA89F73307}" type="sibTrans" cxnId="{EF68BC3D-EAAE-4073-BB1B-B2694C618C97}">
      <dgm:prSet/>
      <dgm:spPr/>
      <dgm:t>
        <a:bodyPr/>
        <a:lstStyle/>
        <a:p>
          <a:endParaRPr lang="nb-NO"/>
        </a:p>
      </dgm:t>
    </dgm:pt>
    <dgm:pt modelId="{4B58AA04-7B6E-4E0B-A3F5-6D99A933E6E8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aktivitet i elevrolle</a:t>
          </a:r>
        </a:p>
      </dgm:t>
    </dgm:pt>
    <dgm:pt modelId="{FA44B223-AD3D-41B8-84DA-94493182A363}" type="parTrans" cxnId="{B6CD619F-8257-4A7E-BFD0-4D4060D9CFA1}">
      <dgm:prSet/>
      <dgm:spPr/>
      <dgm:t>
        <a:bodyPr/>
        <a:lstStyle/>
        <a:p>
          <a:endParaRPr lang="nb-NO"/>
        </a:p>
      </dgm:t>
    </dgm:pt>
    <dgm:pt modelId="{32F4128C-3F92-41AB-BBDE-3549D0D04597}" type="sibTrans" cxnId="{B6CD619F-8257-4A7E-BFD0-4D4060D9CFA1}">
      <dgm:prSet/>
      <dgm:spPr/>
      <dgm:t>
        <a:bodyPr/>
        <a:lstStyle/>
        <a:p>
          <a:endParaRPr lang="nb-NO"/>
        </a:p>
      </dgm:t>
    </dgm:pt>
    <dgm:pt modelId="{C1BF2A8A-5AD7-4544-92CB-1A8F50DFBE6E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teori</a:t>
          </a:r>
        </a:p>
      </dgm:t>
    </dgm:pt>
    <dgm:pt modelId="{5F282D4B-2177-4FF7-BB0A-48D30A7BA4B8}" type="parTrans" cxnId="{679D8F9E-624A-4595-95F5-2898652CA100}">
      <dgm:prSet/>
      <dgm:spPr/>
      <dgm:t>
        <a:bodyPr/>
        <a:lstStyle/>
        <a:p>
          <a:endParaRPr lang="nb-NO"/>
        </a:p>
      </dgm:t>
    </dgm:pt>
    <dgm:pt modelId="{0F6682FE-E512-4064-9126-384137AF4E5D}" type="sibTrans" cxnId="{679D8F9E-624A-4595-95F5-2898652CA100}">
      <dgm:prSet/>
      <dgm:spPr/>
      <dgm:t>
        <a:bodyPr/>
        <a:lstStyle/>
        <a:p>
          <a:endParaRPr lang="nb-NO"/>
        </a:p>
      </dgm:t>
    </dgm:pt>
    <dgm:pt modelId="{CDAD5703-CC72-440E-AD7C-BADB4E434C2F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med elever</a:t>
          </a:r>
        </a:p>
      </dgm:t>
    </dgm:pt>
    <dgm:pt modelId="{C5AC6083-0C6A-419B-9A98-9C8298286A68}" type="sibTrans" cxnId="{A12F5E7F-A465-46A0-839F-1D030683FF2C}">
      <dgm:prSet/>
      <dgm:spPr/>
      <dgm:t>
        <a:bodyPr/>
        <a:lstStyle/>
        <a:p>
          <a:endParaRPr lang="nb-NO"/>
        </a:p>
      </dgm:t>
    </dgm:pt>
    <dgm:pt modelId="{1848E975-1272-4A8C-A398-5886F3D314C8}" type="parTrans" cxnId="{A12F5E7F-A465-46A0-839F-1D030683FF2C}">
      <dgm:prSet/>
      <dgm:spPr/>
      <dgm:t>
        <a:bodyPr/>
        <a:lstStyle/>
        <a:p>
          <a:endParaRPr lang="nb-NO"/>
        </a:p>
      </dgm:t>
    </dgm:pt>
    <dgm:pt modelId="{C0F48C98-D97E-45DA-BA1B-BC6F8B43888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refleksjon</a:t>
          </a:r>
        </a:p>
      </dgm:t>
    </dgm:pt>
    <dgm:pt modelId="{7DA35E6E-42C9-4E56-B4D7-6859C304E5BB}" type="parTrans" cxnId="{20E5473D-797D-44F4-89FF-416B0175AA2E}">
      <dgm:prSet/>
      <dgm:spPr/>
      <dgm:t>
        <a:bodyPr/>
        <a:lstStyle/>
        <a:p>
          <a:endParaRPr lang="nb-NO"/>
        </a:p>
      </dgm:t>
    </dgm:pt>
    <dgm:pt modelId="{DF40433F-47FE-4719-999B-A06A57B70D0C}" type="sibTrans" cxnId="{20E5473D-797D-44F4-89FF-416B0175AA2E}">
      <dgm:prSet/>
      <dgm:spPr/>
      <dgm:t>
        <a:bodyPr/>
        <a:lstStyle/>
        <a:p>
          <a:endParaRPr lang="nb-NO"/>
        </a:p>
      </dgm:t>
    </dgm:pt>
    <dgm:pt modelId="{FFD722DE-2E5C-473A-9263-A4C21B8987B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dirty="0">
              <a:solidFill>
                <a:schemeClr val="tx1"/>
              </a:solidFill>
            </a:rPr>
            <a:t>diskusjon og refleksjon</a:t>
          </a:r>
        </a:p>
      </dgm:t>
    </dgm:pt>
    <dgm:pt modelId="{398631CB-F2FD-40CF-B28E-45EBA4649C74}" type="parTrans" cxnId="{C7968FB4-890D-4191-B5E5-BA105C5A7FDA}">
      <dgm:prSet/>
      <dgm:spPr/>
      <dgm:t>
        <a:bodyPr/>
        <a:lstStyle/>
        <a:p>
          <a:endParaRPr lang="en-US"/>
        </a:p>
      </dgm:t>
    </dgm:pt>
    <dgm:pt modelId="{44063BEC-4906-4188-95A5-9963DFAC2234}" type="sibTrans" cxnId="{C7968FB4-890D-4191-B5E5-BA105C5A7FDA}">
      <dgm:prSet/>
      <dgm:spPr/>
      <dgm:t>
        <a:bodyPr/>
        <a:lstStyle/>
        <a:p>
          <a:endParaRPr lang="en-US"/>
        </a:p>
      </dgm:t>
    </dgm:pt>
    <dgm:pt modelId="{079F7FE3-347C-43EA-BB4F-60C7B046D970}" type="pres">
      <dgm:prSet presAssocID="{1CE5C6A6-AF2A-4289-B811-2A2202AFA6E5}" presName="Name0" presStyleCnt="0">
        <dgm:presLayoutVars>
          <dgm:dir/>
          <dgm:resizeHandles val="exact"/>
        </dgm:presLayoutVars>
      </dgm:prSet>
      <dgm:spPr/>
    </dgm:pt>
    <dgm:pt modelId="{B2E2E97B-14F6-4C12-B251-5D976F842A0D}" type="pres">
      <dgm:prSet presAssocID="{4B1CEDF9-2482-41DC-BCBE-33AF940B6AB3}" presName="node" presStyleLbl="node1" presStyleIdx="0" presStyleCnt="3" custLinFactNeighborX="-513" custLinFactNeighborY="3330">
        <dgm:presLayoutVars>
          <dgm:bulletEnabled val="1"/>
        </dgm:presLayoutVars>
      </dgm:prSet>
      <dgm:spPr/>
    </dgm:pt>
    <dgm:pt modelId="{64E9B278-A2D4-456C-BD85-AFC14EA27373}" type="pres">
      <dgm:prSet presAssocID="{94A56B37-9955-46BE-96F1-77C0A6EDE2BC}" presName="sibTrans" presStyleCnt="0"/>
      <dgm:spPr/>
    </dgm:pt>
    <dgm:pt modelId="{CCCFB7B9-989E-4C2D-9B79-7CFCABACB654}" type="pres">
      <dgm:prSet presAssocID="{43802DC2-024A-4AC5-BF09-D7F5EB2DB511}" presName="node" presStyleLbl="node1" presStyleIdx="1" presStyleCnt="3" custLinFactNeighborX="-46687" custLinFactNeighborY="3330">
        <dgm:presLayoutVars>
          <dgm:bulletEnabled val="1"/>
        </dgm:presLayoutVars>
      </dgm:prSet>
      <dgm:spPr/>
    </dgm:pt>
    <dgm:pt modelId="{53782159-CAE6-4731-9C79-72C25BE9E0F2}" type="pres">
      <dgm:prSet presAssocID="{3FD62E91-DBA7-4D00-91FA-FE20CFC407C4}" presName="sibTrans" presStyleCnt="0"/>
      <dgm:spPr/>
    </dgm:pt>
    <dgm:pt modelId="{2016B381-F3AF-4003-80AF-A07A6EE97F23}" type="pres">
      <dgm:prSet presAssocID="{97D598F9-4506-405B-890E-3EEB87578E96}" presName="node" presStyleLbl="node1" presStyleIdx="2" presStyleCnt="3" custLinFactNeighborX="-78065" custLinFactNeighborY="0">
        <dgm:presLayoutVars>
          <dgm:bulletEnabled val="1"/>
        </dgm:presLayoutVars>
      </dgm:prSet>
      <dgm:spPr/>
    </dgm:pt>
  </dgm:ptLst>
  <dgm:cxnLst>
    <dgm:cxn modelId="{3662B004-8309-4409-AFB4-7D2E00128E82}" srcId="{1CE5C6A6-AF2A-4289-B811-2A2202AFA6E5}" destId="{4B1CEDF9-2482-41DC-BCBE-33AF940B6AB3}" srcOrd="0" destOrd="0" parTransId="{8CAF49E8-C100-4A10-A9A1-2C30A9805A96}" sibTransId="{94A56B37-9955-46BE-96F1-77C0A6EDE2BC}"/>
    <dgm:cxn modelId="{DEBE0106-A7F7-49E1-8318-FEF1DA8D241C}" type="presOf" srcId="{4B1CEDF9-2482-41DC-BCBE-33AF940B6AB3}" destId="{B2E2E97B-14F6-4C12-B251-5D976F842A0D}" srcOrd="0" destOrd="0" presId="urn:microsoft.com/office/officeart/2005/8/layout/hList6"/>
    <dgm:cxn modelId="{E5BCB60C-EB79-4648-9EBB-E4829D45C96A}" type="presOf" srcId="{97D598F9-4506-405B-890E-3EEB87578E96}" destId="{2016B381-F3AF-4003-80AF-A07A6EE97F23}" srcOrd="0" destOrd="0" presId="urn:microsoft.com/office/officeart/2005/8/layout/hList6"/>
    <dgm:cxn modelId="{A791050E-10C7-43CA-92EA-5899E9C32305}" type="presOf" srcId="{C0F48C98-D97E-45DA-BA1B-BC6F8B43888B}" destId="{B2E2E97B-14F6-4C12-B251-5D976F842A0D}" srcOrd="0" destOrd="3" presId="urn:microsoft.com/office/officeart/2005/8/layout/hList6"/>
    <dgm:cxn modelId="{2C885328-C563-4650-A3C6-5B260872AFCF}" type="presOf" srcId="{CDAD5703-CC72-440E-AD7C-BADB4E434C2F}" destId="{CCCFB7B9-989E-4C2D-9B79-7CFCABACB654}" srcOrd="0" destOrd="1" presId="urn:microsoft.com/office/officeart/2005/8/layout/hList6"/>
    <dgm:cxn modelId="{16B0E32F-FC6E-4899-9CBB-45F384CE6008}" type="presOf" srcId="{C1BF2A8A-5AD7-4544-92CB-1A8F50DFBE6E}" destId="{B2E2E97B-14F6-4C12-B251-5D976F842A0D}" srcOrd="0" destOrd="2" presId="urn:microsoft.com/office/officeart/2005/8/layout/hList6"/>
    <dgm:cxn modelId="{20E5473D-797D-44F4-89FF-416B0175AA2E}" srcId="{4B1CEDF9-2482-41DC-BCBE-33AF940B6AB3}" destId="{C0F48C98-D97E-45DA-BA1B-BC6F8B43888B}" srcOrd="2" destOrd="0" parTransId="{7DA35E6E-42C9-4E56-B4D7-6859C304E5BB}" sibTransId="{DF40433F-47FE-4719-999B-A06A57B70D0C}"/>
    <dgm:cxn modelId="{EF68BC3D-EAAE-4073-BB1B-B2694C618C97}" srcId="{97D598F9-4506-405B-890E-3EEB87578E96}" destId="{5F0D51F2-A766-4E6C-9873-66278382F8C5}" srcOrd="0" destOrd="0" parTransId="{1E7412CB-6D66-4172-8F86-D2294D20B09C}" sibTransId="{75B22EFD-14B1-40BC-809C-85BA89F73307}"/>
    <dgm:cxn modelId="{C0948265-2E99-49CE-BE54-0AB9A90980F6}" type="presOf" srcId="{FFD722DE-2E5C-473A-9263-A4C21B8987B7}" destId="{2016B381-F3AF-4003-80AF-A07A6EE97F23}" srcOrd="0" destOrd="2" presId="urn:microsoft.com/office/officeart/2005/8/layout/hList6"/>
    <dgm:cxn modelId="{96EFB276-C14F-46EB-8C23-B6192B8DB92C}" type="presOf" srcId="{4B58AA04-7B6E-4E0B-A3F5-6D99A933E6E8}" destId="{B2E2E97B-14F6-4C12-B251-5D976F842A0D}" srcOrd="0" destOrd="1" presId="urn:microsoft.com/office/officeart/2005/8/layout/hList6"/>
    <dgm:cxn modelId="{A12F5E7F-A465-46A0-839F-1D030683FF2C}" srcId="{43802DC2-024A-4AC5-BF09-D7F5EB2DB511}" destId="{CDAD5703-CC72-440E-AD7C-BADB4E434C2F}" srcOrd="0" destOrd="0" parTransId="{1848E975-1272-4A8C-A398-5886F3D314C8}" sibTransId="{C5AC6083-0C6A-419B-9A98-9C8298286A68}"/>
    <dgm:cxn modelId="{7F371988-8BC7-4B15-99A1-74606BDD33A8}" srcId="{1CE5C6A6-AF2A-4289-B811-2A2202AFA6E5}" destId="{97D598F9-4506-405B-890E-3EEB87578E96}" srcOrd="2" destOrd="0" parTransId="{FCA6EE39-AE9B-49DE-888F-8EAC7E659F1E}" sibTransId="{33E6BC92-C866-45B9-8F57-01AE1F36DFAA}"/>
    <dgm:cxn modelId="{679D8F9E-624A-4595-95F5-2898652CA100}" srcId="{4B1CEDF9-2482-41DC-BCBE-33AF940B6AB3}" destId="{C1BF2A8A-5AD7-4544-92CB-1A8F50DFBE6E}" srcOrd="1" destOrd="0" parTransId="{5F282D4B-2177-4FF7-BB0A-48D30A7BA4B8}" sibTransId="{0F6682FE-E512-4064-9126-384137AF4E5D}"/>
    <dgm:cxn modelId="{B6CD619F-8257-4A7E-BFD0-4D4060D9CFA1}" srcId="{4B1CEDF9-2482-41DC-BCBE-33AF940B6AB3}" destId="{4B58AA04-7B6E-4E0B-A3F5-6D99A933E6E8}" srcOrd="0" destOrd="0" parTransId="{FA44B223-AD3D-41B8-84DA-94493182A363}" sibTransId="{32F4128C-3F92-41AB-BBDE-3549D0D04597}"/>
    <dgm:cxn modelId="{CEC33EA4-81E2-477D-AB8F-939B35205116}" srcId="{1CE5C6A6-AF2A-4289-B811-2A2202AFA6E5}" destId="{43802DC2-024A-4AC5-BF09-D7F5EB2DB511}" srcOrd="1" destOrd="0" parTransId="{2F3CC057-5EF8-4951-9267-82DBBE4C93FE}" sibTransId="{3FD62E91-DBA7-4D00-91FA-FE20CFC407C4}"/>
    <dgm:cxn modelId="{C5CA16AF-2B4B-4AE3-AFCD-322F12481379}" type="presOf" srcId="{1CE5C6A6-AF2A-4289-B811-2A2202AFA6E5}" destId="{079F7FE3-347C-43EA-BB4F-60C7B046D970}" srcOrd="0" destOrd="0" presId="urn:microsoft.com/office/officeart/2005/8/layout/hList6"/>
    <dgm:cxn modelId="{EBE1EAB3-3240-41DC-A4BD-A113BC225882}" type="presOf" srcId="{5F0D51F2-A766-4E6C-9873-66278382F8C5}" destId="{2016B381-F3AF-4003-80AF-A07A6EE97F23}" srcOrd="0" destOrd="1" presId="urn:microsoft.com/office/officeart/2005/8/layout/hList6"/>
    <dgm:cxn modelId="{C7968FB4-890D-4191-B5E5-BA105C5A7FDA}" srcId="{97D598F9-4506-405B-890E-3EEB87578E96}" destId="{FFD722DE-2E5C-473A-9263-A4C21B8987B7}" srcOrd="1" destOrd="0" parTransId="{398631CB-F2FD-40CF-B28E-45EBA4649C74}" sibTransId="{44063BEC-4906-4188-95A5-9963DFAC2234}"/>
    <dgm:cxn modelId="{D88108D6-63A9-45E6-B42C-B3AFEC39E0AD}" type="presOf" srcId="{43802DC2-024A-4AC5-BF09-D7F5EB2DB511}" destId="{CCCFB7B9-989E-4C2D-9B79-7CFCABACB654}" srcOrd="0" destOrd="0" presId="urn:microsoft.com/office/officeart/2005/8/layout/hList6"/>
    <dgm:cxn modelId="{EDC30FA6-042E-448A-A6F9-8C45A392DB81}" type="presParOf" srcId="{079F7FE3-347C-43EA-BB4F-60C7B046D970}" destId="{B2E2E97B-14F6-4C12-B251-5D976F842A0D}" srcOrd="0" destOrd="0" presId="urn:microsoft.com/office/officeart/2005/8/layout/hList6"/>
    <dgm:cxn modelId="{F9A8DFBD-3A1E-488C-B435-A3430686731E}" type="presParOf" srcId="{079F7FE3-347C-43EA-BB4F-60C7B046D970}" destId="{64E9B278-A2D4-456C-BD85-AFC14EA27373}" srcOrd="1" destOrd="0" presId="urn:microsoft.com/office/officeart/2005/8/layout/hList6"/>
    <dgm:cxn modelId="{2ECAFC52-277E-42B9-A47E-7A357DCF6514}" type="presParOf" srcId="{079F7FE3-347C-43EA-BB4F-60C7B046D970}" destId="{CCCFB7B9-989E-4C2D-9B79-7CFCABACB654}" srcOrd="2" destOrd="0" presId="urn:microsoft.com/office/officeart/2005/8/layout/hList6"/>
    <dgm:cxn modelId="{DEE28213-DD64-41B5-997B-4EBCB2C2AEEC}" type="presParOf" srcId="{079F7FE3-347C-43EA-BB4F-60C7B046D970}" destId="{53782159-CAE6-4731-9C79-72C25BE9E0F2}" srcOrd="3" destOrd="0" presId="urn:microsoft.com/office/officeart/2005/8/layout/hList6"/>
    <dgm:cxn modelId="{31F239DB-466A-4391-8FFA-20D49B99BBF4}" type="presParOf" srcId="{079F7FE3-347C-43EA-BB4F-60C7B046D970}" destId="{2016B381-F3AF-4003-80AF-A07A6EE97F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546319" y="546319"/>
          <a:ext cx="3173103" cy="2080463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1: 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634620"/>
        <a:ext cx="2080463" cy="1903861"/>
      </dsp:txXfrm>
    </dsp:sp>
    <dsp:sp modelId="{CCCFB7B9-989E-4C2D-9B79-7CFCABACB654}">
      <dsp:nvSpPr>
        <dsp:cNvPr id="0" name=""/>
        <dsp:cNvSpPr/>
      </dsp:nvSpPr>
      <dsp:spPr>
        <a:xfrm rot="16200000">
          <a:off x="1618130" y="546319"/>
          <a:ext cx="3173103" cy="2080463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2: 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med elever</a:t>
          </a:r>
        </a:p>
      </dsp:txBody>
      <dsp:txXfrm rot="5400000">
        <a:off x="2164450" y="634620"/>
        <a:ext cx="2080463" cy="1903861"/>
      </dsp:txXfrm>
    </dsp:sp>
    <dsp:sp modelId="{2016B381-F3AF-4003-80AF-A07A6EE97F23}">
      <dsp:nvSpPr>
        <dsp:cNvPr id="0" name=""/>
        <dsp:cNvSpPr/>
      </dsp:nvSpPr>
      <dsp:spPr>
        <a:xfrm rot="16200000">
          <a:off x="3772196" y="546319"/>
          <a:ext cx="3173103" cy="2080463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3: 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dele erfaringer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4318516" y="634620"/>
        <a:ext cx="2080463" cy="1903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403933" y="403933"/>
          <a:ext cx="2783924" cy="197605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1: 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556784"/>
        <a:ext cx="1976056" cy="1670354"/>
      </dsp:txXfrm>
    </dsp:sp>
    <dsp:sp modelId="{CCCFB7B9-989E-4C2D-9B79-7CFCABACB654}">
      <dsp:nvSpPr>
        <dsp:cNvPr id="0" name=""/>
        <dsp:cNvSpPr/>
      </dsp:nvSpPr>
      <dsp:spPr>
        <a:xfrm rot="16200000">
          <a:off x="1651895" y="403933"/>
          <a:ext cx="2783924" cy="1976056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2: 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med elever</a:t>
          </a:r>
        </a:p>
      </dsp:txBody>
      <dsp:txXfrm rot="5400000">
        <a:off x="2055829" y="556784"/>
        <a:ext cx="1976056" cy="1670354"/>
      </dsp:txXfrm>
    </dsp:sp>
    <dsp:sp modelId="{2016B381-F3AF-4003-80AF-A07A6EE97F23}">
      <dsp:nvSpPr>
        <dsp:cNvPr id="0" name=""/>
        <dsp:cNvSpPr/>
      </dsp:nvSpPr>
      <dsp:spPr>
        <a:xfrm rot="16200000">
          <a:off x="3697861" y="403933"/>
          <a:ext cx="2783924" cy="1976056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3: 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dele erfaringer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4101795" y="556784"/>
        <a:ext cx="1976056" cy="1670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97B-14F6-4C12-B251-5D976F842A0D}">
      <dsp:nvSpPr>
        <dsp:cNvPr id="0" name=""/>
        <dsp:cNvSpPr/>
      </dsp:nvSpPr>
      <dsp:spPr>
        <a:xfrm rot="16200000">
          <a:off x="-403933" y="403933"/>
          <a:ext cx="2783924" cy="197605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1: Samarbeid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aktivitet i elevrolle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teori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refleksjon</a:t>
          </a:r>
        </a:p>
      </dsp:txBody>
      <dsp:txXfrm rot="5400000">
        <a:off x="1" y="556784"/>
        <a:ext cx="1976056" cy="1670354"/>
      </dsp:txXfrm>
    </dsp:sp>
    <dsp:sp modelId="{CCCFB7B9-989E-4C2D-9B79-7CFCABACB654}">
      <dsp:nvSpPr>
        <dsp:cNvPr id="0" name=""/>
        <dsp:cNvSpPr/>
      </dsp:nvSpPr>
      <dsp:spPr>
        <a:xfrm rot="16200000">
          <a:off x="1651895" y="403933"/>
          <a:ext cx="2783924" cy="1976056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2: Utprøving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med elever</a:t>
          </a:r>
        </a:p>
      </dsp:txBody>
      <dsp:txXfrm rot="5400000">
        <a:off x="2055829" y="556784"/>
        <a:ext cx="1976056" cy="1670354"/>
      </dsp:txXfrm>
    </dsp:sp>
    <dsp:sp modelId="{2016B381-F3AF-4003-80AF-A07A6EE97F23}">
      <dsp:nvSpPr>
        <dsp:cNvPr id="0" name=""/>
        <dsp:cNvSpPr/>
      </dsp:nvSpPr>
      <dsp:spPr>
        <a:xfrm rot="16200000">
          <a:off x="3729652" y="403933"/>
          <a:ext cx="2783924" cy="1976056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chemeClr val="tx1"/>
              </a:solidFill>
            </a:rPr>
            <a:t>Del 3: Erfaringsdeling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dele erfaringer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diskusjon og refleksjon</a:t>
          </a:r>
        </a:p>
      </dsp:txBody>
      <dsp:txXfrm rot="5400000">
        <a:off x="4133586" y="556784"/>
        <a:ext cx="1976056" cy="167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06.02.2026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64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493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FFFFFF"/>
              </a:solidFill>
              <a:effectLst/>
              <a:latin typeface="Comic Sans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12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339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29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4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2672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903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235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18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4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64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42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589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855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192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846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988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084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10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308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66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913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024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754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36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9291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11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6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67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282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Ta utgangspunkt i eksemplene og skisser et nytt eksempel der undervisningsøkta er utforskende/skapende samtidig som den har tydelig lærerregi.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9029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44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6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916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452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6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7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7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1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79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68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5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87613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F723-E0D7-4326-B534-077653B24964}" type="datetimeFigureOut">
              <a:rPr lang="nb-NO" smtClean="0"/>
              <a:t>06.02.2026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4F15-9B37-4623-A3F8-2D1B71FD6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21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407" b="30913"/>
          <a:stretch/>
        </p:blipFill>
        <p:spPr>
          <a:xfrm>
            <a:off x="0" y="-79363"/>
            <a:ext cx="12192000" cy="4606975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06.02.2026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tiff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jpg"/><Relationship Id="rId4" Type="http://schemas.openxmlformats.org/officeDocument/2006/relationships/image" Target="../media/image4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kning.no/forsker-partner-pedagogikk/professor-mener-at-elevene-ma-fa-bestemme-mer-pa-skolen/2186031?fbclid=IwAR0ti9xOtm7UzIBZHnDkCZTbJGe-9ifkbxx1bSyR7bvUvFYMEQPOq3tE_tQ" TargetMode="External"/><Relationship Id="rId2" Type="http://schemas.openxmlformats.org/officeDocument/2006/relationships/hyperlink" Target="https://discovery.ucl.ac.uk/id/eprint/10080166/1/the-science-capital-teaching-approach-pack-for-teacher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v.uio.no/ils/forskning/prosjekter/educate/rapporter/educate-rapport-3-2024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1FEE5-523C-5EB8-B402-A1C5B7A9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40" y="3409623"/>
            <a:ext cx="11345662" cy="2387600"/>
          </a:xfrm>
        </p:spPr>
        <p:txBody>
          <a:bodyPr>
            <a:normAutofit/>
          </a:bodyPr>
          <a:lstStyle/>
          <a:p>
            <a:r>
              <a:rPr lang="nb-NO" sz="4000" dirty="0"/>
              <a:t>Lærerregi i utforskende og skapende aktiviteter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04DFAE-E613-184B-ED35-CB9498293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37764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5C84-B247-FA3D-0A83-95EA3798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Aktivitet: Samarbeid i kroppen!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EADC120-83C3-7EDC-891E-AF0559DA8ECD}"/>
              </a:ext>
            </a:extLst>
          </p:cNvPr>
          <p:cNvSpPr/>
          <p:nvPr/>
        </p:nvSpPr>
        <p:spPr>
          <a:xfrm>
            <a:off x="9341764" y="310431"/>
            <a:ext cx="2463553" cy="9173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>
                <a:solidFill>
                  <a:schemeClr val="tx1"/>
                </a:solidFill>
                <a:cs typeface="Calibri"/>
              </a:rPr>
              <a:t>I elevrolle</a:t>
            </a:r>
            <a:endParaRPr lang="nb-NO" sz="2400">
              <a:solidFill>
                <a:schemeClr val="tx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84F2DA-0DFB-CCAA-8A60-A9C5AA734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727" y="2404786"/>
            <a:ext cx="2163490" cy="4326978"/>
          </a:xfrm>
          <a:prstGeom prst="rect">
            <a:avLst/>
          </a:prstGeom>
        </p:spPr>
      </p:pic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542584FF-DB78-13C2-B0D0-C710146A1F8C}"/>
              </a:ext>
            </a:extLst>
          </p:cNvPr>
          <p:cNvSpPr/>
          <p:nvPr/>
        </p:nvSpPr>
        <p:spPr>
          <a:xfrm>
            <a:off x="458906" y="1745382"/>
            <a:ext cx="4303927" cy="1462398"/>
          </a:xfrm>
          <a:prstGeom prst="wedgeRoundRectCallout">
            <a:avLst>
              <a:gd name="adj1" fmla="val 70546"/>
              <a:gd name="adj2" fmla="val 3392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</a:rPr>
              <a:t>Tenk (1 min):</a:t>
            </a:r>
            <a:r>
              <a:rPr lang="nb-NO" sz="2200" dirty="0">
                <a:solidFill>
                  <a:schemeClr val="tx1"/>
                </a:solidFill>
              </a:rPr>
              <a:t> Tenk etter hvordan det kjennes ut i kroppen din når du løper. </a:t>
            </a:r>
          </a:p>
        </p:txBody>
      </p:sp>
      <p:sp>
        <p:nvSpPr>
          <p:cNvPr id="8" name="Bildeforklaring formet som et avrundet rektangel 3">
            <a:extLst>
              <a:ext uri="{FF2B5EF4-FFF2-40B4-BE49-F238E27FC236}">
                <a16:creationId xmlns:a16="http://schemas.microsoft.com/office/drawing/2014/main" id="{1F2CC6B4-B129-0DF2-8980-0BBC6B407502}"/>
              </a:ext>
            </a:extLst>
          </p:cNvPr>
          <p:cNvSpPr/>
          <p:nvPr/>
        </p:nvSpPr>
        <p:spPr>
          <a:xfrm>
            <a:off x="466639" y="3456703"/>
            <a:ext cx="4296194" cy="1640032"/>
          </a:xfrm>
          <a:prstGeom prst="wedgeRoundRectCallout">
            <a:avLst>
              <a:gd name="adj1" fmla="val 69299"/>
              <a:gd name="adj2" fmla="val -403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Hvordan samarbeider ulike deler av kroppen vår for at vi skal kunne løpe? Det spørsmålet skal vi utforske! 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5385729E-DE6C-261B-D16F-07A7069D80E8}"/>
              </a:ext>
            </a:extLst>
          </p:cNvPr>
          <p:cNvSpPr/>
          <p:nvPr/>
        </p:nvSpPr>
        <p:spPr>
          <a:xfrm>
            <a:off x="466639" y="5394850"/>
            <a:ext cx="4247146" cy="1091981"/>
          </a:xfrm>
          <a:prstGeom prst="wedgeRoundRectCallout">
            <a:avLst>
              <a:gd name="adj1" fmla="val 66733"/>
              <a:gd name="adj2" fmla="val -640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starte med å se på noen av delene som kroppen vår består av.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11" name="Bildeforklaring formet som et avrundet rektangel 3">
            <a:extLst>
              <a:ext uri="{FF2B5EF4-FFF2-40B4-BE49-F238E27FC236}">
                <a16:creationId xmlns:a16="http://schemas.microsoft.com/office/drawing/2014/main" id="{DE4F29CB-59B0-E63B-2963-750FA0F81D65}"/>
              </a:ext>
            </a:extLst>
          </p:cNvPr>
          <p:cNvSpPr/>
          <p:nvPr/>
        </p:nvSpPr>
        <p:spPr>
          <a:xfrm>
            <a:off x="7429169" y="2503928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406D8E-6A65-7A2B-F841-BC31F0A2B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659" y="3659745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ee pin office notice illustration">
            <a:extLst>
              <a:ext uri="{FF2B5EF4-FFF2-40B4-BE49-F238E27FC236}">
                <a16:creationId xmlns:a16="http://schemas.microsoft.com/office/drawing/2014/main" id="{20A8355D-D503-03DC-171A-DEBED4E5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67" y="1859989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76871"/>
            <a:ext cx="6316513" cy="4165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b="1" dirty="0"/>
              <a:t>Samarbeid i grupper på tre (3 min):</a:t>
            </a:r>
          </a:p>
          <a:p>
            <a:r>
              <a:rPr lang="nb-NO" sz="2200" dirty="0"/>
              <a:t>Dere får utdelt et sett med kort. En på gruppa trekker et kort og beskriver ordet på kortet for de andre på gruppa, men uten å bruke selve ordet. </a:t>
            </a:r>
          </a:p>
          <a:p>
            <a:r>
              <a:rPr lang="nb-NO" sz="2200" dirty="0"/>
              <a:t>Du trenger ikke kunne definisjonen. Beskriv ordet på din måte. </a:t>
            </a:r>
            <a:r>
              <a:rPr lang="nb-NO" sz="2200" dirty="0">
                <a:sym typeface="Wingdings" panose="05000000000000000000" pitchFamily="2" charset="2"/>
              </a:rPr>
              <a:t> </a:t>
            </a:r>
          </a:p>
          <a:p>
            <a:r>
              <a:rPr lang="nb-NO" sz="2200" dirty="0"/>
              <a:t>Det er lov å si pass og trekke et nytt kort om dere står fast.</a:t>
            </a:r>
          </a:p>
          <a:p>
            <a:r>
              <a:rPr lang="nb-NO" sz="2200" dirty="0"/>
              <a:t>Når de andre gjetter riktig ord, trekker en annen på gruppa et nytt ord. La det gå på rundgang.</a:t>
            </a:r>
          </a:p>
          <a:p>
            <a:r>
              <a:rPr lang="nb-NO" sz="2200" dirty="0"/>
              <a:t>Hvis dere kommer gjennom alle korta, kan dere starte på en ny runde.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 rot="1270037">
            <a:off x="8504970" y="1520159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5" descr="A drawing of a human lungs&#10;&#10;Description automatically generated">
            <a:extLst>
              <a:ext uri="{FF2B5EF4-FFF2-40B4-BE49-F238E27FC236}">
                <a16:creationId xmlns:a16="http://schemas.microsoft.com/office/drawing/2014/main" id="{A4D23B4A-2278-1A6F-C1F7-1B85EFC7D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3" y="2226493"/>
            <a:ext cx="958850" cy="862330"/>
          </a:xfrm>
          <a:prstGeom prst="rect">
            <a:avLst/>
          </a:prstGeom>
        </p:spPr>
      </p:pic>
      <p:sp>
        <p:nvSpPr>
          <p:cNvPr id="7" name="Bildeforklaring formet som en ellipse 5">
            <a:extLst>
              <a:ext uri="{FF2B5EF4-FFF2-40B4-BE49-F238E27FC236}">
                <a16:creationId xmlns:a16="http://schemas.microsoft.com/office/drawing/2014/main" id="{B35FD297-03FE-4E83-3ABC-4628D8F7299C}"/>
              </a:ext>
            </a:extLst>
          </p:cNvPr>
          <p:cNvSpPr/>
          <p:nvPr/>
        </p:nvSpPr>
        <p:spPr>
          <a:xfrm>
            <a:off x="7196466" y="3377678"/>
            <a:ext cx="3003990" cy="1647679"/>
          </a:xfrm>
          <a:prstGeom prst="wedgeEllipseCallout">
            <a:avLst>
              <a:gd name="adj1" fmla="val 13639"/>
              <a:gd name="adj2" fmla="val -6462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Det vi puster med. Kan bli skadet hvis du røyker.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4073" y="952175"/>
            <a:ext cx="1800200" cy="668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For eksempel: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n ellipse 5">
            <a:extLst>
              <a:ext uri="{FF2B5EF4-FFF2-40B4-BE49-F238E27FC236}">
                <a16:creationId xmlns:a16="http://schemas.microsoft.com/office/drawing/2014/main" id="{C5AB79D2-A9AC-6160-404A-19187AE68ECC}"/>
              </a:ext>
            </a:extLst>
          </p:cNvPr>
          <p:cNvSpPr/>
          <p:nvPr/>
        </p:nvSpPr>
        <p:spPr>
          <a:xfrm>
            <a:off x="9478827" y="4928567"/>
            <a:ext cx="2609118" cy="1514142"/>
          </a:xfrm>
          <a:prstGeom prst="wedgeEllipseCallout">
            <a:avLst>
              <a:gd name="adj1" fmla="val -13451"/>
              <a:gd name="adj2" fmla="val -7027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Rimer på et annet ord for «barna».</a:t>
            </a:r>
          </a:p>
        </p:txBody>
      </p:sp>
    </p:spTree>
    <p:extLst>
      <p:ext uri="{BB962C8B-B14F-4D97-AF65-F5344CB8AC3E}">
        <p14:creationId xmlns:p14="http://schemas.microsoft.com/office/powerpoint/2010/main" val="3064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ordet – oppsummering </a:t>
            </a:r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8D58ED7-BF73-46AD-87B2-C9DEB4E35CBD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t avrundet rektangel 3"/>
          <p:cNvSpPr/>
          <p:nvPr/>
        </p:nvSpPr>
        <p:spPr>
          <a:xfrm>
            <a:off x="3222202" y="2348880"/>
            <a:ext cx="4727702" cy="1087404"/>
          </a:xfrm>
          <a:prstGeom prst="wedgeRoundRectCallout">
            <a:avLst>
              <a:gd name="adj1" fmla="val -67030"/>
              <a:gd name="adj2" fmla="val 171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ord var vanskeligst å beskrive eller gjette?</a:t>
            </a:r>
          </a:p>
        </p:txBody>
      </p:sp>
      <p:pic>
        <p:nvPicPr>
          <p:cNvPr id="11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92" y="2483622"/>
            <a:ext cx="2014589" cy="4029177"/>
          </a:xfrm>
          <a:prstGeom prst="rect">
            <a:avLst/>
          </a:prstGeom>
        </p:spPr>
      </p:pic>
      <p:sp>
        <p:nvSpPr>
          <p:cNvPr id="6" name="Rektangel 4">
            <a:extLst>
              <a:ext uri="{FF2B5EF4-FFF2-40B4-BE49-F238E27FC236}">
                <a16:creationId xmlns:a16="http://schemas.microsoft.com/office/drawing/2014/main" id="{640569AB-0304-1997-12CF-3E80E90AE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504971" y="1930042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4D2A4-AC3B-346F-BF68-15976D87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349434" y="2636376"/>
            <a:ext cx="958850" cy="862330"/>
          </a:xfrm>
          <a:prstGeom prst="rect">
            <a:avLst/>
          </a:prstGeom>
        </p:spPr>
      </p:pic>
      <p:sp>
        <p:nvSpPr>
          <p:cNvPr id="3" name="Bildeforklaring formet som et avrundet rektangel 3">
            <a:extLst>
              <a:ext uri="{FF2B5EF4-FFF2-40B4-BE49-F238E27FC236}">
                <a16:creationId xmlns:a16="http://schemas.microsoft.com/office/drawing/2014/main" id="{FE5078CB-705E-3E4C-1FF8-C06DB5BBBAB3}"/>
              </a:ext>
            </a:extLst>
          </p:cNvPr>
          <p:cNvSpPr/>
          <p:nvPr/>
        </p:nvSpPr>
        <p:spPr>
          <a:xfrm>
            <a:off x="3273399" y="3739310"/>
            <a:ext cx="4727702" cy="816744"/>
          </a:xfrm>
          <a:prstGeom prst="wedgeRoundRectCallout">
            <a:avLst>
              <a:gd name="adj1" fmla="val -64007"/>
              <a:gd name="adj2" fmla="val -5806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Har dere forslag til hvordan disse kan beskrives?</a:t>
            </a:r>
          </a:p>
        </p:txBody>
      </p:sp>
    </p:spTree>
    <p:extLst>
      <p:ext uri="{BB962C8B-B14F-4D97-AF65-F5344CB8AC3E}">
        <p14:creationId xmlns:p14="http://schemas.microsoft.com/office/powerpoint/2010/main" val="734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Koble sammen ord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7083120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Samarbeid i gruppa (5 min): </a:t>
            </a:r>
          </a:p>
          <a:p>
            <a:r>
              <a:rPr lang="nb-NO" sz="2200" dirty="0"/>
              <a:t>Velg to ord dere vil koble sammen, og beskriv hva dere mener kan være en sammenheng mellom de to orda. </a:t>
            </a:r>
          </a:p>
          <a:p>
            <a:r>
              <a:rPr lang="nb-NO" sz="2200" dirty="0"/>
              <a:t>Gjenta med nye ordpar.</a:t>
            </a:r>
          </a:p>
          <a:p>
            <a:r>
              <a:rPr lang="nb-NO" sz="2200" dirty="0"/>
              <a:t>Hvis dere vil, kan dere koble sammen tre eller flere ord.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I plenum: </a:t>
            </a:r>
            <a:r>
              <a:rPr lang="nb-NO" sz="2200" dirty="0"/>
              <a:t>Hver gruppe forteller om én sammenheng. </a:t>
            </a:r>
          </a:p>
          <a:p>
            <a:endParaRPr lang="nb-NO" sz="22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5278A7-4AD6-61DF-FD8B-F996A949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6120761" y="981500"/>
            <a:ext cx="2691936" cy="1576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oksygen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9" name="Bildeforklaring formet som en ellipse 5">
            <a:extLst>
              <a:ext uri="{FF2B5EF4-FFF2-40B4-BE49-F238E27FC236}">
                <a16:creationId xmlns:a16="http://schemas.microsoft.com/office/drawing/2014/main" id="{958860CF-4D23-0D57-1AC3-A58963FD0E37}"/>
              </a:ext>
            </a:extLst>
          </p:cNvPr>
          <p:cNvSpPr/>
          <p:nvPr/>
        </p:nvSpPr>
        <p:spPr>
          <a:xfrm>
            <a:off x="6373652" y="4961126"/>
            <a:ext cx="3850101" cy="1514142"/>
          </a:xfrm>
          <a:prstGeom prst="wedgeEllipseCallout">
            <a:avLst>
              <a:gd name="adj1" fmla="val 27639"/>
              <a:gd name="adj2" fmla="val -1163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Kroppen får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oksygen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gjennom </a:t>
            </a:r>
            <a:r>
              <a:rPr lang="nb-NO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lungene</a:t>
            </a:r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540E70AC-BC6A-F255-D5A4-478F7D08A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643443" y="1519877"/>
            <a:ext cx="2871162" cy="167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7CB9D28-3DE1-575B-8260-92B3382C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9487906" y="2226211"/>
            <a:ext cx="958850" cy="8623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0C2A6A-B6CB-84EC-B6E6-AE948D98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1298">
            <a:off x="6900678" y="1632829"/>
            <a:ext cx="785017" cy="7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kroppen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7815E42-47A8-4514-882B-C3969EE61179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Bilde 3">
            <a:extLst>
              <a:ext uri="{FF2B5EF4-FFF2-40B4-BE49-F238E27FC236}">
                <a16:creationId xmlns:a16="http://schemas.microsoft.com/office/drawing/2014/main" id="{905DBCC2-C170-44D1-9DA0-08EED442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072" b="-8942"/>
          <a:stretch/>
        </p:blipFill>
        <p:spPr>
          <a:xfrm>
            <a:off x="191964" y="2394935"/>
            <a:ext cx="1776352" cy="4165008"/>
          </a:xfrm>
          <a:prstGeom prst="rect">
            <a:avLst/>
          </a:prstGeom>
        </p:spPr>
      </p:pic>
      <p:sp>
        <p:nvSpPr>
          <p:cNvPr id="16" name="Bildeforklaring formet som et avrundet rektangel 3">
            <a:extLst>
              <a:ext uri="{FF2B5EF4-FFF2-40B4-BE49-F238E27FC236}">
                <a16:creationId xmlns:a16="http://schemas.microsoft.com/office/drawing/2014/main" id="{3ADF0778-9798-8E36-9D51-4A177BC8B083}"/>
              </a:ext>
            </a:extLst>
          </p:cNvPr>
          <p:cNvSpPr/>
          <p:nvPr/>
        </p:nvSpPr>
        <p:spPr>
          <a:xfrm>
            <a:off x="2493338" y="1800200"/>
            <a:ext cx="4602744" cy="1477131"/>
          </a:xfrm>
          <a:prstGeom prst="wedgeRoundRectCallout">
            <a:avLst>
              <a:gd name="adj1" fmla="val -61879"/>
              <a:gd name="adj2" fmla="val 272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snart lese en tekst der vi møter orda vi har jobbet med nå.</a:t>
            </a:r>
          </a:p>
        </p:txBody>
      </p:sp>
      <p:sp>
        <p:nvSpPr>
          <p:cNvPr id="9" name="Bildeforklaring formet som et avrundet rektangel 3">
            <a:extLst>
              <a:ext uri="{FF2B5EF4-FFF2-40B4-BE49-F238E27FC236}">
                <a16:creationId xmlns:a16="http://schemas.microsoft.com/office/drawing/2014/main" id="{CFAF505B-0228-646D-E02B-D3E047E0E72D}"/>
              </a:ext>
            </a:extLst>
          </p:cNvPr>
          <p:cNvSpPr/>
          <p:nvPr/>
        </p:nvSpPr>
        <p:spPr>
          <a:xfrm>
            <a:off x="2493338" y="3386844"/>
            <a:ext cx="4682714" cy="1987222"/>
          </a:xfrm>
          <a:prstGeom prst="wedgeRoundRectCallout">
            <a:avLst>
              <a:gd name="adj1" fmla="val -58014"/>
              <a:gd name="adj2" fmla="val -368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2200" b="1" dirty="0">
                <a:solidFill>
                  <a:prstClr val="black"/>
                </a:solidFill>
              </a:rPr>
              <a:t>Mens dere leser: </a:t>
            </a:r>
            <a:r>
              <a:rPr lang="nb-NO" sz="2200" dirty="0">
                <a:solidFill>
                  <a:prstClr val="black"/>
                </a:solidFill>
              </a:rPr>
              <a:t>Legg merke til om teksten forteller om sammenhenger mellom orda som dere ikke har tenkt på. Sett gjerne strek under disse sammenhengene. </a:t>
            </a:r>
          </a:p>
        </p:txBody>
      </p:sp>
      <p:sp>
        <p:nvSpPr>
          <p:cNvPr id="7" name="Bildeforklaring formet som et avrundet rektangel 3">
            <a:extLst>
              <a:ext uri="{FF2B5EF4-FFF2-40B4-BE49-F238E27FC236}">
                <a16:creationId xmlns:a16="http://schemas.microsoft.com/office/drawing/2014/main" id="{1094670E-A893-ED64-288C-C5F8FD1797BD}"/>
              </a:ext>
            </a:extLst>
          </p:cNvPr>
          <p:cNvSpPr/>
          <p:nvPr/>
        </p:nvSpPr>
        <p:spPr>
          <a:xfrm>
            <a:off x="7397291" y="2121514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C337A-61FF-D40C-26B5-DDEDC91CD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81" y="3277331"/>
            <a:ext cx="2235685" cy="209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Free pin office notice illustration">
            <a:extLst>
              <a:ext uri="{FF2B5EF4-FFF2-40B4-BE49-F238E27FC236}">
                <a16:creationId xmlns:a16="http://schemas.microsoft.com/office/drawing/2014/main" id="{C5F28035-7C16-D691-9718-6E291A19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89" y="1477575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5BCD0-DCA6-9005-DAE0-ECD9AAF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skjer i kroppen når vi løper?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F101E0-DEDA-364A-52B5-88E497176E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7197" y="1815690"/>
            <a:ext cx="9130748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vi løper, samarbeider ulike deler av kroppen vår.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Øynene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hjelper oss med å se hvor det er trygt å løpe og sender beskjed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hjernen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Hjernen sender videre beskjed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nervene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musklene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at de skal jobbe. Musklene beveger på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skjelettet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vårt, slik at beina våre flytter seg når vi løper.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Kanskje dere har merka at vi puster fortere når vi løper? Det er fordi det skal komme mer luft inn i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lungene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 det gjør til vanlig. I lufta er det blant annet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oksygen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kroppen trenger.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lungene går oksygenet over i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blodet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vårt. </a:t>
            </a: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blodet er det også næringsstoffer som kommer fra maten vi har spist. Fra vi puttet maten i munnen, har den blitt delt opp i mindre og mindre biter. Først inni munnen, så i magesekken og videre nedover i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tarmene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Derfra har de bitte små bitene,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næringsstoffene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gått over i blodet.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Hjertet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vårt pumper hele tida blodet med næringsstoff og oksygen rundt i hele kroppen. Når vi løper, pumper hjertet fortere for at blodet skal komme seg raskere rundt med dette drivstoffet –næringsstoff og oksygen – som musklene trenger når vi løper. 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 samarbeider ulike deler av kroppen vår når vi løper, helt uten at vi trenger å tenke over det!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AF14F92-7065-AF84-6EB3-AE736E1B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9125" y="678503"/>
            <a:ext cx="1646170" cy="15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698B25D4-9C43-9363-A607-DD16763B8CAE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A6231-C52D-622F-A756-2DD6B0A14E93}"/>
              </a:ext>
            </a:extLst>
          </p:cNvPr>
          <p:cNvSpPr txBox="1">
            <a:spLocks/>
          </p:cNvSpPr>
          <p:nvPr/>
        </p:nvSpPr>
        <p:spPr>
          <a:xfrm>
            <a:off x="838200" y="2067947"/>
            <a:ext cx="2470150" cy="288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200" b="1" dirty="0"/>
              <a:t>Les og lytt til teksten dere får utdelt (3 min). </a:t>
            </a:r>
          </a:p>
        </p:txBody>
      </p:sp>
    </p:spTree>
    <p:extLst>
      <p:ext uri="{BB962C8B-B14F-4D97-AF65-F5344CB8AC3E}">
        <p14:creationId xmlns:p14="http://schemas.microsoft.com/office/powerpoint/2010/main" val="141206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6214F59-B3F6-D8D2-045D-534B68D75608}"/>
              </a:ext>
            </a:extLst>
          </p:cNvPr>
          <p:cNvSpPr/>
          <p:nvPr/>
        </p:nvSpPr>
        <p:spPr>
          <a:xfrm>
            <a:off x="10200456" y="72497"/>
            <a:ext cx="1887489" cy="7733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I elevrolle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21421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Snakk sammen i gruppa (5 min): </a:t>
            </a:r>
          </a:p>
          <a:p>
            <a:r>
              <a:rPr lang="nb-NO" sz="2200" dirty="0"/>
              <a:t>Var det noen sammenhenger dere hadde koblet sammen før dere leste teksten? </a:t>
            </a:r>
          </a:p>
          <a:p>
            <a:r>
              <a:rPr lang="nb-NO" sz="2200" dirty="0"/>
              <a:t>Var det noen sammenhenger dere ikke hadde tenkt på?</a:t>
            </a:r>
          </a:p>
          <a:p>
            <a:pPr marL="0" indent="0">
              <a:buNone/>
            </a:pPr>
            <a:r>
              <a:rPr lang="nb-NO" sz="2200" b="1" dirty="0"/>
              <a:t>Oppsummer i plenum</a:t>
            </a:r>
          </a:p>
        </p:txBody>
      </p:sp>
      <p:sp>
        <p:nvSpPr>
          <p:cNvPr id="9" name="Rektangel 2">
            <a:extLst>
              <a:ext uri="{FF2B5EF4-FFF2-40B4-BE49-F238E27FC236}">
                <a16:creationId xmlns:a16="http://schemas.microsoft.com/office/drawing/2014/main" id="{7ED74091-35B1-9248-AC90-8F10B3ED9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9511717" y="2677607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blodet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sp>
        <p:nvSpPr>
          <p:cNvPr id="10" name="Rektangel 11">
            <a:extLst>
              <a:ext uri="{FF2B5EF4-FFF2-40B4-BE49-F238E27FC236}">
                <a16:creationId xmlns:a16="http://schemas.microsoft.com/office/drawing/2014/main" id="{2A237C47-F2EE-16B8-7CEC-6E76345BD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8898761" y="988096"/>
            <a:ext cx="2403614" cy="140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tarmene</a:t>
            </a:r>
          </a:p>
          <a:p>
            <a:pPr algn="ctr"/>
            <a:endParaRPr lang="nb-NO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865E7-F7D1-2285-C950-D75BBF4E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0" r="807"/>
          <a:stretch/>
        </p:blipFill>
        <p:spPr bwMode="auto">
          <a:xfrm rot="1244850">
            <a:off x="9238204" y="1615715"/>
            <a:ext cx="1513887" cy="565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CD2C0-2989-0AF5-50E6-17A2311D3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962">
            <a:off x="9958250" y="3011647"/>
            <a:ext cx="384284" cy="768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2FCF26-965C-178D-D8EE-6F21BB1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113">
            <a:off x="10433913" y="3312485"/>
            <a:ext cx="540616" cy="596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A18E71F-03AE-8B77-75B7-01EFB05D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0037">
            <a:off x="7190183" y="2334302"/>
            <a:ext cx="2650241" cy="1523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509380C-9EAA-7162-0C27-FCF11DF4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255">
            <a:off x="7868074" y="2917015"/>
            <a:ext cx="958850" cy="862330"/>
          </a:xfrm>
          <a:prstGeom prst="rect">
            <a:avLst/>
          </a:prstGeom>
        </p:spPr>
      </p:pic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0184D80F-2B86-1335-D181-57B853703AF9}"/>
              </a:ext>
            </a:extLst>
          </p:cNvPr>
          <p:cNvSpPr/>
          <p:nvPr/>
        </p:nvSpPr>
        <p:spPr>
          <a:xfrm>
            <a:off x="2586422" y="4939101"/>
            <a:ext cx="3784561" cy="1298534"/>
          </a:xfrm>
          <a:prstGeom prst="wedgeRoundRectCallout">
            <a:avLst>
              <a:gd name="adj1" fmla="val -66065"/>
              <a:gd name="adj2" fmla="val -252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Disse sammenhengene er eksempler på hvordan ulike deler av kroppen samarbeider for at vi skal kunne løpe.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D5F7C8-BD1B-5127-F84F-0F2B5C03E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855" b="52003"/>
          <a:stretch/>
        </p:blipFill>
        <p:spPr>
          <a:xfrm>
            <a:off x="407084" y="5352661"/>
            <a:ext cx="1627573" cy="1835038"/>
          </a:xfrm>
          <a:prstGeom prst="rect">
            <a:avLst/>
          </a:prstGeom>
        </p:spPr>
      </p:pic>
      <p:sp>
        <p:nvSpPr>
          <p:cNvPr id="14" name="Bildeforklaring formet som et avrundet rektangel 3">
            <a:extLst>
              <a:ext uri="{FF2B5EF4-FFF2-40B4-BE49-F238E27FC236}">
                <a16:creationId xmlns:a16="http://schemas.microsoft.com/office/drawing/2014/main" id="{DE6E3F37-8160-F987-83D8-4E409296446C}"/>
              </a:ext>
            </a:extLst>
          </p:cNvPr>
          <p:cNvSpPr/>
          <p:nvPr/>
        </p:nvSpPr>
        <p:spPr>
          <a:xfrm>
            <a:off x="6582282" y="4864453"/>
            <a:ext cx="4602745" cy="1407703"/>
          </a:xfrm>
          <a:prstGeom prst="wedgeRoundRectCallout">
            <a:avLst>
              <a:gd name="adj1" fmla="val -50214"/>
              <a:gd name="adj2" fmla="val 24080"/>
              <a:gd name="adj3" fmla="val 16667"/>
            </a:avLst>
          </a:prstGeom>
          <a:noFill/>
          <a:ln w="38100">
            <a:solidFill>
              <a:srgbClr val="285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Hvordan samarbeider ulike deler av kroppen vår for at vi skal kunne løpe?</a:t>
            </a:r>
          </a:p>
        </p:txBody>
      </p:sp>
      <p:pic>
        <p:nvPicPr>
          <p:cNvPr id="15" name="Picture 2" descr="Free pin office notice illustration">
            <a:extLst>
              <a:ext uri="{FF2B5EF4-FFF2-40B4-BE49-F238E27FC236}">
                <a16:creationId xmlns:a16="http://schemas.microsoft.com/office/drawing/2014/main" id="{C33A1280-46C5-0274-0203-D61F67EE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80" y="4220514"/>
            <a:ext cx="645019" cy="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Om lærerregi i utforskende og skapende aktiviteter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40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2A845F-7763-9054-7B0E-B6221A9F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Tilbake til leseoppdraget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757FF9-4B41-0084-8981-CDCABD22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6265912" cy="3849292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 err="1"/>
              <a:t>Werler</a:t>
            </a:r>
            <a:r>
              <a:rPr lang="nb-NO" sz="2200" dirty="0"/>
              <a:t> og Brattbakk løfter fram to viktige perspektiver: </a:t>
            </a:r>
          </a:p>
          <a:p>
            <a:r>
              <a:rPr lang="nb-NO" sz="2200" dirty="0" err="1"/>
              <a:t>Werler</a:t>
            </a:r>
            <a:r>
              <a:rPr lang="nb-NO" sz="2200" dirty="0"/>
              <a:t> mener det er viktig med valgfrihet og å ta utgangspunkt i elevenes hverdagserfaringer.</a:t>
            </a:r>
          </a:p>
          <a:p>
            <a:r>
              <a:rPr lang="nb-NO" sz="2200" dirty="0"/>
              <a:t>Brattbakk mener det er viktig med lærerstyring og tydelige oppgaver.</a:t>
            </a:r>
          </a:p>
          <a:p>
            <a:endParaRPr lang="nb-NO" dirty="0"/>
          </a:p>
        </p:txBody>
      </p:sp>
      <p:pic>
        <p:nvPicPr>
          <p:cNvPr id="6" name="Bilde 5" descr="Skjermdump av portrettintervju av Werler, forskning.no">
            <a:extLst>
              <a:ext uri="{FF2B5EF4-FFF2-40B4-BE49-F238E27FC236}">
                <a16:creationId xmlns:a16="http://schemas.microsoft.com/office/drawing/2014/main" id="{44799D69-879A-4C91-236F-1C948AEE5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276872"/>
            <a:ext cx="1751330" cy="2344088"/>
          </a:xfrm>
          <a:prstGeom prst="rect">
            <a:avLst/>
          </a:prstGeom>
        </p:spPr>
      </p:pic>
      <p:pic>
        <p:nvPicPr>
          <p:cNvPr id="7" name="Bilde 6" descr="Skjermdump av debattinnlegg fra Brattbakk, forskning.no">
            <a:extLst>
              <a:ext uri="{FF2B5EF4-FFF2-40B4-BE49-F238E27FC236}">
                <a16:creationId xmlns:a16="http://schemas.microsoft.com/office/drawing/2014/main" id="{FACDBFF2-3B4C-45EA-E06B-A1A0EC881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933" y="2238375"/>
            <a:ext cx="175133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åpne for</a:t>
            </a:r>
            <a:r>
              <a:rPr lang="nb-NO" sz="4400" dirty="0"/>
              <a:t> elevenes erfaringer og valgfrihet?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343835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200" dirty="0"/>
              <a:t>Det å gjøre faget personlig og hverdagsnært hjelper elevene å se at deres interesser, holdninger og erfaringer kan relateres til faget. Det hjelper dem med å forstå at de har ressurser som er verdt noe i faget, og bidrar til å styrke motivasjon og deltakelse. </a:t>
            </a:r>
          </a:p>
          <a:p>
            <a:pPr marL="800100" lvl="2" indent="0" algn="r">
              <a:spcBef>
                <a:spcPts val="0"/>
              </a:spcBef>
              <a:buNone/>
              <a:defRPr/>
            </a:pPr>
            <a:br>
              <a:rPr lang="nb-NO" sz="1600" dirty="0"/>
            </a:br>
            <a:r>
              <a:rPr lang="nb-NO" sz="1100" dirty="0" err="1"/>
              <a:t>Godec</a:t>
            </a:r>
            <a:r>
              <a:rPr lang="nb-NO" sz="1100" dirty="0"/>
              <a:t>, S., King, H. og Archer, L. (2017). </a:t>
            </a:r>
            <a:r>
              <a:rPr lang="nb-NO" sz="1100" i="1" dirty="0"/>
              <a:t>The science </a:t>
            </a:r>
            <a:r>
              <a:rPr lang="nb-NO" sz="1100" i="1" dirty="0" err="1"/>
              <a:t>capital</a:t>
            </a:r>
            <a:r>
              <a:rPr lang="nb-NO" sz="1100" i="1" dirty="0"/>
              <a:t> </a:t>
            </a:r>
            <a:r>
              <a:rPr lang="nb-NO" sz="1100" i="1" dirty="0" err="1"/>
              <a:t>teaching</a:t>
            </a:r>
            <a:r>
              <a:rPr lang="nb-NO" sz="1100" i="1" dirty="0"/>
              <a:t> </a:t>
            </a:r>
            <a:r>
              <a:rPr lang="nb-NO" sz="1100" i="1" dirty="0" err="1"/>
              <a:t>approach</a:t>
            </a:r>
            <a:r>
              <a:rPr lang="nb-NO" sz="1100" i="1" dirty="0"/>
              <a:t>: </a:t>
            </a:r>
          </a:p>
          <a:p>
            <a:pPr marL="800100" lvl="2" indent="0" algn="r">
              <a:spcBef>
                <a:spcPts val="0"/>
              </a:spcBef>
              <a:buNone/>
              <a:defRPr/>
            </a:pPr>
            <a:r>
              <a:rPr lang="nb-NO" sz="1100" i="1" dirty="0" err="1"/>
              <a:t>engaging</a:t>
            </a:r>
            <a:r>
              <a:rPr lang="nb-NO" sz="1100" i="1" dirty="0"/>
              <a:t> students </a:t>
            </a:r>
            <a:r>
              <a:rPr lang="nb-NO" sz="1100" i="1" dirty="0" err="1"/>
              <a:t>with</a:t>
            </a:r>
            <a:r>
              <a:rPr lang="nb-NO" sz="1100" i="1" dirty="0"/>
              <a:t> science, </a:t>
            </a:r>
            <a:r>
              <a:rPr lang="nb-NO" sz="1100" i="1" dirty="0" err="1"/>
              <a:t>promoting</a:t>
            </a:r>
            <a:r>
              <a:rPr lang="nb-NO" sz="1100" i="1" dirty="0"/>
              <a:t> </a:t>
            </a:r>
            <a:r>
              <a:rPr lang="nb-NO" sz="1100" i="1" dirty="0" err="1"/>
              <a:t>social</a:t>
            </a:r>
            <a:r>
              <a:rPr lang="nb-NO" sz="1100" i="1" dirty="0"/>
              <a:t> </a:t>
            </a:r>
            <a:r>
              <a:rPr lang="nb-NO" sz="1100" i="1" dirty="0" err="1"/>
              <a:t>justice</a:t>
            </a:r>
            <a:r>
              <a:rPr lang="nb-NO" sz="1100" dirty="0"/>
              <a:t>.</a:t>
            </a:r>
            <a:endParaRPr lang="nb-NO" sz="1100" i="1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nb-NO" i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DC657C1-3393-FECA-6AFF-C595FDDC1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81" y="2398047"/>
            <a:ext cx="4274874" cy="220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BD9BB252-FDD6-7025-DD3A-C4CB4D6F3028}"/>
              </a:ext>
            </a:extLst>
          </p:cNvPr>
          <p:cNvSpPr/>
          <p:nvPr/>
        </p:nvSpPr>
        <p:spPr>
          <a:xfrm>
            <a:off x="8615931" y="3857578"/>
            <a:ext cx="3307135" cy="2101788"/>
          </a:xfrm>
          <a:prstGeom prst="cloudCallout">
            <a:avLst>
              <a:gd name="adj1" fmla="val -55276"/>
              <a:gd name="adj2" fmla="val 5642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Utforskende og skapende aktiviteter legger til rette for dette.</a:t>
            </a:r>
          </a:p>
        </p:txBody>
      </p:sp>
      <p:pic>
        <p:nvPicPr>
          <p:cNvPr id="6" name="Bilde 4" descr="Tegning av kvinnelig lærer">
            <a:extLst>
              <a:ext uri="{FF2B5EF4-FFF2-40B4-BE49-F238E27FC236}">
                <a16:creationId xmlns:a16="http://schemas.microsoft.com/office/drawing/2014/main" id="{04E538A8-EF24-333F-459C-BF6AF7CCA2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8"/>
          <a:stretch/>
        </p:blipFill>
        <p:spPr>
          <a:xfrm flipH="1">
            <a:off x="6169828" y="5307521"/>
            <a:ext cx="2880320" cy="23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Modulen består av tre deler:</a:t>
            </a:r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317702" y="2108667"/>
          <a:ext cx="6555059" cy="31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3" descr="Ramme rundt del 1: Samarbeid">
            <a:extLst>
              <a:ext uri="{FF2B5EF4-FFF2-40B4-BE49-F238E27FC236}">
                <a16:creationId xmlns:a16="http://schemas.microsoft.com/office/drawing/2014/main" id="{6D0F5A25-53EE-39E4-69F3-39C9784C480C}"/>
              </a:ext>
            </a:extLst>
          </p:cNvPr>
          <p:cNvSpPr/>
          <p:nvPr/>
        </p:nvSpPr>
        <p:spPr>
          <a:xfrm>
            <a:off x="1317702" y="2418658"/>
            <a:ext cx="2113867" cy="25531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ildeforklaring formet som et avrundet rektangel 5"/>
          <p:cNvSpPr/>
          <p:nvPr/>
        </p:nvSpPr>
        <p:spPr>
          <a:xfrm>
            <a:off x="2457027" y="5699749"/>
            <a:ext cx="3189379" cy="968972"/>
          </a:xfrm>
          <a:prstGeom prst="wedgeRoundRectCallout">
            <a:avLst>
              <a:gd name="adj1" fmla="val -37637"/>
              <a:gd name="adj2" fmla="val -1065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del 1: Samarbeid. </a:t>
            </a:r>
          </a:p>
        </p:txBody>
      </p:sp>
    </p:spTree>
    <p:extLst>
      <p:ext uri="{BB962C8B-B14F-4D97-AF65-F5344CB8AC3E}">
        <p14:creationId xmlns:p14="http://schemas.microsoft.com/office/powerpoint/2010/main" val="1780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AB4B-4EB6-8BE5-F9E4-F9118C66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Åpne for elevenes erfaringer og valgfrihet med utforskende og skapende aktiviteter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9CD2-AEB2-9422-E4ED-6EB533D6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367"/>
            <a:ext cx="10515600" cy="413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Repetisjon fra de forrige modulene:</a:t>
            </a:r>
          </a:p>
          <a:p>
            <a:r>
              <a:rPr lang="nb-NO" sz="2200" dirty="0"/>
              <a:t>Aktiviteter der det ikke kun er ett riktig svar eller én mulig løsning, åpner for at elevene kan gjøre valg og bidra med sine tanker og erfaringer.</a:t>
            </a:r>
          </a:p>
          <a:p>
            <a:r>
              <a:rPr lang="nb-NO" sz="2200" dirty="0"/>
              <a:t>I utforskende og skapende aktiviteter inviteres elevene inn i fagfeltet, i stedet for å bli servert svarene. </a:t>
            </a:r>
          </a:p>
          <a:p>
            <a:r>
              <a:rPr lang="nb-NO" sz="2200" dirty="0"/>
              <a:t>Elevene får reflektere, diskutere ideer og utforske hverandres svar.</a:t>
            </a:r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6" name="Cloud Callout 3">
            <a:extLst>
              <a:ext uri="{FF2B5EF4-FFF2-40B4-BE49-F238E27FC236}">
                <a16:creationId xmlns:a16="http://schemas.microsoft.com/office/drawing/2014/main" id="{BD9BB252-FDD6-7025-DD3A-C4CB4D6F3028}"/>
              </a:ext>
            </a:extLst>
          </p:cNvPr>
          <p:cNvSpPr/>
          <p:nvPr/>
        </p:nvSpPr>
        <p:spPr>
          <a:xfrm>
            <a:off x="3412040" y="4651807"/>
            <a:ext cx="4716524" cy="1879834"/>
          </a:xfrm>
          <a:prstGeom prst="cloudCallout">
            <a:avLst>
              <a:gd name="adj1" fmla="val -72384"/>
              <a:gd name="adj2" fmla="val 200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Betyr utforsking og skaping at elevene skal jobbe helt fritt og selvstendig?</a:t>
            </a:r>
          </a:p>
        </p:txBody>
      </p:sp>
      <p:pic>
        <p:nvPicPr>
          <p:cNvPr id="5" name="Bilde 4" descr="Tegning av kvinnelig lærer">
            <a:extLst>
              <a:ext uri="{FF2B5EF4-FFF2-40B4-BE49-F238E27FC236}">
                <a16:creationId xmlns:a16="http://schemas.microsoft.com/office/drawing/2014/main" id="{04E538A8-EF24-333F-459C-BF6AF7CC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8"/>
          <a:stretch/>
        </p:blipFill>
        <p:spPr>
          <a:xfrm flipH="1">
            <a:off x="1008" y="4957602"/>
            <a:ext cx="2880320" cy="23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8F0BB4-03F6-FB98-A0B7-27E33D2B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Utforsking i undervisninga – krevende og ustrukturert?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78A61C-EAEF-30AC-8649-408B1831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648193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cs typeface="Times New Roman" panose="02020603050405020304" pitchFamily="18" charset="0"/>
              </a:rPr>
              <a:t>En kritikk av utforsking i klasserommet går ut på at det ikke er en effektiv læringsstrategi, og at det blir for krevende og ustrukturert for elevene. </a:t>
            </a:r>
          </a:p>
          <a:p>
            <a:pPr marL="0" indent="0">
              <a:buNone/>
            </a:pP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m</a:t>
            </a: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otargument er at elevene ikke skal arbeide uten veiledning i utforskende aktiviteter, men at læreren tilrettelegger arbeidet ved å støtte og veilede elevene underveis. </a:t>
            </a: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r>
              <a:rPr lang="nb-N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3 fra forsknings- og evalueringsprosjektet EDUCATE ved Institutt for lærerutdanning og skoleforskning, Universitetet i Oslo, s. 34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F30C1A2-3CB7-6BF1-014F-8B5DCBA1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/>
          <a:stretch/>
        </p:blipFill>
        <p:spPr>
          <a:xfrm>
            <a:off x="7608168" y="2276872"/>
            <a:ext cx="4205097" cy="25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6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385A-8CF5-69D1-8CEE-7B7654FE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6491" cy="1325563"/>
          </a:xfrm>
        </p:spPr>
        <p:txBody>
          <a:bodyPr/>
          <a:lstStyle/>
          <a:p>
            <a:r>
              <a:rPr lang="nb-NO" dirty="0"/>
              <a:t>Utforske/skape med lærerregi</a:t>
            </a:r>
          </a:p>
        </p:txBody>
      </p:sp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0E3C3161-37CB-B7E0-F435-E846E8C5BCEF}"/>
              </a:ext>
            </a:extLst>
          </p:cNvPr>
          <p:cNvSpPr/>
          <p:nvPr/>
        </p:nvSpPr>
        <p:spPr>
          <a:xfrm>
            <a:off x="3210826" y="1730554"/>
            <a:ext cx="3534103" cy="1325563"/>
          </a:xfrm>
          <a:prstGeom prst="wedgeRoundRectCallout">
            <a:avLst>
              <a:gd name="adj1" fmla="val -57594"/>
              <a:gd name="adj2" fmla="val 689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Lærerregi står ikke i motsetning til å la elevene utforske og skape. </a:t>
            </a:r>
          </a:p>
        </p:txBody>
      </p:sp>
      <p:sp>
        <p:nvSpPr>
          <p:cNvPr id="5" name="Bildeforklaring formet som et avrundet rektangel 3">
            <a:extLst>
              <a:ext uri="{FF2B5EF4-FFF2-40B4-BE49-F238E27FC236}">
                <a16:creationId xmlns:a16="http://schemas.microsoft.com/office/drawing/2014/main" id="{D9A63332-D4AA-F7F5-773C-9F3B4530BC1A}"/>
              </a:ext>
            </a:extLst>
          </p:cNvPr>
          <p:cNvSpPr/>
          <p:nvPr/>
        </p:nvSpPr>
        <p:spPr>
          <a:xfrm>
            <a:off x="3709902" y="3981941"/>
            <a:ext cx="7120393" cy="1882450"/>
          </a:xfrm>
          <a:prstGeom prst="wedgeRoundRectCallout">
            <a:avLst>
              <a:gd name="adj1" fmla="val -61131"/>
              <a:gd name="adj2" fmla="val -311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For eksempel kan elevene bidra med sine tanker og erfaringer, diskutere, reflektere og gjøre valg – innenfor avgrensede aktiviteter med tydelige instruksjoner, oppsummeringer og koblinger til fagstoffet.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AAB0815-78BE-8AB3-46E8-8E63D93D8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-4328" r="-42" b="-24065"/>
          <a:stretch/>
        </p:blipFill>
        <p:spPr>
          <a:xfrm flipH="1">
            <a:off x="767408" y="2204864"/>
            <a:ext cx="2443418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(10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9794304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Diskuter i grupper (5 min): </a:t>
            </a:r>
          </a:p>
          <a:p>
            <a:r>
              <a:rPr lang="nb-NO" sz="2200" dirty="0"/>
              <a:t>Tenk på aktivitetene vi gjorde tidligere (Gjett ordet! og Koble sammen ord). På hvilke måter åpnet de for valgfrihet og elevenes erfaringer? På hvilke måter var det lærerregi?</a:t>
            </a:r>
          </a:p>
          <a:p>
            <a:pPr marL="0" indent="0">
              <a:buNone/>
            </a:pPr>
            <a:endParaRPr lang="nb-NO" sz="2200" b="1" dirty="0"/>
          </a:p>
          <a:p>
            <a:pPr marL="0" indent="0">
              <a:buNone/>
            </a:pPr>
            <a:r>
              <a:rPr lang="nb-NO" sz="2200" b="1" dirty="0"/>
              <a:t>Oppsummer i plenum (5 min).</a:t>
            </a:r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31418">
            <a:off x="8761640" y="4510919"/>
            <a:ext cx="2891127" cy="1849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lungene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A30FC-C3ED-112D-7CBE-9290A5FCD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91">
            <a:off x="9652610" y="5359789"/>
            <a:ext cx="958850" cy="8623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544712F-CF7C-7A39-BE2A-5A4817079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821">
            <a:off x="5907169" y="4209090"/>
            <a:ext cx="2994661" cy="1897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oksygen</a:t>
            </a:r>
          </a:p>
          <a:p>
            <a:pPr algn="ctr"/>
            <a:endParaRPr lang="nb-NO" sz="3200" dirty="0"/>
          </a:p>
          <a:p>
            <a:pPr algn="ctr"/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FCB617-47B0-9FB1-1F5E-5FB3927B2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1082">
            <a:off x="7011991" y="5043376"/>
            <a:ext cx="785017" cy="7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Mer om å åpne for elevens tanker og erfaringer</a:t>
            </a:r>
          </a:p>
        </p:txBody>
      </p:sp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150446"/>
            <a:ext cx="3685557" cy="3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Tenk (1 min): </a:t>
            </a:r>
            <a:r>
              <a:rPr lang="nb-NO" sz="2200" dirty="0"/>
              <a:t>Hvordan kan vi omformulere spørsmålet under for i større grad å </a:t>
            </a:r>
            <a:r>
              <a:rPr lang="nb-NO" sz="2200" b="1" dirty="0"/>
              <a:t>åpne for elevenes tanker og erfaringer</a:t>
            </a:r>
            <a:r>
              <a:rPr lang="nb-NO" sz="2200" dirty="0"/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2413" y="4016710"/>
            <a:ext cx="3384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Hva er et organ?</a:t>
            </a:r>
          </a:p>
        </p:txBody>
      </p:sp>
    </p:spTree>
    <p:extLst>
      <p:ext uri="{BB962C8B-B14F-4D97-AF65-F5344CB8AC3E}">
        <p14:creationId xmlns:p14="http://schemas.microsoft.com/office/powerpoint/2010/main" val="1160445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 eksempel:</a:t>
            </a:r>
          </a:p>
        </p:txBody>
      </p:sp>
      <p:pic>
        <p:nvPicPr>
          <p:cNvPr id="1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68" y="2566475"/>
            <a:ext cx="3685557" cy="3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4598" y="2837925"/>
            <a:ext cx="3384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Hva er et organ?</a:t>
            </a:r>
          </a:p>
        </p:txBody>
      </p:sp>
      <p:sp>
        <p:nvSpPr>
          <p:cNvPr id="12" name="Rectangle 16"/>
          <p:cNvSpPr/>
          <p:nvPr/>
        </p:nvSpPr>
        <p:spPr>
          <a:xfrm>
            <a:off x="1321778" y="3698575"/>
            <a:ext cx="3476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Hva tenker du på når du hører ordet organ?</a:t>
            </a:r>
          </a:p>
        </p:txBody>
      </p:sp>
      <p:sp>
        <p:nvSpPr>
          <p:cNvPr id="13" name="Rounded 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948" y="3470823"/>
            <a:ext cx="3435799" cy="1293249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t avrundet rektangel 8"/>
          <p:cNvSpPr/>
          <p:nvPr/>
        </p:nvSpPr>
        <p:spPr>
          <a:xfrm>
            <a:off x="5651133" y="2945824"/>
            <a:ext cx="5177919" cy="1800966"/>
          </a:xfrm>
          <a:prstGeom prst="wedgeRoundRectCallout">
            <a:avLst>
              <a:gd name="adj1" fmla="val -43786"/>
              <a:gd name="adj2" fmla="val 827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Denne formuleringa </a:t>
            </a:r>
            <a:r>
              <a:rPr lang="nb-NO" sz="2200" b="1" dirty="0">
                <a:solidFill>
                  <a:schemeClr val="tx1"/>
                </a:solidFill>
              </a:rPr>
              <a:t>åpner</a:t>
            </a:r>
            <a:r>
              <a:rPr lang="nb-NO" sz="2200" dirty="0">
                <a:solidFill>
                  <a:schemeClr val="tx1"/>
                </a:solidFill>
              </a:rPr>
              <a:t> spørsmålet, og viser at vi er ute etter elevenes tanker og erfaringer, ikke ett bestemt svar. Da har alle mulighet til å svare. </a:t>
            </a:r>
            <a:endParaRPr lang="nb-NO" sz="2200" i="1" dirty="0">
              <a:solidFill>
                <a:schemeClr val="tx1"/>
              </a:solidFill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700F2EE6-78E5-9BBE-7C9D-FAC2B6A9E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 b="67564"/>
          <a:stretch/>
        </p:blipFill>
        <p:spPr>
          <a:xfrm>
            <a:off x="4404423" y="5559759"/>
            <a:ext cx="1908076" cy="12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9C92-04AB-E4EE-2D70-692CB4A8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misoppfatninger og avsporinger?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38BA749-1237-BBE4-B659-BD6732AA8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2" y="2744916"/>
            <a:ext cx="3685557" cy="3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ADA0332-C89C-0585-4613-C743B6F7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172" y="3047083"/>
            <a:ext cx="3435799" cy="1293249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A2085AE-373C-1868-AA98-430B8454E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002" y="3274835"/>
            <a:ext cx="3476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Hva tenker du på når du hører ordet organ?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A99A67-0EFD-F5DE-CBAC-5E054088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5" y="4971831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3">
            <a:extLst>
              <a:ext uri="{FF2B5EF4-FFF2-40B4-BE49-F238E27FC236}">
                <a16:creationId xmlns:a16="http://schemas.microsoft.com/office/drawing/2014/main" id="{DF6C739A-01D2-B13B-9F4F-F21629EF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 b="67564"/>
          <a:stretch/>
        </p:blipFill>
        <p:spPr>
          <a:xfrm>
            <a:off x="-216839" y="5661248"/>
            <a:ext cx="1719129" cy="1169684"/>
          </a:xfrm>
          <a:prstGeom prst="rect">
            <a:avLst/>
          </a:prstGeom>
        </p:spPr>
      </p:pic>
      <p:sp>
        <p:nvSpPr>
          <p:cNvPr id="13" name="Bildeforklaring formet som et avrundet rektangel 8">
            <a:extLst>
              <a:ext uri="{FF2B5EF4-FFF2-40B4-BE49-F238E27FC236}">
                <a16:creationId xmlns:a16="http://schemas.microsoft.com/office/drawing/2014/main" id="{27FFF472-7187-EF59-DBFE-E4B824D54CDF}"/>
              </a:ext>
            </a:extLst>
          </p:cNvPr>
          <p:cNvSpPr/>
          <p:nvPr/>
        </p:nvSpPr>
        <p:spPr>
          <a:xfrm>
            <a:off x="4283986" y="3122207"/>
            <a:ext cx="2483768" cy="1143000"/>
          </a:xfrm>
          <a:prstGeom prst="wedgeRoundRectCallout">
            <a:avLst>
              <a:gd name="adj1" fmla="val -17699"/>
              <a:gd name="adj2" fmla="val 9724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Organ er en som er veldig organisert, tror jeg.</a:t>
            </a:r>
          </a:p>
        </p:txBody>
      </p:sp>
      <p:sp>
        <p:nvSpPr>
          <p:cNvPr id="14" name="Bildeforklaring formet som et avrundet rektangel 8">
            <a:extLst>
              <a:ext uri="{FF2B5EF4-FFF2-40B4-BE49-F238E27FC236}">
                <a16:creationId xmlns:a16="http://schemas.microsoft.com/office/drawing/2014/main" id="{6E8F9CCC-0F9B-ED9D-CF26-4DC0D297647B}"/>
              </a:ext>
            </a:extLst>
          </p:cNvPr>
          <p:cNvSpPr/>
          <p:nvPr/>
        </p:nvSpPr>
        <p:spPr>
          <a:xfrm>
            <a:off x="6312024" y="4009367"/>
            <a:ext cx="3208971" cy="1143000"/>
          </a:xfrm>
          <a:prstGeom prst="wedgeRoundRectCallout">
            <a:avLst>
              <a:gd name="adj1" fmla="val -40625"/>
              <a:gd name="adj2" fmla="val 828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Organ er et snabeldyr! Det finnes faktisk to arter av organer i Australia …</a:t>
            </a:r>
          </a:p>
        </p:txBody>
      </p:sp>
      <p:sp>
        <p:nvSpPr>
          <p:cNvPr id="15" name="Bildeforklaring formet som et avrundet rektangel 8">
            <a:extLst>
              <a:ext uri="{FF2B5EF4-FFF2-40B4-BE49-F238E27FC236}">
                <a16:creationId xmlns:a16="http://schemas.microsoft.com/office/drawing/2014/main" id="{D91C0C8D-6E5D-6ECB-AFA3-ADDCFB0A9BD8}"/>
              </a:ext>
            </a:extLst>
          </p:cNvPr>
          <p:cNvSpPr/>
          <p:nvPr/>
        </p:nvSpPr>
        <p:spPr>
          <a:xfrm>
            <a:off x="7104112" y="5501326"/>
            <a:ext cx="1854815" cy="975202"/>
          </a:xfrm>
          <a:prstGeom prst="wedgeRoundRectCallout">
            <a:avLst>
              <a:gd name="adj1" fmla="val -75997"/>
              <a:gd name="adj2" fmla="val 141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Organ rim</a:t>
            </a:r>
            <a:r>
              <a:rPr lang="nb-NO" sz="2200" dirty="0">
                <a:solidFill>
                  <a:schemeClr val="tx1"/>
                </a:solidFill>
              </a:rPr>
              <a:t>er på banan!</a:t>
            </a:r>
          </a:p>
        </p:txBody>
      </p:sp>
      <p:sp>
        <p:nvSpPr>
          <p:cNvPr id="17" name="Bildeforklaring formet som et avrundet rektangel 8">
            <a:extLst>
              <a:ext uri="{FF2B5EF4-FFF2-40B4-BE49-F238E27FC236}">
                <a16:creationId xmlns:a16="http://schemas.microsoft.com/office/drawing/2014/main" id="{9D4C354B-446B-F14F-A5D9-224ACC843F5C}"/>
              </a:ext>
            </a:extLst>
          </p:cNvPr>
          <p:cNvSpPr/>
          <p:nvPr/>
        </p:nvSpPr>
        <p:spPr>
          <a:xfrm>
            <a:off x="7104112" y="1553324"/>
            <a:ext cx="4600850" cy="1547505"/>
          </a:xfrm>
          <a:prstGeom prst="wedgeRoundRectCallout">
            <a:avLst>
              <a:gd name="adj1" fmla="val 31750"/>
              <a:gd name="adj2" fmla="val 9151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  <a:latin typeface="Calibri"/>
              </a:rPr>
              <a:t>Diskuter i par (3 min):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 Hvordan skal vi møte misoppfatninger og avsporinger underveis når vi åpner for elevenes tanker og erfaringer?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7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håndtere misoppfatninger og avsporinger?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8010832" cy="38492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b-NO" sz="2200" dirty="0"/>
              <a:t>Når vi stiller åpne spørsmål, må vi anerkjenne alle svar, ikke korrigere eller hinte om at vi egentlig er ute etter noe bestemt.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Det betyr ikke at vi ikke skal frem til et svar eller etablert kunnskap.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I en utforskende eller skapende prosess inviteres elevene inn i fagfeltet. Når de får reflektere, resonnere og får ny informasjon underveis, kan de se sammenhenger og oppleve at de kommer fram til kunnskapen selv – fremfor å få den «servert». </a:t>
            </a:r>
          </a:p>
        </p:txBody>
      </p:sp>
      <p:sp>
        <p:nvSpPr>
          <p:cNvPr id="10" name="Bildeforklaring formet som et avrundet rektangel 16">
            <a:extLst>
              <a:ext uri="{FF2B5EF4-FFF2-40B4-BE49-F238E27FC236}">
                <a16:creationId xmlns:a16="http://schemas.microsoft.com/office/drawing/2014/main" id="{75DA4F9E-7FBC-B634-849F-BEBBED46182E}"/>
              </a:ext>
            </a:extLst>
          </p:cNvPr>
          <p:cNvSpPr/>
          <p:nvPr/>
        </p:nvSpPr>
        <p:spPr>
          <a:xfrm>
            <a:off x="5903418" y="5552428"/>
            <a:ext cx="4277886" cy="940447"/>
          </a:xfrm>
          <a:prstGeom prst="wedgeRoundRectCallout">
            <a:avLst>
              <a:gd name="adj1" fmla="val 62899"/>
              <a:gd name="adj2" fmla="val -412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Dette bidrar også til å ufarliggjøre det å ta feil og endre mening.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BF5668-3CC8-CAC6-66BF-C0A704B29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-4328" r="-42" b="52376"/>
          <a:stretch/>
        </p:blipFill>
        <p:spPr>
          <a:xfrm>
            <a:off x="10060858" y="4599746"/>
            <a:ext cx="2585883" cy="23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knytte til det faglige innholdet</a:t>
            </a:r>
          </a:p>
        </p:txBody>
      </p:sp>
      <p:pic>
        <p:nvPicPr>
          <p:cNvPr id="1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49" y="3030672"/>
            <a:ext cx="3685557" cy="3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1279" y="3302122"/>
            <a:ext cx="3384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 organ er … </a:t>
            </a:r>
          </a:p>
        </p:txBody>
      </p:sp>
      <p:sp>
        <p:nvSpPr>
          <p:cNvPr id="17" name="Bildeforklaring formet som et avrundet rektangel 16"/>
          <p:cNvSpPr/>
          <p:nvPr/>
        </p:nvSpPr>
        <p:spPr>
          <a:xfrm>
            <a:off x="6096000" y="3032695"/>
            <a:ext cx="5709468" cy="1498731"/>
          </a:xfrm>
          <a:prstGeom prst="wedgeRoundRectCallout">
            <a:avLst>
              <a:gd name="adj1" fmla="val -66632"/>
              <a:gd name="adj2" fmla="val 246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2200" dirty="0">
                <a:solidFill>
                  <a:schemeClr val="tx1"/>
                </a:solidFill>
                <a:latin typeface="Calibri"/>
              </a:rPr>
              <a:t>Vi kan f.eks. gå videre </a:t>
            </a:r>
            <a:r>
              <a:rPr lang="nb-NO" sz="2200" dirty="0">
                <a:solidFill>
                  <a:schemeClr val="tx1"/>
                </a:solidFill>
              </a:rPr>
              <a:t>ved sammen 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å oppsummere hva et organ er, </a:t>
            </a:r>
            <a:r>
              <a:rPr kumimoji="0" lang="nb-NO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eller gi ny informasjon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som hjelper elevene videre. </a:t>
            </a:r>
          </a:p>
        </p:txBody>
      </p:sp>
    </p:spTree>
    <p:extLst>
      <p:ext uri="{BB962C8B-B14F-4D97-AF65-F5344CB8AC3E}">
        <p14:creationId xmlns:p14="http://schemas.microsoft.com/office/powerpoint/2010/main" val="36251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Lærerregi i en utforskende aktivitet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A51BD0-EB54-0DD5-9C70-FFDF49F767CF}"/>
              </a:ext>
            </a:extLst>
          </p:cNvPr>
          <p:cNvSpPr/>
          <p:nvPr/>
        </p:nvSpPr>
        <p:spPr>
          <a:xfrm>
            <a:off x="838200" y="2016658"/>
            <a:ext cx="5120148" cy="1970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b="1" dirty="0">
                <a:solidFill>
                  <a:prstClr val="black"/>
                </a:solidFill>
              </a:rPr>
              <a:t>Tilbakeblikk på aktiviteten i forrige modul:</a:t>
            </a:r>
          </a:p>
          <a:p>
            <a:r>
              <a:rPr lang="nb-NO" sz="2200" dirty="0">
                <a:solidFill>
                  <a:prstClr val="black"/>
                </a:solidFill>
              </a:rPr>
              <a:t>Vi var krabbeforskere og utforsket spørsmålet: </a:t>
            </a:r>
            <a:r>
              <a:rPr lang="nb-NO" sz="2200" i="1" dirty="0">
                <a:solidFill>
                  <a:prstClr val="black"/>
                </a:solidFill>
              </a:rPr>
              <a:t>Hvilke egenskaper har krabben som hjelper den å overleve i sitt miljø?</a:t>
            </a:r>
            <a:endParaRPr lang="nb-NO" sz="2200" dirty="0">
              <a:solidFill>
                <a:prstClr val="black"/>
              </a:solidFill>
            </a:endParaRPr>
          </a:p>
        </p:txBody>
      </p:sp>
      <p:sp>
        <p:nvSpPr>
          <p:cNvPr id="10" name="Bildeforklaring formet som et avrundet rektangel 8"/>
          <p:cNvSpPr/>
          <p:nvPr/>
        </p:nvSpPr>
        <p:spPr>
          <a:xfrm>
            <a:off x="6723978" y="1705252"/>
            <a:ext cx="4833441" cy="1296469"/>
          </a:xfrm>
          <a:prstGeom prst="wedgeRoundRectCallout">
            <a:avLst>
              <a:gd name="adj1" fmla="val -61259"/>
              <a:gd name="adj2" fmla="val -1262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Spørsmålet </a:t>
            </a:r>
            <a:r>
              <a:rPr lang="nb-NO" sz="2200" b="1" dirty="0">
                <a:solidFill>
                  <a:schemeClr val="tx1"/>
                </a:solidFill>
              </a:rPr>
              <a:t>åpnet</a:t>
            </a:r>
            <a:r>
              <a:rPr lang="nb-NO" sz="2200" dirty="0">
                <a:solidFill>
                  <a:schemeClr val="tx1"/>
                </a:solidFill>
              </a:rPr>
              <a:t> for flere mulige tilnærminger og svar, samtidig som det</a:t>
            </a:r>
          </a:p>
          <a:p>
            <a:pPr algn="ctr"/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b="1" dirty="0">
                <a:solidFill>
                  <a:schemeClr val="tx1"/>
                </a:solidFill>
              </a:rPr>
              <a:t>avgrenset og ga retning </a:t>
            </a:r>
            <a:r>
              <a:rPr lang="nb-NO" sz="2200" dirty="0">
                <a:solidFill>
                  <a:schemeClr val="tx1"/>
                </a:solidFill>
              </a:rPr>
              <a:t>på aktiviteten. </a:t>
            </a:r>
            <a:endParaRPr lang="nb-NO" sz="2200" i="1" dirty="0">
              <a:solidFill>
                <a:schemeClr val="tx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8274221-FF57-F057-0131-A1C9890E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304242" y="365125"/>
            <a:ext cx="1606707" cy="129646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A889895-0D94-6705-CB77-3729BA6C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53941"/>
            <a:ext cx="4287034" cy="2333516"/>
          </a:xfrm>
          <a:prstGeom prst="rect">
            <a:avLst/>
          </a:prstGeom>
        </p:spPr>
      </p:pic>
      <p:sp>
        <p:nvSpPr>
          <p:cNvPr id="3" name="Bildeforklaring formet som et avrundet rektangel 8">
            <a:extLst>
              <a:ext uri="{FF2B5EF4-FFF2-40B4-BE49-F238E27FC236}">
                <a16:creationId xmlns:a16="http://schemas.microsoft.com/office/drawing/2014/main" id="{0109F7B4-0384-5C1A-2760-C7945E99340A}"/>
              </a:ext>
            </a:extLst>
          </p:cNvPr>
          <p:cNvSpPr/>
          <p:nvPr/>
        </p:nvSpPr>
        <p:spPr>
          <a:xfrm>
            <a:off x="5466735" y="4971848"/>
            <a:ext cx="6090683" cy="1685330"/>
          </a:xfrm>
          <a:prstGeom prst="wedgeRoundRectCallout">
            <a:avLst>
              <a:gd name="adj1" fmla="val -57358"/>
              <a:gd name="adj2" fmla="val -3751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2200" dirty="0">
                <a:solidFill>
                  <a:schemeClr val="tx1"/>
                </a:solidFill>
              </a:rPr>
              <a:t>Vi observerte en krabbe på film og koblet observasjonene til fagstoff ved å oppsummere, trekke slutninger og lage forklaring. 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Metoden var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avgrenset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 og </a:t>
            </a:r>
            <a:r>
              <a:rPr lang="nb-NO" sz="2200" b="1" dirty="0">
                <a:solidFill>
                  <a:schemeClr val="tx1"/>
                </a:solidFill>
              </a:rPr>
              <a:t>styrt</a:t>
            </a:r>
            <a:r>
              <a:rPr lang="nb-NO" sz="2200" dirty="0">
                <a:solidFill>
                  <a:schemeClr val="tx1"/>
                </a:solidFill>
              </a:rPr>
              <a:t>, men </a:t>
            </a:r>
            <a:r>
              <a:rPr lang="nb-NO" sz="2200" b="1" dirty="0">
                <a:solidFill>
                  <a:schemeClr val="tx1"/>
                </a:solidFill>
              </a:rPr>
              <a:t>åpnet </a:t>
            </a:r>
            <a:r>
              <a:rPr lang="nb-NO" sz="2200" dirty="0">
                <a:solidFill>
                  <a:schemeClr val="tx1"/>
                </a:solidFill>
              </a:rPr>
              <a:t>samtidig for </a:t>
            </a:r>
            <a:r>
              <a:rPr lang="nb-NO" sz="2200" b="1" dirty="0">
                <a:solidFill>
                  <a:schemeClr val="tx1"/>
                </a:solidFill>
              </a:rPr>
              <a:t>ulike tilnærminger og svar. </a:t>
            </a:r>
            <a:endParaRPr lang="nb-NO" sz="2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Bildeforklaring formet som et avrundet rektangel 8">
            <a:extLst>
              <a:ext uri="{FF2B5EF4-FFF2-40B4-BE49-F238E27FC236}">
                <a16:creationId xmlns:a16="http://schemas.microsoft.com/office/drawing/2014/main" id="{DB37E975-AA3E-CFF1-4B36-C9FBD583B792}"/>
              </a:ext>
            </a:extLst>
          </p:cNvPr>
          <p:cNvSpPr/>
          <p:nvPr/>
        </p:nvSpPr>
        <p:spPr>
          <a:xfrm>
            <a:off x="6608847" y="3271415"/>
            <a:ext cx="4948571" cy="1430738"/>
          </a:xfrm>
          <a:prstGeom prst="wedgeRoundRectCallout">
            <a:avLst>
              <a:gd name="adj1" fmla="val -58614"/>
              <a:gd name="adj2" fmla="val 1865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Først reflekterte vi over, og diskuterte i par, hva vi tenker på når vi hører ordet </a:t>
            </a:r>
            <a:r>
              <a:rPr lang="nb-NO" sz="2200" i="1" dirty="0">
                <a:solidFill>
                  <a:schemeClr val="tx1"/>
                </a:solidFill>
              </a:rPr>
              <a:t>krabbe</a:t>
            </a:r>
            <a:r>
              <a:rPr lang="nb-NO" sz="2200" dirty="0">
                <a:solidFill>
                  <a:schemeClr val="tx1"/>
                </a:solidFill>
              </a:rPr>
              <a:t>. Dette </a:t>
            </a:r>
            <a:r>
              <a:rPr lang="nb-NO" sz="2200" b="1" dirty="0">
                <a:solidFill>
                  <a:schemeClr val="tx1"/>
                </a:solidFill>
              </a:rPr>
              <a:t>åpnet</a:t>
            </a:r>
            <a:r>
              <a:rPr lang="nb-NO" sz="2200" dirty="0">
                <a:solidFill>
                  <a:schemeClr val="tx1"/>
                </a:solidFill>
              </a:rPr>
              <a:t> for ulike tanker og erfaringer.</a:t>
            </a:r>
          </a:p>
        </p:txBody>
      </p:sp>
    </p:spTree>
    <p:extLst>
      <p:ext uri="{BB962C8B-B14F-4D97-AF65-F5344CB8AC3E}">
        <p14:creationId xmlns:p14="http://schemas.microsoft.com/office/powerpoint/2010/main" val="31203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1 –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Lærerregi i utforskende og skapende aktiviteter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7175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Refleksjon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5405284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Diskuter i grupper (5 min): </a:t>
            </a:r>
            <a:r>
              <a:rPr lang="nb-NO" sz="2200" dirty="0"/>
              <a:t>Hvordan kan en tydelig lærerregi i de utforskende og skapende aktivitetene bidra til inkludering (trygghet, motivasjon og mestring og godt samspill)?</a:t>
            </a:r>
          </a:p>
          <a:p>
            <a:pPr marL="0" indent="0">
              <a:buNone/>
            </a:pPr>
            <a:r>
              <a:rPr lang="nb-NO" sz="2200" b="1" dirty="0"/>
              <a:t>Oppsummer i plenum (5 min)</a:t>
            </a:r>
          </a:p>
          <a:p>
            <a:pPr marL="0" indent="0">
              <a:buNone/>
            </a:pPr>
            <a:endParaRPr lang="nb-NO" dirty="0"/>
          </a:p>
          <a:p>
            <a:endParaRPr lang="en-US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28EEE6A-367B-BC06-D917-D2BCD1C33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2036" y="425732"/>
            <a:ext cx="1150362" cy="120434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AD37E47-848E-2466-0E8A-F71C0F21F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826" y="2276872"/>
            <a:ext cx="4984572" cy="33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2124-EEF5-7A7F-EDAC-73C21C12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0" dirty="0"/>
              <a:t>Utforskende og skapende aktiviteter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C1D3A-6E4D-7E5B-E080-B1FF1D9C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3290"/>
            <a:ext cx="5156728" cy="63976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… åpner for valgfrihet og elevenes erfaringer, slik 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18913-4300-98B7-E7BB-C9519B168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96952"/>
            <a:ext cx="5544244" cy="26913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b-NO" sz="2200" dirty="0"/>
              <a:t>alle elevene kan bidra på sin måte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elevene er med på å prege læringsinnholdet og bruker forkunnskapene sine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de opplever at de har ressurser som er verdt noe i faget, og de får være ressurser for hverandre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D6842-2D10-CA21-C77D-177622613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656" y="2060848"/>
            <a:ext cx="4980821" cy="50179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… bør ha en tydelig lærerregi, slik 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E9255-C423-A10D-4CA4-9E69AF8B0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032" y="2996952"/>
            <a:ext cx="5316737" cy="25270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nb-NO" sz="2200" dirty="0"/>
              <a:t>elevene vet hva de skal gjøre og hva som forventes av dem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de opplever at aktiviteter og samarbeid struktureres godt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de får relevant informasjon eller svar på det de skal finne ut av </a:t>
            </a:r>
          </a:p>
          <a:p>
            <a:pPr>
              <a:spcBef>
                <a:spcPts val="600"/>
              </a:spcBef>
            </a:pPr>
            <a:endParaRPr lang="nb-NO" dirty="0"/>
          </a:p>
          <a:p>
            <a:pPr>
              <a:spcBef>
                <a:spcPts val="600"/>
              </a:spcBef>
            </a:pPr>
            <a:endParaRPr lang="nb-NO" dirty="0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CCE7B3C3-1326-931F-EF19-293FB9C4DA6B}"/>
              </a:ext>
            </a:extLst>
          </p:cNvPr>
          <p:cNvSpPr/>
          <p:nvPr/>
        </p:nvSpPr>
        <p:spPr>
          <a:xfrm>
            <a:off x="4249152" y="5523963"/>
            <a:ext cx="3888432" cy="1028450"/>
          </a:xfrm>
          <a:prstGeom prst="wedgeRoundRectCallout">
            <a:avLst>
              <a:gd name="adj1" fmla="val -61383"/>
              <a:gd name="adj2" fmla="val 1679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2200" dirty="0">
                <a:solidFill>
                  <a:schemeClr val="tx1"/>
                </a:solidFill>
              </a:rPr>
              <a:t>Denne balansen bidrar til trygghet, motivasjon, mestring og godt samspill!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781430-9CBB-D1E4-2EB4-37D3FC22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8"/>
          <a:stretch/>
        </p:blipFill>
        <p:spPr>
          <a:xfrm flipH="1">
            <a:off x="1991544" y="5448506"/>
            <a:ext cx="1855898" cy="15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Planlegge utprøving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1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utprøving med elever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8210128" cy="3849292"/>
          </a:xfrm>
        </p:spPr>
        <p:txBody>
          <a:bodyPr>
            <a:noAutofit/>
          </a:bodyPr>
          <a:lstStyle/>
          <a:p>
            <a:r>
              <a:rPr lang="nb-NO" sz="2200" b="1" dirty="0"/>
              <a:t>Lærer: </a:t>
            </a:r>
            <a:r>
              <a:rPr lang="nb-NO" sz="2200" dirty="0"/>
              <a:t>Planlegg ei økt der du bruker </a:t>
            </a:r>
            <a:r>
              <a:rPr lang="nb-NO" sz="2200" i="1" dirty="0"/>
              <a:t>Gjett ordet!</a:t>
            </a:r>
            <a:r>
              <a:rPr lang="nb-NO" sz="2200" dirty="0"/>
              <a:t> og/eller </a:t>
            </a:r>
            <a:r>
              <a:rPr lang="nb-NO" sz="2200" i="1" dirty="0"/>
              <a:t>Koble sammen ord</a:t>
            </a:r>
            <a:r>
              <a:rPr lang="nb-NO" sz="2200" dirty="0"/>
              <a:t> til et selvvalgt tema. Legg særlig vekt på lærerregi. </a:t>
            </a:r>
          </a:p>
          <a:p>
            <a:r>
              <a:rPr lang="nb-NO" sz="2200" b="1" dirty="0"/>
              <a:t>PP-rådgiver:</a:t>
            </a:r>
            <a:r>
              <a:rPr lang="nb-NO" sz="2200" dirty="0"/>
              <a:t> Samarbeid med en av lærerne og bidra i planlegginga. </a:t>
            </a:r>
          </a:p>
          <a:p>
            <a:r>
              <a:rPr lang="nb-NO" sz="2200" b="1" dirty="0"/>
              <a:t>Lærer og PP-rådgiver: </a:t>
            </a:r>
            <a:r>
              <a:rPr lang="nb-NO" sz="2200" dirty="0"/>
              <a:t>Observer/vurder hvordan aktiviteten la til rette for inkludering. (Lærerne kan gjerne observere hverandres elever i gjennomføring.)</a:t>
            </a:r>
          </a:p>
          <a:p>
            <a:pPr lvl="1"/>
            <a:r>
              <a:rPr lang="nb-NO" sz="2200" dirty="0"/>
              <a:t>Deltok elevene aktivt med sine tanker og erfaringer? Var det god struktur og tydelig for elevene hva de skulle gjøre? </a:t>
            </a:r>
          </a:p>
          <a:p>
            <a:pPr lvl="1"/>
            <a:r>
              <a:rPr lang="nb-NO" sz="2200" dirty="0"/>
              <a:t>Observerte du flere kjennetegn på inkludering. Hvorfor / hvorfor ikke? </a:t>
            </a:r>
          </a:p>
        </p:txBody>
      </p:sp>
      <p:pic>
        <p:nvPicPr>
          <p:cNvPr id="9" name="Picture 8" descr="Kjennetegnskjema for inkluder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2276872"/>
            <a:ext cx="2919846" cy="2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 2: </a:t>
            </a:r>
            <a:r>
              <a:rPr lang="en-US" dirty="0" err="1"/>
              <a:t>Utprøving</a:t>
            </a:r>
            <a:endParaRPr lang="nb-NO" dirty="0"/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200" y="2618110"/>
          <a:ext cx="6226099" cy="278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 descr="Ramme rundt del 2: Utprøving"/>
          <p:cNvSpPr/>
          <p:nvPr/>
        </p:nvSpPr>
        <p:spPr>
          <a:xfrm>
            <a:off x="2916746" y="2721407"/>
            <a:ext cx="1844825" cy="25531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74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E0C1DA6-DE26-1E03-1F3B-B783A3133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2 –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C74EEC6-9239-DA70-0D94-009373C5F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Lærerregi i utforskend</a:t>
            </a:r>
            <a:r>
              <a:rPr lang="nb-NO" dirty="0"/>
              <a:t>e og skapende aktiviteter</a:t>
            </a:r>
          </a:p>
        </p:txBody>
      </p:sp>
    </p:spTree>
    <p:extLst>
      <p:ext uri="{BB962C8B-B14F-4D97-AF65-F5344CB8AC3E}">
        <p14:creationId xmlns:p14="http://schemas.microsoft.com/office/powerpoint/2010/main" val="409371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9A969-15E0-4B93-BDFC-E5042A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 3: </a:t>
            </a:r>
            <a:r>
              <a:rPr lang="nb-NO" dirty="0"/>
              <a:t>Erfaringsdeling</a:t>
            </a:r>
          </a:p>
        </p:txBody>
      </p:sp>
      <p:graphicFrame>
        <p:nvGraphicFramePr>
          <p:cNvPr id="6" name="Plasshaldar for innhald 5">
            <a:extLst>
              <a:ext uri="{FF2B5EF4-FFF2-40B4-BE49-F238E27FC236}">
                <a16:creationId xmlns:a16="http://schemas.microsoft.com/office/drawing/2014/main" id="{9BFE4F77-9937-4D50-A9A1-FFC6FDC2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200" y="2409786"/>
          <a:ext cx="6226099" cy="278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 descr="Ramme rundt del 3: Erfaringsdeling"/>
          <p:cNvSpPr/>
          <p:nvPr/>
        </p:nvSpPr>
        <p:spPr>
          <a:xfrm>
            <a:off x="4962293" y="2591142"/>
            <a:ext cx="2102006" cy="242121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ildeforklaring formet som et avrundet rektangel 5"/>
          <p:cNvSpPr/>
          <p:nvPr/>
        </p:nvSpPr>
        <p:spPr>
          <a:xfrm>
            <a:off x="7892050" y="5193710"/>
            <a:ext cx="3189379" cy="968972"/>
          </a:xfrm>
          <a:prstGeom prst="wedgeRoundRectCallout">
            <a:avLst>
              <a:gd name="adj1" fmla="val -68755"/>
              <a:gd name="adj2" fmla="val -10313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del 3: Erfaringsdeling. </a:t>
            </a:r>
          </a:p>
        </p:txBody>
      </p:sp>
    </p:spTree>
    <p:extLst>
      <p:ext uri="{BB962C8B-B14F-4D97-AF65-F5344CB8AC3E}">
        <p14:creationId xmlns:p14="http://schemas.microsoft.com/office/powerpoint/2010/main" val="542397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0BC282-DD68-6F6C-FA80-5B673AA5A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 3 –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2E13395-46C5-E77F-C56B-45CF2E178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Lærerregi i utforskend</a:t>
            </a:r>
            <a:r>
              <a:rPr lang="nb-NO" dirty="0"/>
              <a:t>e og skapende aktiviteter</a:t>
            </a:r>
          </a:p>
        </p:txBody>
      </p:sp>
    </p:spTree>
    <p:extLst>
      <p:ext uri="{BB962C8B-B14F-4D97-AF65-F5344CB8AC3E}">
        <p14:creationId xmlns:p14="http://schemas.microsoft.com/office/powerpoint/2010/main" val="3444279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Spørsmålet vi skal utforske i denne modulen: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049888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kan vi ha en tydelig lærerregi i de utforskende og skapende aktivitetene, og hvordan bidrar det til inkludering? 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Picture 3" descr="Kjennetegnskjema for inkludering">
            <a:extLst>
              <a:ext uri="{FF2B5EF4-FFF2-40B4-BE49-F238E27FC236}">
                <a16:creationId xmlns:a16="http://schemas.microsoft.com/office/drawing/2014/main" id="{07E1ACE9-0DEE-8EB8-F331-C393C75F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276872"/>
            <a:ext cx="4101818" cy="3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8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</a:t>
            </a:r>
            <a:r>
              <a:rPr lang="nn-NO" dirty="0"/>
              <a:t>del 3: Erfaringsdeling</a:t>
            </a:r>
            <a:endParaRPr lang="nb-NO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10201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2271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Erfaringsdeling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Skisser en utforskende/skapende aktivitet med regi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7811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Inkludering</a:t>
                      </a:r>
                      <a:r>
                        <a:rPr lang="nn-NO" sz="2200" noProof="0" dirty="0"/>
                        <a:t> i </a:t>
                      </a:r>
                      <a:r>
                        <a:rPr lang="nb-NO" sz="2200" noProof="0" dirty="0"/>
                        <a:t>profesjonsfelleskapet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1 time og 10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01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Spørsmålet vi skal utforske i denne modulen: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6049888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kan vi ha en tydelig lærerregi i de utforskende og skapende aktivitetene, og hvordan bidrar det til inkludering? 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Picture 3" descr="Kjennetegnskjema for inkludering">
            <a:extLst>
              <a:ext uri="{FF2B5EF4-FFF2-40B4-BE49-F238E27FC236}">
                <a16:creationId xmlns:a16="http://schemas.microsoft.com/office/drawing/2014/main" id="{07E1ACE9-0DEE-8EB8-F331-C393C75F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276872"/>
            <a:ext cx="4101818" cy="3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01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Erfaringsdeling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35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1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872"/>
            <a:ext cx="6769968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Del erfaringer i grupper</a:t>
            </a:r>
            <a:r>
              <a:rPr lang="nb-NO" sz="2000" b="1" dirty="0"/>
              <a:t> (15–20 min)</a:t>
            </a:r>
            <a:r>
              <a:rPr lang="nb-NO" sz="2200" b="1" dirty="0"/>
              <a:t>:</a:t>
            </a:r>
          </a:p>
          <a:p>
            <a:r>
              <a:rPr lang="nb-NO" sz="2200" dirty="0"/>
              <a:t>Deltok elevene aktivt med sine tanker og erfaringer? </a:t>
            </a:r>
          </a:p>
          <a:p>
            <a:r>
              <a:rPr lang="nb-NO" sz="2200" dirty="0"/>
              <a:t>Var det god struktur og tydelig for elevene hva de skulle gjøre? </a:t>
            </a:r>
          </a:p>
          <a:p>
            <a:r>
              <a:rPr lang="nb-NO" sz="2200" dirty="0"/>
              <a:t>Observerte dere flere kjennetegn på inkludering? </a:t>
            </a:r>
            <a:br>
              <a:rPr lang="nb-NO" sz="2200" dirty="0"/>
            </a:br>
            <a:r>
              <a:rPr lang="nb-NO" sz="2200" dirty="0"/>
              <a:t>Hvorfor / hvorfor ikke? </a:t>
            </a:r>
          </a:p>
          <a:p>
            <a:r>
              <a:rPr lang="nb-NO" sz="2200" dirty="0"/>
              <a:t>Noe du ville ha gjort annerledes?</a:t>
            </a:r>
          </a:p>
          <a:p>
            <a:pPr marL="0" indent="0">
              <a:buNone/>
            </a:pPr>
            <a:br>
              <a:rPr lang="nb-NO" sz="2200" b="1" dirty="0"/>
            </a:br>
            <a:r>
              <a:rPr lang="nb-NO" sz="2200" b="1" dirty="0"/>
              <a:t>Oppsummer i plenum (15 min). </a:t>
            </a:r>
          </a:p>
          <a:p>
            <a:endParaRPr lang="nb-NO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Kjennetegnskjema for inkludering"/>
          <p:cNvPicPr>
            <a:picLocks noChangeAspect="1"/>
          </p:cNvPicPr>
          <p:nvPr/>
        </p:nvPicPr>
        <p:blipFill rotWithShape="1">
          <a:blip r:embed="rId3"/>
          <a:srcRect t="1624" r="33565"/>
          <a:stretch/>
        </p:blipFill>
        <p:spPr>
          <a:xfrm>
            <a:off x="7536160" y="2276872"/>
            <a:ext cx="4476732" cy="3757365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A02786A9-3125-E68A-A526-45C9B6EE3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6108" y="425732"/>
            <a:ext cx="1150362" cy="1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6600" dirty="0">
                <a:solidFill>
                  <a:schemeClr val="accent1"/>
                </a:solidFill>
              </a:rPr>
              <a:t>Skisser en utforskende/skapende aktivitet med regi</a:t>
            </a:r>
            <a:endParaRPr lang="nb-NO" sz="6600" b="1" kern="120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28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Skisser en aktivitet (15 min)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1189"/>
            <a:ext cx="5545832" cy="3849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b="1" dirty="0"/>
              <a:t>Samarbeid i grupper (10 min): </a:t>
            </a:r>
          </a:p>
          <a:p>
            <a:pPr marL="0" indent="0">
              <a:buNone/>
            </a:pPr>
            <a:r>
              <a:rPr lang="nb-NO" sz="2200" dirty="0"/>
              <a:t>På arket dere får utdelt beskrives to ulike undervisningsøkter.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Ta utgangspunkt i eksemplene og skisser et nytt eksempel der undervisningsøkta er utforskende/skapende samtidig som den har tydelig lærerregi. 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Diskuter hvordan endringene deres bidrar til dette.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Del kort i plenum (5 min).</a:t>
            </a:r>
          </a:p>
          <a:p>
            <a:pPr marL="0" indent="0">
              <a:buNone/>
            </a:pPr>
            <a:endParaRPr lang="nb-NO" sz="2200" b="1" dirty="0"/>
          </a:p>
          <a:p>
            <a:endParaRPr lang="nb-NO" sz="22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8E13BD8-ED62-55B0-21BC-A63A324D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108" y="425732"/>
            <a:ext cx="1150362" cy="1204347"/>
          </a:xfrm>
          <a:prstGeom prst="rect">
            <a:avLst/>
          </a:prstGeom>
        </p:spPr>
      </p:pic>
      <p:pic>
        <p:nvPicPr>
          <p:cNvPr id="6" name="Bilde 5" descr="Et bilde som inneholder måne, Himmellegeme, sfære, planet&#10;&#10;Automatisk generert beskrivelse">
            <a:extLst>
              <a:ext uri="{FF2B5EF4-FFF2-40B4-BE49-F238E27FC236}">
                <a16:creationId xmlns:a16="http://schemas.microsoft.com/office/drawing/2014/main" id="{646492AB-C866-1F9B-C63A-E620B2749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40" y="2101189"/>
            <a:ext cx="3979168" cy="3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3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Inkludering i profesjonsfellesskapet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4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+mn-lt"/>
                <a:ea typeface="+mn-ea"/>
                <a:cs typeface="+mn-cs"/>
              </a:rPr>
              <a:t>Inkludering i profesjonsfellesskapet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1032387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Diskuter i grupper (10 min):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Tenk på hvordan dere har arbeidet i profesjonsfellesskapet med denne modulen.</a:t>
            </a:r>
          </a:p>
          <a:p>
            <a:r>
              <a:rPr lang="nb-NO" sz="2200" dirty="0"/>
              <a:t>Hvordan har det utforskende/skapende arbeidet i denne modulen vært preget av struktur og rammer (regi)? </a:t>
            </a:r>
          </a:p>
          <a:p>
            <a:r>
              <a:rPr lang="nb-NO" sz="2200" dirty="0"/>
              <a:t>Hva har dette hatt å si for deres opplevelse av inkludering (motivasjon og mestring, trygghet og godt samspill)?</a:t>
            </a:r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8D1EDC5-E385-0CAC-EA49-EEDBFB6D1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108" y="425732"/>
            <a:ext cx="1150362" cy="1204347"/>
          </a:xfrm>
          <a:prstGeom prst="rect">
            <a:avLst/>
          </a:prstGeom>
        </p:spPr>
      </p:pic>
      <p:sp>
        <p:nvSpPr>
          <p:cNvPr id="4" name="Pil: høyre 3">
            <a:extLst>
              <a:ext uri="{FF2B5EF4-FFF2-40B4-BE49-F238E27FC236}">
                <a16:creationId xmlns:a16="http://schemas.microsoft.com/office/drawing/2014/main" id="{BAEBB5A5-BEF8-F1DA-E98C-B37129DC664F}"/>
              </a:ext>
            </a:extLst>
          </p:cNvPr>
          <p:cNvSpPr/>
          <p:nvPr/>
        </p:nvSpPr>
        <p:spPr>
          <a:xfrm>
            <a:off x="1029928" y="4823166"/>
            <a:ext cx="1114927" cy="1531258"/>
          </a:xfrm>
          <a:prstGeom prst="rightArrow">
            <a:avLst/>
          </a:prstGeom>
          <a:solidFill>
            <a:srgbClr val="D7E3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00" dirty="0">
              <a:solidFill>
                <a:schemeClr val="tx1"/>
              </a:solidFill>
            </a:endParaRPr>
          </a:p>
        </p:txBody>
      </p:sp>
      <p:pic>
        <p:nvPicPr>
          <p:cNvPr id="5" name="Plassholder for innhold 11" descr="Først en ramme som viser to barn som bygger med klosser, dernest en ramme som viser det ferdige byggverket. Illustrasjon.">
            <a:extLst>
              <a:ext uri="{FF2B5EF4-FFF2-40B4-BE49-F238E27FC236}">
                <a16:creationId xmlns:a16="http://schemas.microsoft.com/office/drawing/2014/main" id="{2E4DE0FE-A6D5-3394-C5B2-C57695548A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b="28552"/>
          <a:stretch/>
        </p:blipFill>
        <p:spPr>
          <a:xfrm>
            <a:off x="2267519" y="4518775"/>
            <a:ext cx="4559638" cy="19741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F97AA49-46AE-B7FA-3DB8-90EC0B11E7B9}"/>
              </a:ext>
            </a:extLst>
          </p:cNvPr>
          <p:cNvSpPr txBox="1"/>
          <p:nvPr/>
        </p:nvSpPr>
        <p:spPr>
          <a:xfrm rot="16200000">
            <a:off x="6211114" y="5560572"/>
            <a:ext cx="129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Illustrasjon: Celine Aas</a:t>
            </a:r>
          </a:p>
        </p:txBody>
      </p:sp>
    </p:spTree>
    <p:extLst>
      <p:ext uri="{BB962C8B-B14F-4D97-AF65-F5344CB8AC3E}">
        <p14:creationId xmlns:p14="http://schemas.microsoft.com/office/powerpoint/2010/main" val="3415151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modulen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7346032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Diskuter i par (5 min): </a:t>
            </a:r>
          </a:p>
          <a:p>
            <a:pPr marL="0" indent="0">
              <a:buNone/>
            </a:pPr>
            <a:r>
              <a:rPr lang="nb-NO" sz="2200" dirty="0"/>
              <a:t>Hvilke tanker eller erfaringer fra arbeidet med denne modulen vil du ta med deg i din framtidige undervisning/praksis? </a:t>
            </a:r>
          </a:p>
          <a:p>
            <a:pPr marL="0" indent="0">
              <a:buNone/>
            </a:pPr>
            <a:endParaRPr lang="nb-NO" sz="2200" b="1" dirty="0"/>
          </a:p>
          <a:p>
            <a:pPr marL="0" indent="0">
              <a:buNone/>
            </a:pPr>
            <a:r>
              <a:rPr lang="nb-NO" sz="2200" b="1" dirty="0"/>
              <a:t>Oppsummer kort i plenum. 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Tegning av kvinnelig lær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556792"/>
            <a:ext cx="2650604" cy="5301208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00177645-D212-0839-C195-AE0C88EC1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47930" y="501533"/>
            <a:ext cx="1750803" cy="1052745"/>
            <a:chOff x="486890" y="4822412"/>
            <a:chExt cx="2185603" cy="1314185"/>
          </a:xfrm>
          <a:solidFill>
            <a:schemeClr val="tx2"/>
          </a:solidFill>
        </p:grpSpPr>
        <p:pic>
          <p:nvPicPr>
            <p:cNvPr id="6" name="Grafikk 5" descr="Bruker med heldekkende fyll">
              <a:extLst>
                <a:ext uri="{FF2B5EF4-FFF2-40B4-BE49-F238E27FC236}">
                  <a16:creationId xmlns:a16="http://schemas.microsoft.com/office/drawing/2014/main" id="{76E8AE0F-326C-71AC-2F43-F9F046D6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890" y="4822412"/>
              <a:ext cx="1255279" cy="1314185"/>
            </a:xfrm>
            <a:prstGeom prst="rect">
              <a:avLst/>
            </a:prstGeom>
          </p:spPr>
        </p:pic>
        <p:pic>
          <p:nvPicPr>
            <p:cNvPr id="7" name="Grafikk 6" descr="Bruker med heldekkende fyll">
              <a:extLst>
                <a:ext uri="{FF2B5EF4-FFF2-40B4-BE49-F238E27FC236}">
                  <a16:creationId xmlns:a16="http://schemas.microsoft.com/office/drawing/2014/main" id="{24C3B83D-0D1F-E6B3-BEF9-5D60605C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7215" y="4822412"/>
              <a:ext cx="1255278" cy="1314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20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0C220D-33E3-2BC5-0CFF-0E3C95AD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F31CC7-D0E1-6FB4-43D5-5B80DBDD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-114300">
              <a:spcBef>
                <a:spcPts val="0"/>
              </a:spcBef>
              <a:buNone/>
              <a:defRPr/>
            </a:pPr>
            <a:r>
              <a:rPr lang="nb-NO" sz="2200" dirty="0" err="1"/>
              <a:t>Godec</a:t>
            </a:r>
            <a:r>
              <a:rPr lang="nb-NO" sz="2200" dirty="0"/>
              <a:t>, S., King, H. og Archer, L. (2017). </a:t>
            </a:r>
            <a:r>
              <a:rPr lang="nb-NO" sz="2200" i="1" dirty="0"/>
              <a:t>The science </a:t>
            </a:r>
            <a:r>
              <a:rPr lang="nb-NO" sz="2200" i="1" dirty="0" err="1"/>
              <a:t>capital</a:t>
            </a:r>
            <a:r>
              <a:rPr lang="nb-NO" sz="2200" i="1" dirty="0"/>
              <a:t> </a:t>
            </a:r>
            <a:r>
              <a:rPr lang="nb-NO" sz="2200" i="1" dirty="0" err="1"/>
              <a:t>teaching</a:t>
            </a:r>
            <a:r>
              <a:rPr lang="nb-NO" sz="2200" i="1" dirty="0"/>
              <a:t> </a:t>
            </a:r>
            <a:r>
              <a:rPr lang="nb-NO" sz="2200" i="1" dirty="0" err="1"/>
              <a:t>approach</a:t>
            </a:r>
            <a:r>
              <a:rPr lang="nb-NO" sz="2200" i="1" dirty="0"/>
              <a:t>: </a:t>
            </a:r>
            <a:r>
              <a:rPr lang="nb-NO" sz="2200" i="1" dirty="0" err="1"/>
              <a:t>engaging</a:t>
            </a:r>
            <a:r>
              <a:rPr lang="nb-NO" sz="2200" i="1" dirty="0"/>
              <a:t> students </a:t>
            </a:r>
            <a:r>
              <a:rPr lang="nb-NO" sz="2200" i="1" dirty="0" err="1"/>
              <a:t>with</a:t>
            </a:r>
            <a:r>
              <a:rPr lang="nb-NO" sz="2200" i="1" dirty="0"/>
              <a:t> science, </a:t>
            </a:r>
            <a:r>
              <a:rPr lang="nb-NO" sz="2200" i="1" dirty="0" err="1"/>
              <a:t>promoting</a:t>
            </a:r>
            <a:r>
              <a:rPr lang="nb-NO" sz="2200" i="1" dirty="0"/>
              <a:t> </a:t>
            </a:r>
            <a:r>
              <a:rPr lang="nb-NO" sz="2200" i="1" dirty="0" err="1"/>
              <a:t>social</a:t>
            </a:r>
            <a:r>
              <a:rPr lang="nb-NO" sz="2200" i="1" dirty="0"/>
              <a:t> </a:t>
            </a:r>
            <a:r>
              <a:rPr lang="nb-NO" sz="2200" i="1" dirty="0" err="1"/>
              <a:t>justice</a:t>
            </a:r>
            <a:r>
              <a:rPr lang="nb-NO" sz="2200" dirty="0"/>
              <a:t>. </a:t>
            </a:r>
            <a:r>
              <a:rPr lang="nb-NO" sz="2200" dirty="0">
                <a:hlinkClick r:id="rId2"/>
              </a:rPr>
              <a:t>discovery.ucl.ac.uk/id/eprint/10080166/1/the-science-capital-teaching-approach-pack-for-teachers.pdf</a:t>
            </a:r>
            <a:r>
              <a:rPr lang="nb-NO" sz="2200" dirty="0"/>
              <a:t>  </a:t>
            </a:r>
          </a:p>
          <a:p>
            <a:pPr marL="0" indent="-114300">
              <a:spcBef>
                <a:spcPts val="0"/>
              </a:spcBef>
              <a:buNone/>
              <a:defRPr/>
            </a:pPr>
            <a:endParaRPr lang="nb-NO" sz="2200" dirty="0"/>
          </a:p>
          <a:p>
            <a:pPr marL="0" indent="-114300">
              <a:spcBef>
                <a:spcPts val="0"/>
              </a:spcBef>
              <a:buNone/>
              <a:defRPr/>
            </a:pPr>
            <a:r>
              <a:rPr lang="nb-NO" sz="2200" dirty="0"/>
              <a:t>Heie, M. (2023): </a:t>
            </a:r>
            <a:r>
              <a:rPr lang="nb-NO" sz="2200" i="1" dirty="0"/>
              <a:t>Professor mener at elevene må få bestemme mer på skolen.</a:t>
            </a:r>
            <a:r>
              <a:rPr lang="nb-NO" sz="2200" dirty="0"/>
              <a:t> Forskning.no. </a:t>
            </a:r>
            <a:r>
              <a:rPr lang="nb-NO" sz="2200" dirty="0">
                <a:hlinkClick r:id="rId3"/>
              </a:rPr>
              <a:t>https://www.forskning.no/forsker-partner-pedagogikk/professor-mener-at-elevene-ma-fa-bestemme-mer-pa-skolen/2186031?fbclid=IwAR0ti9xOtm7UzIBZHnDkCZTbJGe-9ifkbxx1bSyR7bvUvFYMEQPOq3tE_tQ</a:t>
            </a:r>
            <a:r>
              <a:rPr lang="nb-NO" sz="2200" dirty="0"/>
              <a:t> </a:t>
            </a:r>
          </a:p>
          <a:p>
            <a:pPr marL="0" indent="-114300">
              <a:spcBef>
                <a:spcPts val="0"/>
              </a:spcBef>
              <a:buNone/>
              <a:defRPr/>
            </a:pPr>
            <a:endParaRPr lang="nb-NO" sz="2200" i="1" dirty="0"/>
          </a:p>
          <a:p>
            <a:pPr marL="0" indent="-114300">
              <a:spcBef>
                <a:spcPts val="0"/>
              </a:spcBef>
              <a:buNone/>
              <a:defRPr/>
            </a:pPr>
            <a:r>
              <a:rPr lang="nb-NO" sz="2200" dirty="0"/>
              <a:t>Brattbakk, M. (2023): </a:t>
            </a:r>
            <a:r>
              <a:rPr lang="nb-NO" sz="2200" i="1" dirty="0"/>
              <a:t>— At skolen ikke klarer å drive tilpasset opplæring, har jeg og de fleste lærere i norsk skole visst i mange år</a:t>
            </a:r>
            <a:r>
              <a:rPr lang="nb-NO" sz="2200" dirty="0"/>
              <a:t>. Forskning.no/forskersonen.no. https://www.forskersonen.no/debattinnlegg-meninger-opplaeringsloven/at-skolen-ikke-klarer-a-drive-tilpasset-opplaering-har-jeg-og-de-fleste-laerere-i-norsk-skole-visst-i-mange-ar/2193130</a:t>
            </a:r>
          </a:p>
          <a:p>
            <a:pPr marL="0" indent="-114300">
              <a:spcBef>
                <a:spcPts val="0"/>
              </a:spcBef>
              <a:buNone/>
              <a:defRPr/>
            </a:pPr>
            <a:r>
              <a:rPr lang="nb-NO" sz="2200" i="1" dirty="0"/>
              <a:t> </a:t>
            </a:r>
          </a:p>
          <a:p>
            <a:pPr marL="0" indent="-114300">
              <a:spcBef>
                <a:spcPts val="0"/>
              </a:spcBef>
              <a:buNone/>
              <a:defRPr/>
            </a:pP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3 fra forsknings- og evalueringsprosjektet EDUCATE ved Institutt for lærerutdanning og skoleforskning, Universitetet i Oslo, s. 34 </a:t>
            </a: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www.uv.uio.no/ils/forskning/prosjekter/educate/rapporter/educate-rapport-3-2024.pdf</a:t>
            </a:r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-114300">
              <a:spcBef>
                <a:spcPts val="0"/>
              </a:spcBef>
              <a:buNone/>
              <a:defRPr/>
            </a:pPr>
            <a:endParaRPr lang="nb-NO" sz="2200" i="1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20649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>
            <a:extLst>
              <a:ext uri="{FF2B5EF4-FFF2-40B4-BE49-F238E27FC236}">
                <a16:creationId xmlns:a16="http://schemas.microsoft.com/office/drawing/2014/main" id="{486CF7A2-44F9-4391-BB36-1D0902937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9535" y="6243787"/>
            <a:ext cx="835292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facebook.com/Naturfagsenteret 		naturfagsenteret.no/nyhetsbrev</a:t>
            </a:r>
          </a:p>
        </p:txBody>
      </p:sp>
      <p:pic>
        <p:nvPicPr>
          <p:cNvPr id="8" name="Picture 2" descr="Bilderesultat for nyhetsbrev">
            <a:extLst>
              <a:ext uri="{FF2B5EF4-FFF2-40B4-BE49-F238E27FC236}">
                <a16:creationId xmlns:a16="http://schemas.microsoft.com/office/drawing/2014/main" id="{85FC3C8C-9492-46E7-AB52-224ABB93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5584998"/>
            <a:ext cx="991013" cy="7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89E0816-2960-4322-A360-40977AB7F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5557622"/>
            <a:ext cx="752134" cy="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D2E7FEB-591D-ACC0-9DDE-C4987CC7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62" t="3671" r="-564" b="42008"/>
          <a:stretch/>
        </p:blipFill>
        <p:spPr>
          <a:xfrm>
            <a:off x="-389251" y="0"/>
            <a:ext cx="12690088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</a:t>
            </a:r>
            <a:r>
              <a:rPr lang="nn-NO" dirty="0"/>
              <a:t>del 1: Samarbeid</a:t>
            </a:r>
            <a:endParaRPr lang="nb-NO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28697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2271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nn-NO" sz="2200" baseline="0" noProof="0" dirty="0"/>
                        <a:t>Leseoppdrag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Eksempelaktivitet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aseline="0" noProof="0" dirty="0"/>
                        <a:t>Om lærerregi i utforskende og skapende aktiviteter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40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Planlegge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1 time og 40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3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Leseoppdrag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5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5B8-0074-9582-2CCB-00B82EE9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Leseoppdrag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1775-12D7-7666-DBC2-D81DA1A72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b="1" dirty="0"/>
              <a:t>Individuelt (10 min): </a:t>
            </a:r>
            <a:r>
              <a:rPr lang="nb-NO" sz="2200" dirty="0"/>
              <a:t>Les de to utdragene fra forskning.no</a:t>
            </a:r>
          </a:p>
          <a:p>
            <a:pPr lvl="1"/>
            <a:r>
              <a:rPr lang="nb-NO" sz="2200" dirty="0"/>
              <a:t>Strek under med </a:t>
            </a:r>
            <a:r>
              <a:rPr lang="nb-NO" sz="2200" b="1" dirty="0">
                <a:solidFill>
                  <a:srgbClr val="00863D"/>
                </a:solidFill>
              </a:rPr>
              <a:t>grønt</a:t>
            </a:r>
            <a:r>
              <a:rPr lang="nb-NO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b-NO" sz="2200" dirty="0"/>
              <a:t>setninger du er helt eller litt enig i.</a:t>
            </a:r>
          </a:p>
          <a:p>
            <a:pPr lvl="1"/>
            <a:r>
              <a:rPr lang="nb-NO" sz="2200" dirty="0"/>
              <a:t>Strek under med </a:t>
            </a:r>
            <a:r>
              <a:rPr lang="nb-NO" sz="2200" b="1" dirty="0">
                <a:solidFill>
                  <a:srgbClr val="C00000"/>
                </a:solidFill>
              </a:rPr>
              <a:t>rødt</a:t>
            </a:r>
            <a:r>
              <a:rPr lang="nb-NO" sz="2200" dirty="0"/>
              <a:t> setninger du er helt eller litt uenig i.</a:t>
            </a:r>
          </a:p>
          <a:p>
            <a:pPr lvl="1"/>
            <a:r>
              <a:rPr lang="nb-NO" sz="2200" dirty="0"/>
              <a:t>Hva tenker du </a:t>
            </a:r>
            <a:r>
              <a:rPr lang="nb-NO" sz="2200" dirty="0" err="1"/>
              <a:t>Werler</a:t>
            </a:r>
            <a:r>
              <a:rPr lang="nb-NO" sz="2200" dirty="0"/>
              <a:t> og Brattbakk er uenige om?</a:t>
            </a:r>
          </a:p>
          <a:p>
            <a:r>
              <a:rPr lang="nb-NO" sz="2200" b="1" dirty="0"/>
              <a:t>Diskuter i par (5 min): </a:t>
            </a:r>
          </a:p>
          <a:p>
            <a:pPr lvl="1"/>
            <a:r>
              <a:rPr lang="nb-NO" sz="2200" dirty="0"/>
              <a:t>Hvilke setninger har dere streket under? </a:t>
            </a:r>
          </a:p>
          <a:p>
            <a:pPr lvl="1"/>
            <a:r>
              <a:rPr lang="nb-NO" sz="2200" dirty="0"/>
              <a:t>Diskuter hva dere tenker </a:t>
            </a:r>
            <a:r>
              <a:rPr lang="nb-NO" sz="2200" dirty="0" err="1"/>
              <a:t>Werler</a:t>
            </a:r>
            <a:r>
              <a:rPr lang="nb-NO" sz="2200" dirty="0"/>
              <a:t> og Brattbakk er uenige om?</a:t>
            </a:r>
          </a:p>
          <a:p>
            <a:pPr lvl="1"/>
            <a:endParaRPr lang="nb-NO" sz="1800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73C4B999-7D6B-655A-7D32-790B88E4D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47930" y="501533"/>
            <a:ext cx="1750803" cy="1052745"/>
            <a:chOff x="486890" y="4822412"/>
            <a:chExt cx="2185603" cy="1314185"/>
          </a:xfrm>
          <a:solidFill>
            <a:schemeClr val="tx2"/>
          </a:solidFill>
        </p:grpSpPr>
        <p:pic>
          <p:nvPicPr>
            <p:cNvPr id="5" name="Grafikk 4" descr="Bruker med heldekkende fyll">
              <a:extLst>
                <a:ext uri="{FF2B5EF4-FFF2-40B4-BE49-F238E27FC236}">
                  <a16:creationId xmlns:a16="http://schemas.microsoft.com/office/drawing/2014/main" id="{1087BB90-1084-0628-D082-6B6251A5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6890" y="4822412"/>
              <a:ext cx="1255279" cy="1314185"/>
            </a:xfrm>
            <a:prstGeom prst="rect">
              <a:avLst/>
            </a:prstGeom>
          </p:spPr>
        </p:pic>
        <p:pic>
          <p:nvPicPr>
            <p:cNvPr id="6" name="Grafikk 5" descr="Bruker med heldekkende fyll">
              <a:extLst>
                <a:ext uri="{FF2B5EF4-FFF2-40B4-BE49-F238E27FC236}">
                  <a16:creationId xmlns:a16="http://schemas.microsoft.com/office/drawing/2014/main" id="{BE3A2997-F615-7386-80A0-944B9D81E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7215" y="4822412"/>
              <a:ext cx="1255278" cy="1314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9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Eksempelaktivitet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25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>
            <a:extLst>
              <a:ext uri="{FF2B5EF4-FFF2-40B4-BE49-F238E27FC236}">
                <a16:creationId xmlns:a16="http://schemas.microsoft.com/office/drawing/2014/main" id="{8D1F24F6-ABC3-E0F2-B495-6726E1E25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00" y="1628800"/>
            <a:ext cx="2880320" cy="4991530"/>
          </a:xfrm>
          <a:prstGeom prst="rect">
            <a:avLst/>
          </a:prstGeom>
        </p:spPr>
      </p:pic>
      <p:sp>
        <p:nvSpPr>
          <p:cNvPr id="5" name="Bildeforklaring formet som et avrundet rektangel 3"/>
          <p:cNvSpPr>
            <a:spLocks noGrp="1"/>
          </p:cNvSpPr>
          <p:nvPr>
            <p:ph type="title" idx="4294967295"/>
          </p:nvPr>
        </p:nvSpPr>
        <p:spPr>
          <a:xfrm>
            <a:off x="3935760" y="1196752"/>
            <a:ext cx="4608512" cy="1296144"/>
          </a:xfrm>
          <a:prstGeom prst="wedgeRoundRectCallout">
            <a:avLst>
              <a:gd name="adj1" fmla="val -54825"/>
              <a:gd name="adj2" fmla="val 8348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Nå kommer et eksempel på en undervisningsaktivitet som dere skal få prøve ut i elevrolle.</a:t>
            </a:r>
          </a:p>
        </p:txBody>
      </p:sp>
      <p:sp>
        <p:nvSpPr>
          <p:cNvPr id="6" name="Bildeforklaring formet som et avrundet rektangel 3"/>
          <p:cNvSpPr/>
          <p:nvPr/>
        </p:nvSpPr>
        <p:spPr>
          <a:xfrm>
            <a:off x="5303912" y="3323270"/>
            <a:ext cx="4608512" cy="1152128"/>
          </a:xfrm>
          <a:prstGeom prst="wedgeRoundRectCallout">
            <a:avLst>
              <a:gd name="adj1" fmla="val -24811"/>
              <a:gd name="adj2" fmla="val -4706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Vi skal senere bruke aktiviteten som utgangspunkt for refleksjon.  </a:t>
            </a:r>
          </a:p>
        </p:txBody>
      </p:sp>
    </p:spTree>
    <p:extLst>
      <p:ext uri="{BB962C8B-B14F-4D97-AF65-F5344CB8AC3E}">
        <p14:creationId xmlns:p14="http://schemas.microsoft.com/office/powerpoint/2010/main" val="364009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7971</TotalTime>
  <Words>2667</Words>
  <Application>Microsoft Office PowerPoint</Application>
  <PresentationFormat>Widescreen</PresentationFormat>
  <Paragraphs>306</Paragraphs>
  <Slides>48</Slides>
  <Notes>42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Comic Sans</vt:lpstr>
      <vt:lpstr>Comic Sans MS</vt:lpstr>
      <vt:lpstr>Times New Roman</vt:lpstr>
      <vt:lpstr>Wingdings</vt:lpstr>
      <vt:lpstr>Office-tema</vt:lpstr>
      <vt:lpstr>Lærerregi i utforskende og skapende aktiviteter</vt:lpstr>
      <vt:lpstr>Modulen består av tre deler:</vt:lpstr>
      <vt:lpstr>Del 1 – Samarbeid</vt:lpstr>
      <vt:lpstr>Spørsmålet vi skal utforske i denne modulen:</vt:lpstr>
      <vt:lpstr>Tidsplan del 1: Samarbeid</vt:lpstr>
      <vt:lpstr>Leseoppdrag</vt:lpstr>
      <vt:lpstr>Leseoppdrag</vt:lpstr>
      <vt:lpstr>Eksempelaktivitet</vt:lpstr>
      <vt:lpstr>Nå kommer et eksempel på en undervisningsaktivitet som dere skal få prøve ut i elevrolle.</vt:lpstr>
      <vt:lpstr>Aktivitet: Samarbeid i kroppen! </vt:lpstr>
      <vt:lpstr>Gjett ordet</vt:lpstr>
      <vt:lpstr>Gjett ordet – oppsummering </vt:lpstr>
      <vt:lpstr>Koble sammen ord</vt:lpstr>
      <vt:lpstr>Om kroppen</vt:lpstr>
      <vt:lpstr>Hva skjer i kroppen når vi løper? </vt:lpstr>
      <vt:lpstr>Oppsummering</vt:lpstr>
      <vt:lpstr>Om lærerregi i utforskende og skapende aktiviteter</vt:lpstr>
      <vt:lpstr>Tilbake til leseoppdraget</vt:lpstr>
      <vt:lpstr>Hvorfor åpne for elevenes erfaringer og valgfrihet? </vt:lpstr>
      <vt:lpstr>Åpne for elevenes erfaringer og valgfrihet med utforskende og skapende aktiviteter</vt:lpstr>
      <vt:lpstr>Utforsking i undervisninga – krevende og ustrukturert?</vt:lpstr>
      <vt:lpstr>Utforske/skape med lærerregi</vt:lpstr>
      <vt:lpstr>Refleksjon (10 min)</vt:lpstr>
      <vt:lpstr>Mer om å åpne for elevens tanker og erfaringer</vt:lpstr>
      <vt:lpstr>For eksempel:</vt:lpstr>
      <vt:lpstr>Hva med misoppfatninger og avsporinger? </vt:lpstr>
      <vt:lpstr>Hvordan håndtere misoppfatninger og avsporinger? </vt:lpstr>
      <vt:lpstr>Å knytte til det faglige innholdet</vt:lpstr>
      <vt:lpstr>Lærerregi i en utforskende aktivitet  </vt:lpstr>
      <vt:lpstr>Refleksjon</vt:lpstr>
      <vt:lpstr>Utforskende og skapende aktiviteter …</vt:lpstr>
      <vt:lpstr>Planlegge utprøving</vt:lpstr>
      <vt:lpstr>Planlegg utprøving med elever</vt:lpstr>
      <vt:lpstr>Del 2: Utprøving</vt:lpstr>
      <vt:lpstr>Del 2 – Utprøving</vt:lpstr>
      <vt:lpstr>Del 3: Erfaringsdeling</vt:lpstr>
      <vt:lpstr>Del 3 – Erfaringsdeling</vt:lpstr>
      <vt:lpstr>Spørsmålet vi skal utforske i denne modulen:</vt:lpstr>
      <vt:lpstr>Tidsplan del 3: Erfaringsdeling</vt:lpstr>
      <vt:lpstr>Erfaringsdeling</vt:lpstr>
      <vt:lpstr>Erfaringsdeling</vt:lpstr>
      <vt:lpstr>Skisser en utforskende/skapende aktivitet med regi</vt:lpstr>
      <vt:lpstr>Skisser en aktivitet (15 min) </vt:lpstr>
      <vt:lpstr>Inkludering i profesjonsfellesskapet</vt:lpstr>
      <vt:lpstr>Inkludering i profesjonsfellesskapet</vt:lpstr>
      <vt:lpstr>Oppsummering av modulen</vt:lpstr>
      <vt:lpstr>Referanser</vt:lpstr>
      <vt:lpstr>facebook.com/Naturfagsenteret   naturfagsenteret.no/nyhetsbrev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Maria Gaare Dahl</cp:lastModifiedBy>
  <cp:revision>125</cp:revision>
  <dcterms:created xsi:type="dcterms:W3CDTF">2023-12-13T09:26:37Z</dcterms:created>
  <dcterms:modified xsi:type="dcterms:W3CDTF">2026-02-06T09:29:28Z</dcterms:modified>
</cp:coreProperties>
</file>