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77" r:id="rId2"/>
    <p:sldId id="276" r:id="rId3"/>
    <p:sldId id="271" r:id="rId4"/>
    <p:sldId id="274" r:id="rId5"/>
    <p:sldId id="282" r:id="rId6"/>
    <p:sldId id="283" r:id="rId7"/>
    <p:sldId id="263" r:id="rId8"/>
    <p:sldId id="264" r:id="rId9"/>
    <p:sldId id="273" r:id="rId10"/>
    <p:sldId id="272" r:id="rId11"/>
    <p:sldId id="265" r:id="rId12"/>
    <p:sldId id="262" r:id="rId13"/>
    <p:sldId id="261" r:id="rId14"/>
    <p:sldId id="278" r:id="rId15"/>
    <p:sldId id="281" r:id="rId16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- aks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3239" autoAdjust="0"/>
  </p:normalViewPr>
  <p:slideViewPr>
    <p:cSldViewPr>
      <p:cViewPr>
        <p:scale>
          <a:sx n="75" d="100"/>
          <a:sy n="75" d="100"/>
        </p:scale>
        <p:origin x="-1944" y="-4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AB7D8E-28E6-48E5-9B70-3EF45B02C5EC}" type="datetimeFigureOut">
              <a:rPr lang="nb-NO" smtClean="0"/>
              <a:t>13.10.2017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C9AD6B-354B-4702-AE10-DF2E39D8B50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182390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TOV i granskog har foregått siden 1988  (det het ikke TOV da). Prosjektet har 8 granskogsområder med gammel granskog der de overvåker vegetasjonen fortsatt (10 opprinnelig). I Gutulia har de holdt på siden 1989. De analyserer de samme flatene hver gang (50 pr. overvåkingsområde). De undersøker blant annet effekter av </a:t>
            </a:r>
            <a:r>
              <a:rPr lang="nb-NO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klimaendsringer</a:t>
            </a:r>
            <a:r>
              <a:rPr lang="nb-NO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på vegetasjonsutviklingen, </a:t>
            </a:r>
            <a:r>
              <a:rPr lang="nb-NO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inkludert artsmangfold.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C9AD6B-354B-4702-AE10-DF2E39D8B508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18532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http://www.artsdatabanken.no/Pages/F1428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C9AD6B-354B-4702-AE10-DF2E39D8B508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381950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78C37-F730-4C73-A9E6-A509106B0F7E}" type="slidenum">
              <a:rPr lang="nb-NO" smtClean="0"/>
              <a:t>13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207295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DBBE2-6740-4D27-AEB2-AF6D7D4268C8}" type="datetimeFigureOut">
              <a:rPr lang="nb-NO" smtClean="0"/>
              <a:t>13.10.2017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58BFF-62EA-4639-9E08-771897878FE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033444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DBBE2-6740-4D27-AEB2-AF6D7D4268C8}" type="datetimeFigureOut">
              <a:rPr lang="nb-NO" smtClean="0"/>
              <a:t>13.10.2017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58BFF-62EA-4639-9E08-771897878FE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65744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DBBE2-6740-4D27-AEB2-AF6D7D4268C8}" type="datetimeFigureOut">
              <a:rPr lang="nb-NO" smtClean="0"/>
              <a:t>13.10.2017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58BFF-62EA-4639-9E08-771897878FE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926968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DBBE2-6740-4D27-AEB2-AF6D7D4268C8}" type="datetimeFigureOut">
              <a:rPr lang="nb-NO" smtClean="0"/>
              <a:t>13.10.2017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58BFF-62EA-4639-9E08-771897878FE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592052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DBBE2-6740-4D27-AEB2-AF6D7D4268C8}" type="datetimeFigureOut">
              <a:rPr lang="nb-NO" smtClean="0"/>
              <a:t>13.10.2017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58BFF-62EA-4639-9E08-771897878FE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40551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DBBE2-6740-4D27-AEB2-AF6D7D4268C8}" type="datetimeFigureOut">
              <a:rPr lang="nb-NO" smtClean="0"/>
              <a:t>13.10.2017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58BFF-62EA-4639-9E08-771897878FE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76426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DBBE2-6740-4D27-AEB2-AF6D7D4268C8}" type="datetimeFigureOut">
              <a:rPr lang="nb-NO" smtClean="0"/>
              <a:t>13.10.2017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58BFF-62EA-4639-9E08-771897878FE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706622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DBBE2-6740-4D27-AEB2-AF6D7D4268C8}" type="datetimeFigureOut">
              <a:rPr lang="nb-NO" smtClean="0"/>
              <a:t>13.10.2017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58BFF-62EA-4639-9E08-771897878FE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963087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DBBE2-6740-4D27-AEB2-AF6D7D4268C8}" type="datetimeFigureOut">
              <a:rPr lang="nb-NO" smtClean="0"/>
              <a:t>13.10.2017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58BFF-62EA-4639-9E08-771897878FE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978934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DBBE2-6740-4D27-AEB2-AF6D7D4268C8}" type="datetimeFigureOut">
              <a:rPr lang="nb-NO" smtClean="0"/>
              <a:t>13.10.2017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58BFF-62EA-4639-9E08-771897878FE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963564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DBBE2-6740-4D27-AEB2-AF6D7D4268C8}" type="datetimeFigureOut">
              <a:rPr lang="nb-NO" smtClean="0"/>
              <a:t>13.10.2017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58BFF-62EA-4639-9E08-771897878FE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51020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0DBBE2-6740-4D27-AEB2-AF6D7D4268C8}" type="datetimeFigureOut">
              <a:rPr lang="nb-NO" smtClean="0"/>
              <a:t>13.10.2017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A58BFF-62EA-4639-9E08-771897878FEE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lassholder for lysbildenummer 5"/>
          <p:cNvSpPr>
            <a:spLocks noGrp="1"/>
          </p:cNvSpPr>
          <p:nvPr/>
        </p:nvSpPr>
        <p:spPr>
          <a:xfrm>
            <a:off x="8605690" y="6291426"/>
            <a:ext cx="543386" cy="566574"/>
          </a:xfrm>
          <a:custGeom>
            <a:avLst/>
            <a:gdLst>
              <a:gd name="connsiteX0" fmla="*/ 0 w 725666"/>
              <a:gd name="connsiteY0" fmla="*/ 758231 h 758231"/>
              <a:gd name="connsiteX1" fmla="*/ 0 w 725666"/>
              <a:gd name="connsiteY1" fmla="*/ 0 h 758231"/>
              <a:gd name="connsiteX2" fmla="*/ 725666 w 725666"/>
              <a:gd name="connsiteY2" fmla="*/ 758231 h 758231"/>
              <a:gd name="connsiteX3" fmla="*/ 0 w 725666"/>
              <a:gd name="connsiteY3" fmla="*/ 758231 h 758231"/>
              <a:gd name="connsiteX0" fmla="*/ 0 w 726393"/>
              <a:gd name="connsiteY0" fmla="*/ 766777 h 766777"/>
              <a:gd name="connsiteX1" fmla="*/ 726393 w 726393"/>
              <a:gd name="connsiteY1" fmla="*/ 0 h 766777"/>
              <a:gd name="connsiteX2" fmla="*/ 725666 w 726393"/>
              <a:gd name="connsiteY2" fmla="*/ 766777 h 766777"/>
              <a:gd name="connsiteX3" fmla="*/ 0 w 726393"/>
              <a:gd name="connsiteY3" fmla="*/ 766777 h 766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6393" h="766777">
                <a:moveTo>
                  <a:pt x="0" y="766777"/>
                </a:moveTo>
                <a:lnTo>
                  <a:pt x="726393" y="0"/>
                </a:lnTo>
                <a:cubicBezTo>
                  <a:pt x="726151" y="255592"/>
                  <a:pt x="725908" y="511185"/>
                  <a:pt x="725666" y="766777"/>
                </a:cubicBezTo>
                <a:lnTo>
                  <a:pt x="0" y="766777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none"/>
        </p:style>
        <p:txBody>
          <a:bodyPr vert="horz" lIns="91440" tIns="45720" rIns="91440" bIns="45720" rtlCol="0" anchor="b"/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B830274-0B4E-4D02-AB38-178C371AA6D7}" type="slidenum">
              <a:rPr lang="nb-NO" smtClean="0">
                <a:solidFill>
                  <a:schemeClr val="bg1">
                    <a:lumMod val="65000"/>
                  </a:schemeClr>
                </a:solidFill>
              </a:rPr>
              <a:pPr algn="r"/>
              <a:t>‹#›</a:t>
            </a:fld>
            <a:endParaRPr lang="nb-NO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7463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youtube.com/watch?v=tQ4SaptfhQI" TargetMode="Externa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1.pn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13.jpeg"/><Relationship Id="rId10" Type="http://schemas.microsoft.com/office/2007/relationships/hdphoto" Target="../media/hdphoto3.wdp"/><Relationship Id="rId4" Type="http://schemas.openxmlformats.org/officeDocument/2006/relationships/image" Target="../media/image12.png"/><Relationship Id="rId9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www.youtube.com/watch?v=_z-y9mX_hOQ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33" y="201340"/>
            <a:ext cx="9187133" cy="5877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6737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8667205" cy="68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llipse 2"/>
          <p:cNvSpPr/>
          <p:nvPr/>
        </p:nvSpPr>
        <p:spPr>
          <a:xfrm>
            <a:off x="3225056" y="3611116"/>
            <a:ext cx="1728192" cy="42173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" name="Ellipse 3"/>
          <p:cNvSpPr/>
          <p:nvPr/>
        </p:nvSpPr>
        <p:spPr>
          <a:xfrm>
            <a:off x="179512" y="4843036"/>
            <a:ext cx="1224136" cy="28803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65493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8667205" cy="68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llipse 2"/>
          <p:cNvSpPr/>
          <p:nvPr/>
        </p:nvSpPr>
        <p:spPr>
          <a:xfrm>
            <a:off x="0" y="4509120"/>
            <a:ext cx="3131839" cy="28803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" name="Ellipse 3"/>
          <p:cNvSpPr/>
          <p:nvPr/>
        </p:nvSpPr>
        <p:spPr>
          <a:xfrm>
            <a:off x="107504" y="764704"/>
            <a:ext cx="1944216" cy="432048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81964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6" presetClass="emph" presetSubtype="0" repeatCount="5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4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8255052"/>
              </p:ext>
            </p:extLst>
          </p:nvPr>
        </p:nvGraphicFramePr>
        <p:xfrm>
          <a:off x="899592" y="908720"/>
          <a:ext cx="6624736" cy="48245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62473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48245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2000" b="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På jorda har vi millionar av ulike artar, det vil seie ulike </a:t>
                      </a:r>
                      <a:r>
                        <a:rPr lang="nn-NO" sz="2000" b="0" noProof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typar plantar </a:t>
                      </a:r>
                      <a:r>
                        <a:rPr lang="nn-NO" sz="2000" b="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og dyr. All denne variasjonen av liv kallar vi naturmangfald.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" name="TekstSylinder 3"/>
          <p:cNvSpPr txBox="1"/>
          <p:nvPr/>
        </p:nvSpPr>
        <p:spPr>
          <a:xfrm>
            <a:off x="50750" y="7630"/>
            <a:ext cx="19432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nb-NO" b="1" dirty="0" smtClean="0">
                <a:solidFill>
                  <a:schemeClr val="bg1"/>
                </a:solidFill>
                <a:effectLst>
                  <a:outerShdw dist="38100" dir="1800000" algn="ctr" rotWithShape="0">
                    <a:schemeClr val="tx1"/>
                  </a:outerShdw>
                </a:effectLst>
              </a:rPr>
              <a:t>Nøkkelsetningsark</a:t>
            </a:r>
            <a:endParaRPr lang="nb-NO" b="1" dirty="0">
              <a:solidFill>
                <a:schemeClr val="bg1"/>
              </a:solidFill>
              <a:effectLst>
                <a:outerShdw dist="38100" dir="1800000" algn="ctr" rotWithShape="0">
                  <a:schemeClr val="tx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49720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9537" y="4268889"/>
            <a:ext cx="1550975" cy="2400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2276" y="1781591"/>
            <a:ext cx="3859783" cy="3695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79512" y="260648"/>
            <a:ext cx="8712968" cy="792088"/>
          </a:xfrm>
        </p:spPr>
        <p:txBody>
          <a:bodyPr>
            <a:noAutofit/>
          </a:bodyPr>
          <a:lstStyle/>
          <a:p>
            <a:r>
              <a:rPr lang="nn-NO" b="1" dirty="0" smtClean="0">
                <a:solidFill>
                  <a:schemeClr val="tx1"/>
                </a:solidFill>
              </a:rPr>
              <a:t>Kvifor er det viktig med naturmangfald?</a:t>
            </a:r>
            <a:endParaRPr lang="nn-NO" b="1" dirty="0">
              <a:solidFill>
                <a:schemeClr val="tx1"/>
              </a:solidFill>
            </a:endParaRPr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900" t="31575" r="16525" b="21625"/>
          <a:stretch/>
        </p:blipFill>
        <p:spPr>
          <a:xfrm rot="5400000">
            <a:off x="-680641" y="2183464"/>
            <a:ext cx="2522626" cy="1194928"/>
          </a:xfrm>
          <a:prstGeom prst="rect">
            <a:avLst/>
          </a:prstGeom>
        </p:spPr>
      </p:pic>
      <p:pic>
        <p:nvPicPr>
          <p:cNvPr id="5" name="Bilde 4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491" t="30810" r="16793" b="11213"/>
          <a:stretch/>
        </p:blipFill>
        <p:spPr>
          <a:xfrm rot="5400000">
            <a:off x="7303284" y="1650934"/>
            <a:ext cx="2306488" cy="1259610"/>
          </a:xfrm>
          <a:prstGeom prst="rect">
            <a:avLst/>
          </a:prstGeom>
        </p:spPr>
      </p:pic>
      <p:pic>
        <p:nvPicPr>
          <p:cNvPr id="7" name="Bilde 6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artisticPaintBrush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644" t="31575" r="6456" b="16025"/>
          <a:stretch/>
        </p:blipFill>
        <p:spPr>
          <a:xfrm rot="5400000">
            <a:off x="-562797" y="4932699"/>
            <a:ext cx="2492314" cy="1007697"/>
          </a:xfrm>
          <a:prstGeom prst="rect">
            <a:avLst/>
          </a:prstGeom>
        </p:spPr>
      </p:pic>
      <p:sp>
        <p:nvSpPr>
          <p:cNvPr id="8" name="Bildeforklaring formet som et avrundet rektangel 7"/>
          <p:cNvSpPr/>
          <p:nvPr/>
        </p:nvSpPr>
        <p:spPr>
          <a:xfrm>
            <a:off x="1043608" y="1269797"/>
            <a:ext cx="2088232" cy="1440160"/>
          </a:xfrm>
          <a:prstGeom prst="wedgeRoundRectCallout">
            <a:avLst>
              <a:gd name="adj1" fmla="val -64303"/>
              <a:gd name="adj2" fmla="val -2240"/>
              <a:gd name="adj3" fmla="val 16667"/>
            </a:avLst>
          </a:prstGeom>
          <a:noFill/>
          <a:ln w="28575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Fordi alt heng saman med alt og alle artar er avhengige av kvarandre.</a:t>
            </a:r>
            <a:endParaRPr lang="nn-NO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Bildeforklaring formet som et avrundet rektangel 8"/>
          <p:cNvSpPr/>
          <p:nvPr/>
        </p:nvSpPr>
        <p:spPr>
          <a:xfrm>
            <a:off x="6372200" y="1052736"/>
            <a:ext cx="1656184" cy="2664296"/>
          </a:xfrm>
          <a:prstGeom prst="wedgeRoundRectCallout">
            <a:avLst>
              <a:gd name="adj1" fmla="val 63676"/>
              <a:gd name="adj2" fmla="val -25067"/>
              <a:gd name="adj3" fmla="val 16667"/>
            </a:avLst>
          </a:prstGeom>
          <a:noFill/>
          <a:ln w="28575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Det er ikkje viktig. Eg skulle ønske det berre fanst hestar og katter. Ikkje mygg i alle fall!</a:t>
            </a:r>
            <a:endParaRPr lang="nn-NO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Bildeforklaring formet som et avrundet rektangel 9"/>
          <p:cNvSpPr/>
          <p:nvPr/>
        </p:nvSpPr>
        <p:spPr>
          <a:xfrm>
            <a:off x="6372200" y="4124914"/>
            <a:ext cx="1440160" cy="1387352"/>
          </a:xfrm>
          <a:prstGeom prst="wedgeRoundRectCallout">
            <a:avLst>
              <a:gd name="adj1" fmla="val 68035"/>
              <a:gd name="adj2" fmla="val 3333"/>
              <a:gd name="adj3" fmla="val 16667"/>
            </a:avLst>
          </a:prstGeom>
          <a:noFill/>
          <a:ln w="28575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Fordi alle artar har like stor rett til å leve.</a:t>
            </a:r>
            <a:endParaRPr lang="nn-NO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Bildeforklaring formet som et avrundet rektangel 10"/>
          <p:cNvSpPr/>
          <p:nvPr/>
        </p:nvSpPr>
        <p:spPr>
          <a:xfrm>
            <a:off x="1374440" y="4221088"/>
            <a:ext cx="1580518" cy="2016224"/>
          </a:xfrm>
          <a:prstGeom prst="wedgeRoundRectCallout">
            <a:avLst>
              <a:gd name="adj1" fmla="val -67699"/>
              <a:gd name="adj2" fmla="val -18537"/>
              <a:gd name="adj3" fmla="val 16667"/>
            </a:avLst>
          </a:prstGeom>
          <a:noFill/>
          <a:ln w="28575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Fordi vi bruker ulike artar til ulike ting: mat, medisin, materiale.</a:t>
            </a:r>
            <a:endParaRPr lang="nn-NO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Undertittel 2"/>
          <p:cNvSpPr txBox="1">
            <a:spLocks/>
          </p:cNvSpPr>
          <p:nvPr/>
        </p:nvSpPr>
        <p:spPr>
          <a:xfrm>
            <a:off x="1385665" y="5527723"/>
            <a:ext cx="6400800" cy="792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n-NO" b="1" dirty="0">
                <a:solidFill>
                  <a:schemeClr val="tx1"/>
                </a:solidFill>
              </a:rPr>
              <a:t>K</a:t>
            </a:r>
            <a:r>
              <a:rPr lang="nn-NO" b="1" dirty="0" smtClean="0">
                <a:solidFill>
                  <a:schemeClr val="tx1"/>
                </a:solidFill>
              </a:rPr>
              <a:t>va meiner du?</a:t>
            </a:r>
            <a:endParaRPr lang="nn-NO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022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8012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3439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5430710"/>
              </p:ext>
            </p:extLst>
          </p:nvPr>
        </p:nvGraphicFramePr>
        <p:xfrm>
          <a:off x="899592" y="908720"/>
          <a:ext cx="6624736" cy="48245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62473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48245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2000" b="0" noProof="0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mic Sans MS" panose="030F0702030302020204" pitchFamily="66" charset="0"/>
                        </a:rPr>
                        <a:t>På jorda har vi millionar av ulike artar, det vil seie ulike typar plantar og dyr. All denne variasjonen av liv kallar vi naturmangfald.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n-NO" sz="2000" b="0" noProof="0" dirty="0" smtClean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2000" b="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Vi menneske har alltid vore avhengige av naturen for å overleve. Frå naturen får vi mat, reint vatn og frisk luft.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" name="TekstSylinder 3"/>
          <p:cNvSpPr txBox="1"/>
          <p:nvPr/>
        </p:nvSpPr>
        <p:spPr>
          <a:xfrm>
            <a:off x="50750" y="7630"/>
            <a:ext cx="19432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nb-NO" b="1" dirty="0" smtClean="0">
                <a:solidFill>
                  <a:schemeClr val="bg1"/>
                </a:solidFill>
                <a:effectLst>
                  <a:outerShdw dist="38100" dir="1800000" algn="ctr" rotWithShape="0">
                    <a:schemeClr val="tx1"/>
                  </a:outerShdw>
                </a:effectLst>
              </a:rPr>
              <a:t>Nøkkelsetningsark</a:t>
            </a:r>
            <a:endParaRPr lang="nb-NO" b="1" dirty="0">
              <a:solidFill>
                <a:schemeClr val="bg1"/>
              </a:solidFill>
              <a:effectLst>
                <a:outerShdw dist="38100" dir="1800000" algn="ctr" rotWithShape="0">
                  <a:schemeClr val="tx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42047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0" y="5301208"/>
            <a:ext cx="9144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sz="1600" dirty="0">
                <a:solidFill>
                  <a:schemeClr val="bg1"/>
                </a:solidFill>
              </a:rPr>
              <a:t>Ruteanalyse i Gutulia (2009) i </a:t>
            </a:r>
            <a:r>
              <a:rPr lang="nb-NO" sz="1600" dirty="0" smtClean="0">
                <a:solidFill>
                  <a:schemeClr val="bg1"/>
                </a:solidFill>
              </a:rPr>
              <a:t>samband med </a:t>
            </a:r>
            <a:r>
              <a:rPr lang="nb-NO" sz="1600" dirty="0">
                <a:solidFill>
                  <a:schemeClr val="bg1"/>
                </a:solidFill>
              </a:rPr>
              <a:t>TOV – </a:t>
            </a:r>
            <a:r>
              <a:rPr lang="nb-NO" sz="1600" dirty="0" err="1" smtClean="0">
                <a:solidFill>
                  <a:schemeClr val="bg1"/>
                </a:solidFill>
              </a:rPr>
              <a:t>Vegetasjonsundersøkingar</a:t>
            </a:r>
            <a:r>
              <a:rPr lang="nb-NO" sz="1600" dirty="0" smtClean="0">
                <a:solidFill>
                  <a:schemeClr val="bg1"/>
                </a:solidFill>
              </a:rPr>
              <a:t> </a:t>
            </a:r>
            <a:r>
              <a:rPr lang="nb-NO" sz="1600" dirty="0">
                <a:solidFill>
                  <a:schemeClr val="bg1"/>
                </a:solidFill>
              </a:rPr>
              <a:t>i granskog. Foto I. </a:t>
            </a:r>
            <a:r>
              <a:rPr lang="nb-NO" sz="1600" dirty="0" err="1">
                <a:solidFill>
                  <a:schemeClr val="bg1"/>
                </a:solidFill>
              </a:rPr>
              <a:t>Røsberg</a:t>
            </a:r>
            <a:endParaRPr lang="nb-NO" sz="1600" dirty="0">
              <a:solidFill>
                <a:schemeClr val="bg1"/>
              </a:solidFill>
            </a:endParaRPr>
          </a:p>
        </p:txBody>
      </p:sp>
      <p:pic>
        <p:nvPicPr>
          <p:cNvPr id="1026" name="Picture 2" descr="En mann registrerer planter som vokser innen for en rute på en kvadratmeter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764688" cy="5327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3748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artsdatabanken.no/Media/F1428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576"/>
            <a:ext cx="9127232" cy="6845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ktangel 3"/>
          <p:cNvSpPr/>
          <p:nvPr/>
        </p:nvSpPr>
        <p:spPr>
          <a:xfrm>
            <a:off x="1142533" y="800858"/>
            <a:ext cx="2999528" cy="3183289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" name="Diagonal stripe 4"/>
          <p:cNvSpPr/>
          <p:nvPr/>
        </p:nvSpPr>
        <p:spPr>
          <a:xfrm>
            <a:off x="4155324" y="669790"/>
            <a:ext cx="218148" cy="231512"/>
          </a:xfrm>
          <a:prstGeom prst="diagStrip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solidFill>
                <a:schemeClr val="tx1"/>
              </a:solidFill>
            </a:endParaRPr>
          </a:p>
        </p:txBody>
      </p:sp>
      <p:sp>
        <p:nvSpPr>
          <p:cNvPr id="6" name="Diagonal stripe 5"/>
          <p:cNvSpPr/>
          <p:nvPr/>
        </p:nvSpPr>
        <p:spPr>
          <a:xfrm rot="5853006">
            <a:off x="4039568" y="4019241"/>
            <a:ext cx="231512" cy="218148"/>
          </a:xfrm>
          <a:prstGeom prst="diagStripe">
            <a:avLst/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solidFill>
                <a:schemeClr val="tx1"/>
              </a:solidFill>
            </a:endParaRPr>
          </a:p>
        </p:txBody>
      </p:sp>
      <p:sp>
        <p:nvSpPr>
          <p:cNvPr id="7" name="Diagonal stripe 6"/>
          <p:cNvSpPr/>
          <p:nvPr/>
        </p:nvSpPr>
        <p:spPr>
          <a:xfrm>
            <a:off x="1004849" y="3991802"/>
            <a:ext cx="218148" cy="231512"/>
          </a:xfrm>
          <a:prstGeom prst="diagStripe">
            <a:avLst/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solidFill>
                <a:schemeClr val="tx1"/>
              </a:solidFill>
            </a:endParaRPr>
          </a:p>
        </p:txBody>
      </p:sp>
      <p:sp>
        <p:nvSpPr>
          <p:cNvPr id="8" name="Diagonal stripe 7"/>
          <p:cNvSpPr/>
          <p:nvPr/>
        </p:nvSpPr>
        <p:spPr>
          <a:xfrm rot="16831149">
            <a:off x="1023012" y="554546"/>
            <a:ext cx="231512" cy="218148"/>
          </a:xfrm>
          <a:prstGeom prst="diagStrip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4610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6248590"/>
              </p:ext>
            </p:extLst>
          </p:nvPr>
        </p:nvGraphicFramePr>
        <p:xfrm>
          <a:off x="683568" y="764704"/>
          <a:ext cx="7632848" cy="49773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24336"/>
                <a:gridCol w="3312368"/>
                <a:gridCol w="1296144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n-NO" sz="1400" noProof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3200" noProof="0" dirty="0" smtClean="0">
                          <a:solidFill>
                            <a:schemeClr val="tx1"/>
                          </a:solidFill>
                          <a:effectLst/>
                        </a:rPr>
                        <a:t>Tal på forskjellige</a:t>
                      </a:r>
                      <a:r>
                        <a:rPr lang="nn-NO" sz="3200" baseline="0" noProof="0" dirty="0" smtClean="0">
                          <a:solidFill>
                            <a:schemeClr val="tx1"/>
                          </a:solidFill>
                          <a:effectLst/>
                        </a:rPr>
                        <a:t> artar</a:t>
                      </a:r>
                      <a:endParaRPr lang="nn-NO" sz="3200" noProof="0" dirty="0">
                        <a:solidFill>
                          <a:schemeClr val="tx1"/>
                        </a:solidFill>
                        <a:effectLst/>
                        <a:latin typeface="+mn-lt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2800" noProof="0" dirty="0" smtClean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nn-NO" sz="1400" noProof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2400" noProof="0" dirty="0" smtClean="0">
                          <a:solidFill>
                            <a:schemeClr val="tx1"/>
                          </a:solidFill>
                          <a:effectLst/>
                        </a:rPr>
                        <a:t>Teljestrekar</a:t>
                      </a:r>
                      <a:endParaRPr lang="nn-NO" sz="2400" noProof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2400" noProof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SimSun"/>
                          <a:cs typeface="Times New Roman"/>
                        </a:rPr>
                        <a:t>Sum</a:t>
                      </a:r>
                      <a:endParaRPr lang="nn-NO" sz="2400" noProof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2800" noProof="0" dirty="0" smtClean="0">
                          <a:solidFill>
                            <a:schemeClr val="tx1"/>
                          </a:solidFill>
                          <a:effectLst/>
                        </a:rPr>
                        <a:t>Blomar</a:t>
                      </a:r>
                      <a:endParaRPr lang="nn-NO" sz="1400" noProof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2800" noProof="0" dirty="0" smtClean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nn-NO" sz="1400" noProof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n-NO" sz="1400" noProof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2800" noProof="0" dirty="0" smtClean="0">
                          <a:solidFill>
                            <a:schemeClr val="tx1"/>
                          </a:solidFill>
                          <a:effectLst/>
                        </a:rPr>
                        <a:t>Strå</a:t>
                      </a:r>
                      <a:endParaRPr lang="nn-NO" sz="1400" noProof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2800" noProof="0" dirty="0" smtClean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nn-NO" sz="1400" noProof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n-NO" sz="1400" noProof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2800" noProof="0" dirty="0" smtClean="0">
                          <a:solidFill>
                            <a:schemeClr val="tx1"/>
                          </a:solidFill>
                          <a:effectLst/>
                        </a:rPr>
                        <a:t>Trær/buskar</a:t>
                      </a:r>
                      <a:endParaRPr lang="nn-NO" sz="1400" noProof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2800" noProof="0" dirty="0" smtClean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nn-NO" sz="1400" noProof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n-NO" sz="1400" noProof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2800" noProof="0" dirty="0" smtClean="0">
                          <a:solidFill>
                            <a:schemeClr val="tx1"/>
                          </a:solidFill>
                          <a:effectLst/>
                        </a:rPr>
                        <a:t>Mose</a:t>
                      </a:r>
                      <a:endParaRPr lang="nn-NO" sz="1400" noProof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2800" noProof="0" dirty="0" smtClean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nn-NO" sz="1400" noProof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n-NO" sz="1400" noProof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2800" noProof="0" dirty="0" smtClean="0">
                          <a:solidFill>
                            <a:schemeClr val="tx1"/>
                          </a:solidFill>
                          <a:effectLst/>
                        </a:rPr>
                        <a:t>Andre plantar</a:t>
                      </a:r>
                      <a:endParaRPr lang="nn-NO" sz="1400" noProof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2800" noProof="0" dirty="0" smtClean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nn-NO" sz="1400" noProof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n-NO" sz="1400" noProof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2800" noProof="0" dirty="0" smtClean="0">
                          <a:solidFill>
                            <a:schemeClr val="tx1"/>
                          </a:solidFill>
                          <a:effectLst/>
                        </a:rPr>
                        <a:t>Sopp</a:t>
                      </a:r>
                      <a:endParaRPr lang="nn-NO" sz="1400" noProof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2800" noProof="0" dirty="0" smtClean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nn-NO" sz="1400" noProof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n-NO" sz="1400" noProof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2800" noProof="0" dirty="0" smtClean="0">
                          <a:solidFill>
                            <a:schemeClr val="tx1"/>
                          </a:solidFill>
                          <a:effectLst/>
                        </a:rPr>
                        <a:t>Insekt</a:t>
                      </a:r>
                      <a:endParaRPr lang="nn-NO" sz="1400" noProof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2800" noProof="0" dirty="0" smtClean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nn-NO" sz="1400" noProof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n-NO" sz="1400" noProof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2800" noProof="0" dirty="0" smtClean="0">
                          <a:solidFill>
                            <a:schemeClr val="tx1"/>
                          </a:solidFill>
                          <a:effectLst/>
                        </a:rPr>
                        <a:t>Andre dyr</a:t>
                      </a:r>
                      <a:endParaRPr lang="nn-NO" sz="1400" noProof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2800" noProof="0" dirty="0" smtClean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nn-NO" sz="1400" noProof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n-NO" sz="1400" noProof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" name="TekstSylinder 2"/>
          <p:cNvSpPr txBox="1"/>
          <p:nvPr/>
        </p:nvSpPr>
        <p:spPr>
          <a:xfrm>
            <a:off x="3779912" y="1772816"/>
            <a:ext cx="3305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400" b="1" dirty="0"/>
              <a:t>|</a:t>
            </a:r>
          </a:p>
        </p:txBody>
      </p:sp>
      <p:sp>
        <p:nvSpPr>
          <p:cNvPr id="4" name="TekstSylinder 3"/>
          <p:cNvSpPr txBox="1"/>
          <p:nvPr/>
        </p:nvSpPr>
        <p:spPr>
          <a:xfrm>
            <a:off x="3940834" y="1772816"/>
            <a:ext cx="3305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400" b="1" dirty="0"/>
              <a:t>|</a:t>
            </a:r>
          </a:p>
        </p:txBody>
      </p:sp>
      <p:sp>
        <p:nvSpPr>
          <p:cNvPr id="5" name="TekstSylinder 4"/>
          <p:cNvSpPr txBox="1"/>
          <p:nvPr/>
        </p:nvSpPr>
        <p:spPr>
          <a:xfrm>
            <a:off x="4114626" y="1772816"/>
            <a:ext cx="3305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400" b="1" dirty="0"/>
              <a:t>|</a:t>
            </a:r>
          </a:p>
        </p:txBody>
      </p:sp>
      <p:sp>
        <p:nvSpPr>
          <p:cNvPr id="6" name="TekstSylinder 5"/>
          <p:cNvSpPr txBox="1"/>
          <p:nvPr/>
        </p:nvSpPr>
        <p:spPr>
          <a:xfrm>
            <a:off x="4279896" y="1772816"/>
            <a:ext cx="3305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400" b="1" dirty="0"/>
              <a:t>|</a:t>
            </a:r>
          </a:p>
        </p:txBody>
      </p:sp>
      <p:sp>
        <p:nvSpPr>
          <p:cNvPr id="7" name="TekstSylinder 6"/>
          <p:cNvSpPr txBox="1"/>
          <p:nvPr/>
        </p:nvSpPr>
        <p:spPr>
          <a:xfrm>
            <a:off x="7236296" y="1772816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2400" b="1" dirty="0" smtClean="0"/>
              <a:t>4</a:t>
            </a:r>
            <a:endParaRPr lang="nb-NO" sz="2400" b="1" dirty="0"/>
          </a:p>
        </p:txBody>
      </p:sp>
    </p:spTree>
    <p:extLst>
      <p:ext uri="{BB962C8B-B14F-4D97-AF65-F5344CB8AC3E}">
        <p14:creationId xmlns:p14="http://schemas.microsoft.com/office/powerpoint/2010/main" val="3765729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9" t="904" r="3235" b="2619"/>
          <a:stretch/>
        </p:blipFill>
        <p:spPr bwMode="auto">
          <a:xfrm>
            <a:off x="-108520" y="0"/>
            <a:ext cx="954462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llipse 2"/>
          <p:cNvSpPr/>
          <p:nvPr/>
        </p:nvSpPr>
        <p:spPr>
          <a:xfrm>
            <a:off x="-108520" y="692696"/>
            <a:ext cx="1728192" cy="475252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" name="Ellipse 3"/>
          <p:cNvSpPr/>
          <p:nvPr/>
        </p:nvSpPr>
        <p:spPr>
          <a:xfrm>
            <a:off x="4283968" y="692696"/>
            <a:ext cx="1728192" cy="475252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81193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6012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llipse 2"/>
          <p:cNvSpPr/>
          <p:nvPr/>
        </p:nvSpPr>
        <p:spPr>
          <a:xfrm rot="741477">
            <a:off x="6304500" y="816771"/>
            <a:ext cx="2448272" cy="568863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55908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66514" cy="6864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ktangel 4"/>
          <p:cNvSpPr/>
          <p:nvPr/>
        </p:nvSpPr>
        <p:spPr>
          <a:xfrm>
            <a:off x="2442349" y="3537090"/>
            <a:ext cx="31177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dirty="0" smtClean="0"/>
              <a:t>Kor mange </a:t>
            </a:r>
            <a:r>
              <a:rPr lang="nb-NO" dirty="0" err="1" smtClean="0"/>
              <a:t>artar</a:t>
            </a:r>
            <a:r>
              <a:rPr lang="nb-NO" dirty="0" smtClean="0"/>
              <a:t> </a:t>
            </a:r>
            <a:r>
              <a:rPr lang="nb-NO" dirty="0" err="1" smtClean="0"/>
              <a:t>finst</a:t>
            </a:r>
            <a:r>
              <a:rPr lang="nb-NO" dirty="0" smtClean="0"/>
              <a:t> i </a:t>
            </a:r>
            <a:r>
              <a:rPr lang="nb-NO" dirty="0" err="1" smtClean="0"/>
              <a:t>Noreg</a:t>
            </a:r>
            <a:r>
              <a:rPr lang="nb-NO" dirty="0" smtClean="0"/>
              <a:t>?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784335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8667205" cy="68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llipse 1"/>
          <p:cNvSpPr/>
          <p:nvPr/>
        </p:nvSpPr>
        <p:spPr>
          <a:xfrm>
            <a:off x="1331640" y="2560712"/>
            <a:ext cx="1728192" cy="28803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" name="Ellipse 4"/>
          <p:cNvSpPr/>
          <p:nvPr/>
        </p:nvSpPr>
        <p:spPr>
          <a:xfrm>
            <a:off x="3313956" y="3461944"/>
            <a:ext cx="1224136" cy="28803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Ellipse 5"/>
          <p:cNvSpPr/>
          <p:nvPr/>
        </p:nvSpPr>
        <p:spPr>
          <a:xfrm>
            <a:off x="1331640" y="6165304"/>
            <a:ext cx="2160240" cy="28803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" name="Rektangel 6"/>
          <p:cNvSpPr/>
          <p:nvPr/>
        </p:nvSpPr>
        <p:spPr>
          <a:xfrm>
            <a:off x="1420315" y="964114"/>
            <a:ext cx="2688428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nb-NO" sz="1600" dirty="0" smtClean="0"/>
              <a:t>Kor mange </a:t>
            </a:r>
            <a:r>
              <a:rPr lang="nb-NO" sz="1600" dirty="0" err="1" smtClean="0"/>
              <a:t>artar</a:t>
            </a:r>
            <a:r>
              <a:rPr lang="nb-NO" sz="1600" dirty="0" smtClean="0"/>
              <a:t> </a:t>
            </a:r>
            <a:r>
              <a:rPr lang="nb-NO" sz="1600" dirty="0" err="1" smtClean="0"/>
              <a:t>finst</a:t>
            </a:r>
            <a:r>
              <a:rPr lang="nb-NO" sz="1600" dirty="0" smtClean="0"/>
              <a:t> i </a:t>
            </a:r>
            <a:r>
              <a:rPr lang="nb-NO" sz="1600" dirty="0" err="1" smtClean="0"/>
              <a:t>Noreg</a:t>
            </a:r>
            <a:r>
              <a:rPr lang="nb-NO" sz="1600" dirty="0" smtClean="0"/>
              <a:t>?</a:t>
            </a:r>
            <a:endParaRPr lang="nb-NO" sz="1600" dirty="0"/>
          </a:p>
        </p:txBody>
      </p:sp>
    </p:spTree>
    <p:extLst>
      <p:ext uri="{BB962C8B-B14F-4D97-AF65-F5344CB8AC3E}">
        <p14:creationId xmlns:p14="http://schemas.microsoft.com/office/powerpoint/2010/main" val="4154241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8667205" cy="68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llipse 2"/>
          <p:cNvSpPr/>
          <p:nvPr/>
        </p:nvSpPr>
        <p:spPr>
          <a:xfrm>
            <a:off x="1552836" y="2730128"/>
            <a:ext cx="864096" cy="36423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" name="Ellipse 3"/>
          <p:cNvSpPr/>
          <p:nvPr/>
        </p:nvSpPr>
        <p:spPr>
          <a:xfrm>
            <a:off x="1583668" y="5157192"/>
            <a:ext cx="2412268" cy="28803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6017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10218</TotalTime>
  <Words>277</Words>
  <Application>Microsoft Office PowerPoint</Application>
  <PresentationFormat>Skjermfremvisning (4:3)</PresentationFormat>
  <Paragraphs>45</Paragraphs>
  <Slides>15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15</vt:i4>
      </vt:variant>
    </vt:vector>
  </HeadingPairs>
  <TitlesOfParts>
    <vt:vector size="16" baseType="lpstr">
      <vt:lpstr>Office-tema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Company>Universitetet i Oslo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Rim Tusvik</dc:creator>
  <cp:lastModifiedBy>Øystein Sørborg</cp:lastModifiedBy>
  <cp:revision>45</cp:revision>
  <dcterms:created xsi:type="dcterms:W3CDTF">2017-02-01T13:29:27Z</dcterms:created>
  <dcterms:modified xsi:type="dcterms:W3CDTF">2017-10-13T08:35:11Z</dcterms:modified>
</cp:coreProperties>
</file>