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6" r:id="rId3"/>
    <p:sldId id="271" r:id="rId4"/>
    <p:sldId id="274" r:id="rId5"/>
    <p:sldId id="282" r:id="rId6"/>
    <p:sldId id="283" r:id="rId7"/>
    <p:sldId id="263" r:id="rId8"/>
    <p:sldId id="264" r:id="rId9"/>
    <p:sldId id="273" r:id="rId10"/>
    <p:sldId id="272" r:id="rId11"/>
    <p:sldId id="265" r:id="rId12"/>
    <p:sldId id="262" r:id="rId13"/>
    <p:sldId id="261" r:id="rId14"/>
    <p:sldId id="278" r:id="rId15"/>
    <p:sldId id="281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39" autoAdjust="0"/>
  </p:normalViewPr>
  <p:slideViewPr>
    <p:cSldViewPr>
      <p:cViewPr>
        <p:scale>
          <a:sx n="75" d="100"/>
          <a:sy n="75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B7D8E-28E6-48E5-9B70-3EF45B02C5EC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AD6B-354B-4702-AE10-DF2E39D8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23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TOV i granskog har foregått siden 1988  (det het ikke TOV da). Prosjektet har 8 granskogsområder med gammel granskog der de overvåker vegetasjonen fortsatt (10 opprinnelig). I Gutulia har de holdt på siden 1989. De analyserer de samme flatene hver gang (50 pr. overvåkingsområde). De undersøker blant annet effekter av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klimaendsringer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vegetasjonsutviklingen, </a:t>
            </a:r>
            <a:r>
              <a:rPr lang="nb-NO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inkludert artsmangfold.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AD6B-354B-4702-AE10-DF2E39D8B50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5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http://www.artsdatabanken.no/Pages/F1428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AD6B-354B-4702-AE10-DF2E39D8B50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19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8C37-F730-4C73-A9E6-A509106B0F7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072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34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74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69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920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55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42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066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30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89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35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02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BBE2-6740-4D27-AEB2-AF6D7D4268C8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6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tQ4SaptfhQI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_z-y9mX_hOQ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3" y="201340"/>
            <a:ext cx="9187133" cy="587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667205" cy="68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3225056" y="3611116"/>
            <a:ext cx="1728192" cy="4217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179512" y="4843036"/>
            <a:ext cx="122413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54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667205" cy="68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0" y="4509120"/>
            <a:ext cx="3131839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107504" y="764704"/>
            <a:ext cx="1944216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9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255052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På jorda har vi millionar av ulike artar, det vil seie ulike </a:t>
                      </a:r>
                      <a:r>
                        <a:rPr lang="nn-NO" sz="2000" b="0" noProof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typar plantar </a:t>
                      </a:r>
                      <a:r>
                        <a:rPr lang="nn-NO" sz="20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og dyr. All denne variasjonen av liv kallar vi naturmangfald.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7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37" y="4268889"/>
            <a:ext cx="1550975" cy="240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76" y="1781591"/>
            <a:ext cx="3859783" cy="369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792088"/>
          </a:xfrm>
        </p:spPr>
        <p:txBody>
          <a:bodyPr>
            <a:noAutofit/>
          </a:bodyPr>
          <a:lstStyle/>
          <a:p>
            <a:r>
              <a:rPr lang="nn-NO" b="1" dirty="0" smtClean="0">
                <a:solidFill>
                  <a:schemeClr val="tx1"/>
                </a:solidFill>
              </a:rPr>
              <a:t>Kvifor er det viktig med naturmangfald?</a:t>
            </a:r>
            <a:endParaRPr lang="nn-NO" b="1" dirty="0">
              <a:solidFill>
                <a:schemeClr val="tx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00" t="31575" r="16525" b="21625"/>
          <a:stretch/>
        </p:blipFill>
        <p:spPr>
          <a:xfrm rot="5400000">
            <a:off x="-680641" y="2183464"/>
            <a:ext cx="2522626" cy="119492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1" t="30810" r="16793" b="11213"/>
          <a:stretch/>
        </p:blipFill>
        <p:spPr>
          <a:xfrm rot="5400000">
            <a:off x="7303284" y="1650934"/>
            <a:ext cx="2306488" cy="125961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31575" r="6456" b="16025"/>
          <a:stretch/>
        </p:blipFill>
        <p:spPr>
          <a:xfrm rot="5400000">
            <a:off x="-562797" y="4932699"/>
            <a:ext cx="2492314" cy="1007697"/>
          </a:xfrm>
          <a:prstGeom prst="rect">
            <a:avLst/>
          </a:prstGeom>
        </p:spPr>
      </p:pic>
      <p:sp>
        <p:nvSpPr>
          <p:cNvPr id="8" name="Bildeforklaring formet som et avrundet rektangel 7"/>
          <p:cNvSpPr/>
          <p:nvPr/>
        </p:nvSpPr>
        <p:spPr>
          <a:xfrm>
            <a:off x="1043608" y="1269797"/>
            <a:ext cx="2088232" cy="1440160"/>
          </a:xfrm>
          <a:prstGeom prst="wedgeRoundRectCallout">
            <a:avLst>
              <a:gd name="adj1" fmla="val -64303"/>
              <a:gd name="adj2" fmla="val -2240"/>
              <a:gd name="adj3" fmla="val 16667"/>
            </a:avLst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Fordi alt heng saman med alt og alle artar er avhengige av kvarandre.</a:t>
            </a:r>
            <a:endParaRPr lang="nn-NO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6372200" y="1052736"/>
            <a:ext cx="1656184" cy="2664296"/>
          </a:xfrm>
          <a:prstGeom prst="wedgeRoundRectCallout">
            <a:avLst>
              <a:gd name="adj1" fmla="val 63676"/>
              <a:gd name="adj2" fmla="val -25067"/>
              <a:gd name="adj3" fmla="val 16667"/>
            </a:avLst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Det er ikkje viktig. Eg skulle ønske det berre fanst hestar og katter. Ikkje mygg i alle fall!</a:t>
            </a:r>
            <a:endParaRPr lang="nn-NO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6372200" y="4124914"/>
            <a:ext cx="1440160" cy="1387352"/>
          </a:xfrm>
          <a:prstGeom prst="wedgeRoundRectCallout">
            <a:avLst>
              <a:gd name="adj1" fmla="val 68035"/>
              <a:gd name="adj2" fmla="val 3333"/>
              <a:gd name="adj3" fmla="val 16667"/>
            </a:avLst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Fordi alle artar har like stor rett til å leve.</a:t>
            </a:r>
            <a:endParaRPr lang="nn-NO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1374440" y="4221088"/>
            <a:ext cx="1580518" cy="2016224"/>
          </a:xfrm>
          <a:prstGeom prst="wedgeRoundRectCallout">
            <a:avLst>
              <a:gd name="adj1" fmla="val -67699"/>
              <a:gd name="adj2" fmla="val -18537"/>
              <a:gd name="adj3" fmla="val 16667"/>
            </a:avLst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Fordi vi bruker ulike artar til ulike ting: mat, medisin, materiale.</a:t>
            </a:r>
            <a:endParaRPr lang="nn-NO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Undertittel 2"/>
          <p:cNvSpPr txBox="1">
            <a:spLocks/>
          </p:cNvSpPr>
          <p:nvPr/>
        </p:nvSpPr>
        <p:spPr>
          <a:xfrm>
            <a:off x="1385665" y="5527723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b="1" dirty="0">
                <a:solidFill>
                  <a:schemeClr val="tx1"/>
                </a:solidFill>
              </a:rPr>
              <a:t>K</a:t>
            </a:r>
            <a:r>
              <a:rPr lang="nn-NO" b="1" dirty="0" smtClean="0">
                <a:solidFill>
                  <a:schemeClr val="tx1"/>
                </a:solidFill>
              </a:rPr>
              <a:t>va meiner du?</a:t>
            </a:r>
            <a:endParaRPr lang="nn-N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30710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På jorda har vi millionar av ulike artar, det vil seie ulike typar plantar og dyr. All denne variasjonen av liv kallar vi naturmangfald.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2000" b="0" noProof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 menneske har alltid vore avhengige av naturen for å overleve. Frå naturen får vi mat, reint vatn og frisk luft.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0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530120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schemeClr val="bg1"/>
                </a:solidFill>
              </a:rPr>
              <a:t>Ruteanalyse i Gutulia (2009) i </a:t>
            </a:r>
            <a:r>
              <a:rPr lang="nb-NO" sz="1600" dirty="0" smtClean="0">
                <a:solidFill>
                  <a:schemeClr val="bg1"/>
                </a:solidFill>
              </a:rPr>
              <a:t>samband med </a:t>
            </a:r>
            <a:r>
              <a:rPr lang="nb-NO" sz="1600" dirty="0">
                <a:solidFill>
                  <a:schemeClr val="bg1"/>
                </a:solidFill>
              </a:rPr>
              <a:t>TOV – </a:t>
            </a:r>
            <a:r>
              <a:rPr lang="nb-NO" sz="1600" dirty="0" err="1" smtClean="0">
                <a:solidFill>
                  <a:schemeClr val="bg1"/>
                </a:solidFill>
              </a:rPr>
              <a:t>Vegetasjonsundersøkingar</a:t>
            </a:r>
            <a:r>
              <a:rPr lang="nb-NO" sz="1600" dirty="0" smtClean="0">
                <a:solidFill>
                  <a:schemeClr val="bg1"/>
                </a:solidFill>
              </a:rPr>
              <a:t> </a:t>
            </a:r>
            <a:r>
              <a:rPr lang="nb-NO" sz="1600" dirty="0">
                <a:solidFill>
                  <a:schemeClr val="bg1"/>
                </a:solidFill>
              </a:rPr>
              <a:t>i granskog. Foto I. </a:t>
            </a:r>
            <a:r>
              <a:rPr lang="nb-NO" sz="1600" dirty="0" err="1">
                <a:solidFill>
                  <a:schemeClr val="bg1"/>
                </a:solidFill>
              </a:rPr>
              <a:t>Røsberg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n mann registrerer planter som vokser innen for en rute på en kvadratme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4688" cy="53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sdatabanken.no/Media/F142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9127232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1142533" y="800858"/>
            <a:ext cx="2999528" cy="318328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Diagonal stripe 4"/>
          <p:cNvSpPr/>
          <p:nvPr/>
        </p:nvSpPr>
        <p:spPr>
          <a:xfrm>
            <a:off x="4155324" y="669790"/>
            <a:ext cx="218148" cy="231512"/>
          </a:xfrm>
          <a:prstGeom prst="diagStrip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5853006">
            <a:off x="4039568" y="4019241"/>
            <a:ext cx="231512" cy="218148"/>
          </a:xfrm>
          <a:prstGeom prst="diagStrip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>
            <a:off x="1004849" y="3991802"/>
            <a:ext cx="218148" cy="231512"/>
          </a:xfrm>
          <a:prstGeom prst="diagStrip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6831149">
            <a:off x="1023012" y="554546"/>
            <a:ext cx="231512" cy="218148"/>
          </a:xfrm>
          <a:prstGeom prst="diagStrip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1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48590"/>
              </p:ext>
            </p:extLst>
          </p:nvPr>
        </p:nvGraphicFramePr>
        <p:xfrm>
          <a:off x="683568" y="764704"/>
          <a:ext cx="7632848" cy="4977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/>
                <a:gridCol w="3312368"/>
                <a:gridCol w="129614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3200" noProof="0" dirty="0" smtClean="0">
                          <a:solidFill>
                            <a:schemeClr val="tx1"/>
                          </a:solidFill>
                          <a:effectLst/>
                        </a:rPr>
                        <a:t>Tal på forskjellige</a:t>
                      </a:r>
                      <a:r>
                        <a:rPr lang="nn-NO" sz="320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artar</a:t>
                      </a:r>
                      <a:endParaRPr lang="nn-NO" sz="3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</a:rPr>
                        <a:t>Teljestrekar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Sum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Blomar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Strå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Trær/buskar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Mose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Andre plantar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Sopp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Insekt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Andre dyr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3779912" y="1772816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|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3940834" y="1772816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|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4114626" y="1772816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|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4279896" y="1772816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|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7236296" y="177281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 smtClean="0"/>
              <a:t>4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7657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904" r="3235" b="2619"/>
          <a:stretch/>
        </p:blipFill>
        <p:spPr bwMode="auto">
          <a:xfrm>
            <a:off x="-108520" y="0"/>
            <a:ext cx="95446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-108520" y="692696"/>
            <a:ext cx="1728192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4283968" y="692696"/>
            <a:ext cx="1728192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1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 rot="741477">
            <a:off x="6304500" y="816771"/>
            <a:ext cx="2448272" cy="5688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90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66514" cy="686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2442349" y="3537090"/>
            <a:ext cx="311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Kor mange </a:t>
            </a:r>
            <a:r>
              <a:rPr lang="nb-NO" dirty="0" err="1" smtClean="0"/>
              <a:t>artar</a:t>
            </a:r>
            <a:r>
              <a:rPr lang="nb-NO" dirty="0" smtClean="0"/>
              <a:t> </a:t>
            </a:r>
            <a:r>
              <a:rPr lang="nb-NO" dirty="0" err="1" smtClean="0"/>
              <a:t>finst</a:t>
            </a:r>
            <a:r>
              <a:rPr lang="nb-NO" dirty="0" smtClean="0"/>
              <a:t> i </a:t>
            </a:r>
            <a:r>
              <a:rPr lang="nb-NO" dirty="0" err="1" smtClean="0"/>
              <a:t>Noreg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43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667205" cy="68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331640" y="2560712"/>
            <a:ext cx="1728192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3313956" y="3461944"/>
            <a:ext cx="122413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1331640" y="6165304"/>
            <a:ext cx="216024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420315" y="964114"/>
            <a:ext cx="268842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b-NO" sz="1600" dirty="0" smtClean="0"/>
              <a:t>Kor mange </a:t>
            </a:r>
            <a:r>
              <a:rPr lang="nb-NO" sz="1600" dirty="0" err="1" smtClean="0"/>
              <a:t>artar</a:t>
            </a:r>
            <a:r>
              <a:rPr lang="nb-NO" sz="1600" dirty="0" smtClean="0"/>
              <a:t> </a:t>
            </a:r>
            <a:r>
              <a:rPr lang="nb-NO" sz="1600" dirty="0" err="1" smtClean="0"/>
              <a:t>finst</a:t>
            </a:r>
            <a:r>
              <a:rPr lang="nb-NO" sz="1600" dirty="0" smtClean="0"/>
              <a:t> i </a:t>
            </a:r>
            <a:r>
              <a:rPr lang="nb-NO" sz="1600" dirty="0" err="1" smtClean="0"/>
              <a:t>Noreg</a:t>
            </a:r>
            <a:r>
              <a:rPr lang="nb-NO" sz="1600" dirty="0" smtClean="0"/>
              <a:t>?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1542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667205" cy="68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552836" y="2730128"/>
            <a:ext cx="864096" cy="364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1583668" y="5157192"/>
            <a:ext cx="241226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1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10218</TotalTime>
  <Words>277</Words>
  <Application>Microsoft Office PowerPoint</Application>
  <PresentationFormat>Skjermfremvisning (4:3)</PresentationFormat>
  <Paragraphs>45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Rim Tusvik</dc:creator>
  <cp:lastModifiedBy>Øystein Sørborg</cp:lastModifiedBy>
  <cp:revision>45</cp:revision>
  <dcterms:created xsi:type="dcterms:W3CDTF">2017-02-01T13:29:27Z</dcterms:created>
  <dcterms:modified xsi:type="dcterms:W3CDTF">2017-10-13T08:35:11Z</dcterms:modified>
</cp:coreProperties>
</file>