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29" r:id="rId2"/>
    <p:sldId id="336" r:id="rId3"/>
    <p:sldId id="332" r:id="rId4"/>
    <p:sldId id="358" r:id="rId5"/>
    <p:sldId id="365" r:id="rId6"/>
    <p:sldId id="361" r:id="rId7"/>
    <p:sldId id="351" r:id="rId8"/>
    <p:sldId id="348" r:id="rId9"/>
    <p:sldId id="359" r:id="rId10"/>
    <p:sldId id="352" r:id="rId11"/>
    <p:sldId id="366" r:id="rId12"/>
    <p:sldId id="367" r:id="rId1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EF5080E-A7E6-FADB-7044-88AA1AB73D31}" name="Maria Vetleseter Bøe" initials="MVB" userId="S::mariavet@uio.no::49aa581f-0e31-4414-bc2e-bf3ee4c490a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Celine Aas" initials="CA" lastIdx="5" clrIdx="1">
    <p:extLst>
      <p:ext uri="{19B8F6BF-5375-455C-9EA6-DF929625EA0E}">
        <p15:presenceInfo xmlns:p15="http://schemas.microsoft.com/office/powerpoint/2012/main" userId="S::celineaa@uio.no::f9465f8d-bd98-4bd9-90d5-11deb68f070f" providerId="AD"/>
      </p:ext>
    </p:extLst>
  </p:cmAuthor>
  <p:cmAuthor id="3" name="Aud Ragnhild Skår" initials="ARS" lastIdx="4" clrIdx="2">
    <p:extLst>
      <p:ext uri="{19B8F6BF-5375-455C-9EA6-DF929625EA0E}">
        <p15:presenceInfo xmlns:p15="http://schemas.microsoft.com/office/powerpoint/2012/main" userId="S::audsk@uio.no::7388df45-53e5-46d9-9978-03708b9b2ae9" providerId="AD"/>
      </p:ext>
    </p:extLst>
  </p:cmAuthor>
  <p:cmAuthor id="4" name="Majken Korsager" initials="MK" lastIdx="1" clrIdx="3">
    <p:extLst>
      <p:ext uri="{19B8F6BF-5375-455C-9EA6-DF929625EA0E}">
        <p15:presenceInfo xmlns:p15="http://schemas.microsoft.com/office/powerpoint/2012/main" userId="S-1-5-21-1927809936-1189766144-1318725885-3229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9D"/>
    <a:srgbClr val="305D98"/>
    <a:srgbClr val="3A71B9"/>
    <a:srgbClr val="000000"/>
    <a:srgbClr val="E638A8"/>
    <a:srgbClr val="FD6151"/>
    <a:srgbClr val="82320E"/>
    <a:srgbClr val="7E4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E3FE35-36C1-43C1-9E3C-DA1F010A6923}" v="252" dt="2024-09-18T13:45:24.3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826" autoAdjust="0"/>
    <p:restoredTop sz="88256" autoAdjust="0"/>
  </p:normalViewPr>
  <p:slideViewPr>
    <p:cSldViewPr snapToGrid="0">
      <p:cViewPr varScale="1">
        <p:scale>
          <a:sx n="65" d="100"/>
          <a:sy n="65" d="100"/>
        </p:scale>
        <p:origin x="116" y="56"/>
      </p:cViewPr>
      <p:guideLst/>
    </p:cSldViewPr>
  </p:slideViewPr>
  <p:outlineViewPr>
    <p:cViewPr>
      <p:scale>
        <a:sx n="33" d="100"/>
        <a:sy n="33" d="100"/>
      </p:scale>
      <p:origin x="0" y="-16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B7FDD-528D-47C5-8054-40D30C210A7B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7E091-2504-4499-A49A-C966FD9579D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24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qHiShYGkZQ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7201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https://tv.nrk.no/se?v=MSUE11000513</a:t>
            </a:r>
            <a:br>
              <a:rPr lang="nb-NO" dirty="0"/>
            </a:br>
            <a:r>
              <a:rPr lang="nb-NO" dirty="0"/>
              <a:t>Se til 09:55.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7266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 </a:t>
            </a:r>
            <a:r>
              <a:rPr lang="en-US" dirty="0" err="1"/>
              <a:t>filmen</a:t>
            </a:r>
            <a:r>
              <a:rPr lang="en-US" dirty="0"/>
              <a:t> </a:t>
            </a:r>
            <a:r>
              <a:rPr lang="en-US" dirty="0" err="1"/>
              <a:t>fram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2min </a:t>
            </a:r>
            <a:r>
              <a:rPr lang="en-US" dirty="0" err="1"/>
              <a:t>og</a:t>
            </a:r>
            <a:r>
              <a:rPr lang="en-US" dirty="0"/>
              <a:t> 19s. </a:t>
            </a:r>
            <a:r>
              <a:rPr lang="nb-NO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3"/>
              </a:rPr>
              <a:t>https://youtu.be/yqHiShYGkZQ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03527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6384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57019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noProof="0" dirty="0"/>
              <a:t>Du krymper mens du står oppreist. Når du ligger i noen timer, fylles lommene mellom ryggvirvlene seg opp igjen med væske. </a:t>
            </a:r>
          </a:p>
          <a:p>
            <a:r>
              <a:rPr lang="nb-NO" noProof="0" dirty="0"/>
              <a:t>Astronautene får tilbake sin vanlige høyde (krymper), etter en tid nede på jorda igjen.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3837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12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461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547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35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05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8141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325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205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1058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1892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2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32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qHiShYGkZQ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90337" y="640080"/>
            <a:ext cx="4419840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n-NO" sz="4800" noProof="0" dirty="0"/>
              <a:t>Kvifor må astronautar trene balanse etter ei romferd?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noProof="0" dirty="0"/>
          </a:p>
        </p:txBody>
      </p:sp>
      <p:pic>
        <p:nvPicPr>
          <p:cNvPr id="2" name="Picture 2" descr="Astronaut som går på månen. Foto">
            <a:extLst>
              <a:ext uri="{FF2B5EF4-FFF2-40B4-BE49-F238E27FC236}">
                <a16:creationId xmlns:a16="http://schemas.microsoft.com/office/drawing/2014/main" id="{FC0596B3-B8B5-F1EF-B4C8-AAC8235948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77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pic>
        <p:nvPicPr>
          <p:cNvPr id="6" name="Picture 5" descr="An astronaut in space above the earth&#10;&#10;Description automatically generated">
            <a:extLst>
              <a:ext uri="{FF2B5EF4-FFF2-40B4-BE49-F238E27FC236}">
                <a16:creationId xmlns:a16="http://schemas.microsoft.com/office/drawing/2014/main" id="{2C271A7B-8DBB-6D51-BF32-B64590FA5B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9" b="1"/>
          <a:stretch/>
        </p:blipFill>
        <p:spPr>
          <a:xfrm>
            <a:off x="1" y="9"/>
            <a:ext cx="9980026" cy="707812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E08EB7-6DA7-63AA-7A28-0296D7D05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nn-NO" sz="4000" dirty="0"/>
              <a:t>Visste du at …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0E9B6458-B4F3-F803-4C58-3B60D0E53C43}"/>
              </a:ext>
            </a:extLst>
          </p:cNvPr>
          <p:cNvSpPr/>
          <p:nvPr/>
        </p:nvSpPr>
        <p:spPr>
          <a:xfrm>
            <a:off x="7168443" y="3521515"/>
            <a:ext cx="4850765" cy="1987463"/>
          </a:xfrm>
          <a:prstGeom prst="wedgeEllipseCallout">
            <a:avLst>
              <a:gd name="adj1" fmla="val -1581"/>
              <a:gd name="adj2" fmla="val -77505"/>
            </a:avLst>
          </a:prstGeom>
          <a:solidFill>
            <a:srgbClr val="305D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nn-NO" sz="2200" dirty="0"/>
              <a:t>Det er fordi dei små lommene mellom ryggvirvlane ikkje blir pressa saman slik dei gjer nede på jorda.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84719" y="2011680"/>
            <a:ext cx="45540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200" dirty="0"/>
              <a:t>Astronautar kan bli fleire centimeter lengre mens dei er i verdsrommet.</a:t>
            </a:r>
          </a:p>
          <a:p>
            <a:endParaRPr lang="nn-NO" sz="2200" dirty="0"/>
          </a:p>
        </p:txBody>
      </p:sp>
    </p:spTree>
    <p:extLst>
      <p:ext uri="{BB962C8B-B14F-4D97-AF65-F5344CB8AC3E}">
        <p14:creationId xmlns:p14="http://schemas.microsoft.com/office/powerpoint/2010/main" val="28295726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F8BA9B0-1AFF-0F56-D578-60B82B5D8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Vi </a:t>
            </a:r>
            <a:r>
              <a:rPr lang="nb-NO" dirty="0" err="1"/>
              <a:t>svarar</a:t>
            </a:r>
            <a:r>
              <a:rPr lang="nb-NO" dirty="0"/>
              <a:t> på spørsmålet </a:t>
            </a:r>
            <a:r>
              <a:rPr lang="nb-NO" dirty="0" err="1"/>
              <a:t>saman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01962A2-D720-2CCB-1528-7F91A0F5D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08174" cy="4351338"/>
          </a:xfrm>
        </p:spPr>
        <p:txBody>
          <a:bodyPr/>
          <a:lstStyle/>
          <a:p>
            <a:pPr marL="0" indent="0">
              <a:buNone/>
            </a:pPr>
            <a:r>
              <a:rPr lang="nb-NO" b="1" dirty="0" err="1"/>
              <a:t>Kvifor</a:t>
            </a:r>
            <a:r>
              <a:rPr lang="nb-NO" b="1" dirty="0"/>
              <a:t> må </a:t>
            </a:r>
            <a:r>
              <a:rPr lang="nb-NO" b="1" dirty="0" err="1"/>
              <a:t>astronautar</a:t>
            </a:r>
            <a:r>
              <a:rPr lang="nb-NO" b="1" dirty="0"/>
              <a:t> trene balanse etter ei romferd?</a:t>
            </a:r>
          </a:p>
          <a:p>
            <a:pPr marL="0" indent="0">
              <a:buNone/>
            </a:pPr>
            <a:r>
              <a:rPr lang="nb-NO" dirty="0"/>
              <a:t>1. Diskuter spørsmålet i par: </a:t>
            </a:r>
          </a:p>
          <a:p>
            <a:r>
              <a:rPr lang="nb-NO" dirty="0"/>
              <a:t>Kva har vi funne ut?</a:t>
            </a:r>
          </a:p>
          <a:p>
            <a:r>
              <a:rPr lang="nb-NO" dirty="0"/>
              <a:t>Korleis har vi funne ut dette?</a:t>
            </a:r>
          </a:p>
          <a:p>
            <a:pPr marL="0" indent="0">
              <a:buNone/>
            </a:pPr>
            <a:r>
              <a:rPr lang="nb-NO" dirty="0"/>
              <a:t>2. Samarbeid to og to par: Del svara med </a:t>
            </a:r>
            <a:r>
              <a:rPr lang="nb-NO" dirty="0" err="1"/>
              <a:t>eit</a:t>
            </a:r>
            <a:r>
              <a:rPr lang="nb-NO" dirty="0"/>
              <a:t> anna elevpar og bli </a:t>
            </a:r>
            <a:r>
              <a:rPr lang="nb-NO" dirty="0" err="1"/>
              <a:t>einige</a:t>
            </a:r>
            <a:r>
              <a:rPr lang="nb-NO" dirty="0"/>
              <a:t> om </a:t>
            </a:r>
            <a:r>
              <a:rPr lang="nb-NO" dirty="0" err="1"/>
              <a:t>eit</a:t>
            </a:r>
            <a:r>
              <a:rPr lang="nb-NO" dirty="0"/>
              <a:t> felles svar som kan </a:t>
            </a:r>
            <a:r>
              <a:rPr lang="nb-NO" dirty="0" err="1"/>
              <a:t>delast</a:t>
            </a:r>
            <a:r>
              <a:rPr lang="nb-NO" dirty="0"/>
              <a:t> i plenum.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8" name="Grafikk 7" descr="Styrerom med heldekkende fyll">
            <a:extLst>
              <a:ext uri="{FF2B5EF4-FFF2-40B4-BE49-F238E27FC236}">
                <a16:creationId xmlns:a16="http://schemas.microsoft.com/office/drawing/2014/main" id="{0F8C80DB-68C4-813F-677D-F4C6EB08C8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779026" y="1690688"/>
            <a:ext cx="3896139" cy="3896139"/>
          </a:xfrm>
          <a:prstGeom prst="rect">
            <a:avLst/>
          </a:prstGeom>
        </p:spPr>
      </p:pic>
      <p:sp>
        <p:nvSpPr>
          <p:cNvPr id="9" name="Snakkeboble: oval 8">
            <a:extLst>
              <a:ext uri="{FF2B5EF4-FFF2-40B4-BE49-F238E27FC236}">
                <a16:creationId xmlns:a16="http://schemas.microsoft.com/office/drawing/2014/main" id="{624F3D19-DF35-985F-7539-41D9EDF28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58470" y="2226365"/>
            <a:ext cx="808382" cy="371061"/>
          </a:xfrm>
          <a:prstGeom prst="wedgeEllipseCallout">
            <a:avLst>
              <a:gd name="adj1" fmla="val -51240"/>
              <a:gd name="adj2" fmla="val 78399"/>
            </a:avLst>
          </a:prstGeom>
          <a:solidFill>
            <a:srgbClr val="305D98"/>
          </a:solidFill>
          <a:ln>
            <a:solidFill>
              <a:srgbClr val="305D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Snakkeboble: oval 9">
            <a:extLst>
              <a:ext uri="{FF2B5EF4-FFF2-40B4-BE49-F238E27FC236}">
                <a16:creationId xmlns:a16="http://schemas.microsoft.com/office/drawing/2014/main" id="{29D2E76F-DD11-D307-12C7-6DCACA72A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66852" y="1959719"/>
            <a:ext cx="808382" cy="371061"/>
          </a:xfrm>
          <a:prstGeom prst="wedgeEllipseCallout">
            <a:avLst>
              <a:gd name="adj1" fmla="val 41197"/>
              <a:gd name="adj2" fmla="val 99598"/>
            </a:avLst>
          </a:prstGeom>
          <a:solidFill>
            <a:srgbClr val="305D98"/>
          </a:solidFill>
          <a:ln>
            <a:solidFill>
              <a:srgbClr val="305D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638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CD9C1E5-BCFB-F1F3-D0F1-78B8C7EEE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nb-NO" sz="3700" dirty="0"/>
              <a:t>Plenum: Kva har vi funne ut?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DCC884E-99C8-4378-0254-7E193C414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000" b="1" dirty="0" err="1"/>
              <a:t>Kvifor</a:t>
            </a:r>
            <a:r>
              <a:rPr lang="nb-NO" sz="2000" b="1" dirty="0"/>
              <a:t> må </a:t>
            </a:r>
            <a:r>
              <a:rPr lang="nb-NO" sz="2000" b="1" dirty="0" err="1"/>
              <a:t>astronautar</a:t>
            </a:r>
            <a:r>
              <a:rPr lang="nb-NO" sz="2000" b="1" dirty="0"/>
              <a:t> trene balanse etter ei romferd? </a:t>
            </a:r>
          </a:p>
          <a:p>
            <a:r>
              <a:rPr lang="nb-NO" sz="2000" dirty="0"/>
              <a:t>I rommet blir </a:t>
            </a:r>
            <a:r>
              <a:rPr lang="nb-NO" sz="2000" dirty="0" err="1"/>
              <a:t>astronautane</a:t>
            </a:r>
            <a:r>
              <a:rPr lang="nb-NO" sz="2000" dirty="0"/>
              <a:t> utsette for mikrogravitasjon. Filmen forklarte at dette er ei slags </a:t>
            </a:r>
            <a:r>
              <a:rPr lang="nb-NO" sz="2000" dirty="0" err="1"/>
              <a:t>vektløyse</a:t>
            </a:r>
            <a:r>
              <a:rPr lang="nb-NO" sz="2000" dirty="0"/>
              <a:t>, som </a:t>
            </a:r>
            <a:r>
              <a:rPr lang="nb-NO" sz="2000" dirty="0" err="1"/>
              <a:t>forstyrrar</a:t>
            </a:r>
            <a:r>
              <a:rPr lang="nb-NO" sz="2000" dirty="0"/>
              <a:t> balanseorganet. </a:t>
            </a:r>
          </a:p>
          <a:p>
            <a:r>
              <a:rPr lang="nb-NO" sz="2000" dirty="0"/>
              <a:t>Når </a:t>
            </a:r>
            <a:r>
              <a:rPr lang="nb-NO" sz="2000" dirty="0" err="1"/>
              <a:t>astronautane</a:t>
            </a:r>
            <a:r>
              <a:rPr lang="nb-NO" sz="2000" dirty="0"/>
              <a:t> kjem tilbake til jorda, brukar hjernen litt tid på å tilpasse seg signala </a:t>
            </a:r>
            <a:r>
              <a:rPr lang="nb-NO" sz="2000" dirty="0" err="1"/>
              <a:t>frå</a:t>
            </a:r>
            <a:r>
              <a:rPr lang="nb-NO" sz="2000" dirty="0"/>
              <a:t> balanseorganet igjen. Dei blir svimle og mistar ofte balansen. Derfor må </a:t>
            </a:r>
            <a:r>
              <a:rPr lang="nb-NO" sz="2000" dirty="0" err="1"/>
              <a:t>astronautane</a:t>
            </a:r>
            <a:r>
              <a:rPr lang="nb-NO" sz="2000" dirty="0"/>
              <a:t> trene </a:t>
            </a:r>
            <a:r>
              <a:rPr lang="nb-NO" sz="2000" dirty="0" err="1"/>
              <a:t>balanseøveingar</a:t>
            </a:r>
            <a:r>
              <a:rPr lang="nb-NO" sz="2000" dirty="0"/>
              <a:t>, slik vi gjorde ute. </a:t>
            </a:r>
          </a:p>
          <a:p>
            <a:endParaRPr lang="nb-NO" sz="2000" dirty="0"/>
          </a:p>
        </p:txBody>
      </p:sp>
      <p:pic>
        <p:nvPicPr>
          <p:cNvPr id="4" name="Picture 6" descr="Astronaut utenfor romstasjonen med jorda i bakgrunnen.">
            <a:extLst>
              <a:ext uri="{FF2B5EF4-FFF2-40B4-BE49-F238E27FC236}">
                <a16:creationId xmlns:a16="http://schemas.microsoft.com/office/drawing/2014/main" id="{6FD30A05-0254-6B17-AEBE-C3E1E49991C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2" r="1" b="1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09258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A24797A-2F2A-73C3-F7FB-255D692AF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105" y="-1464824"/>
            <a:ext cx="10515600" cy="1325563"/>
          </a:xfrm>
        </p:spPr>
        <p:txBody>
          <a:bodyPr/>
          <a:lstStyle/>
          <a:p>
            <a:r>
              <a:rPr lang="nn-NO" dirty="0"/>
              <a:t>Kvifor trene?</a:t>
            </a: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Person som gjør yoga på stranda.">
            <a:extLst>
              <a:ext uri="{FF2B5EF4-FFF2-40B4-BE49-F238E27FC236}">
                <a16:creationId xmlns:a16="http://schemas.microsoft.com/office/drawing/2014/main" id="{EBE17AD9-1FCD-A8D5-2218-FA528EECFD3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2" r="3440"/>
          <a:stretch/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  <p:sp>
        <p:nvSpPr>
          <p:cNvPr id="6" name="Plasshaldar for innhald 5">
            <a:extLst>
              <a:ext uri="{FF2B5EF4-FFF2-40B4-BE49-F238E27FC236}">
                <a16:creationId xmlns:a16="http://schemas.microsoft.com/office/drawing/2014/main" id="{1A83DB0E-2AF2-4807-B5C2-C723082AD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3679" y="666044"/>
            <a:ext cx="4393209" cy="31268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n-NO" sz="2200" dirty="0">
                <a:ea typeface="Calibri" panose="020F0502020204030204" pitchFamily="34" charset="0"/>
              </a:rPr>
              <a:t>No har de prøvd nokre av øvingane som astronautar gjer når dei kjem tilbake frå verdsrommet.</a:t>
            </a:r>
            <a:br>
              <a:rPr lang="nn-NO" sz="2200" dirty="0">
                <a:ea typeface="Calibri" panose="020F0502020204030204" pitchFamily="34" charset="0"/>
              </a:rPr>
            </a:br>
            <a:endParaRPr lang="nn-NO" sz="2200" dirty="0"/>
          </a:p>
          <a:p>
            <a:pPr marL="0" indent="0">
              <a:buNone/>
            </a:pPr>
            <a:r>
              <a:rPr lang="nn-NO" sz="2200" dirty="0">
                <a:ea typeface="Calibri" panose="020F0502020204030204" pitchFamily="34" charset="0"/>
              </a:rPr>
              <a:t>Tenk-par-del:</a:t>
            </a:r>
          </a:p>
          <a:p>
            <a:pPr marL="0" indent="0">
              <a:buNone/>
            </a:pPr>
            <a:r>
              <a:rPr lang="nn-NO" sz="2200" dirty="0">
                <a:ea typeface="Calibri" panose="020F0502020204030204" pitchFamily="34" charset="0"/>
              </a:rPr>
              <a:t>Kva skjedde då de gjorde same øving fleire gonger?</a:t>
            </a:r>
            <a:endParaRPr lang="nn-NO" sz="2200" dirty="0"/>
          </a:p>
          <a:p>
            <a:pPr marL="0" indent="0">
              <a:buNone/>
            </a:pPr>
            <a:r>
              <a:rPr lang="nn-NO" sz="2200" dirty="0"/>
              <a:t>Sjå på tidene de noterte ute.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087B91-B21F-4FE7-D1B1-B78B530C7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923" y="4071397"/>
            <a:ext cx="2445782" cy="224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68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CD474C2-ADF4-4E33-AFEA-FAAC1DA17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4264150" cy="1899912"/>
          </a:xfrm>
        </p:spPr>
        <p:txBody>
          <a:bodyPr>
            <a:noAutofit/>
          </a:bodyPr>
          <a:lstStyle/>
          <a:p>
            <a:r>
              <a:rPr lang="nn-NO" sz="3400" dirty="0">
                <a:effectLst/>
              </a:rPr>
              <a:t>Kvifor er det viktig for astronautar å trene opp balansen igjen?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021EF1-0B3C-EA8F-2D04-4B8CB881B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54" b="11150"/>
          <a:stretch/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DDDE6-7A53-DDB7-253A-E00D907D9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Først må vi sjå litt nærare på omgrepet «vektlausheit» (mikrogravitasjon).</a:t>
            </a:r>
            <a:endParaRPr lang="nn-NO" sz="22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8222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omstasjonen med jorda i bakgrunnen under. Foto">
            <a:hlinkClick r:id="rId3"/>
            <a:extLst>
              <a:ext uri="{FF2B5EF4-FFF2-40B4-BE49-F238E27FC236}">
                <a16:creationId xmlns:a16="http://schemas.microsoft.com/office/drawing/2014/main" id="{DA06FA30-106F-F6FC-DA80-2A075ECC97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71" t="2939" r="1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471032-88BC-114E-CBEE-4DB520084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7900"/>
            <a:ext cx="10515600" cy="1325563"/>
          </a:xfrm>
        </p:spPr>
        <p:txBody>
          <a:bodyPr/>
          <a:lstStyle/>
          <a:p>
            <a:pPr algn="ctr"/>
            <a:r>
              <a:rPr lang="nb-NO" dirty="0">
                <a:solidFill>
                  <a:schemeClr val="bg1"/>
                </a:solidFill>
              </a:rPr>
              <a:t>Kva er mikrogravitasjon («</a:t>
            </a:r>
            <a:r>
              <a:rPr lang="nb-NO" dirty="0" err="1">
                <a:solidFill>
                  <a:schemeClr val="bg1"/>
                </a:solidFill>
              </a:rPr>
              <a:t>vektlausheit</a:t>
            </a:r>
            <a:r>
              <a:rPr lang="nb-NO" dirty="0">
                <a:solidFill>
                  <a:schemeClr val="bg1"/>
                </a:solidFill>
              </a:rPr>
              <a:t>»)?</a:t>
            </a:r>
          </a:p>
        </p:txBody>
      </p:sp>
      <p:grpSp>
        <p:nvGrpSpPr>
          <p:cNvPr id="8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254906" y="4893463"/>
            <a:ext cx="1736203" cy="1495762"/>
            <a:chOff x="5254906" y="4893463"/>
            <a:chExt cx="1736203" cy="1495762"/>
          </a:xfrm>
        </p:grpSpPr>
        <p:sp>
          <p:nvSpPr>
            <p:cNvPr id="6" name="Oval 5">
              <a:hlinkClick r:id="rId3"/>
            </p:cNvPr>
            <p:cNvSpPr/>
            <p:nvPr/>
          </p:nvSpPr>
          <p:spPr>
            <a:xfrm>
              <a:off x="5254906" y="4893463"/>
              <a:ext cx="1736203" cy="1495762"/>
            </a:xfrm>
            <a:prstGeom prst="ellipse">
              <a:avLst/>
            </a:prstGeom>
            <a:solidFill>
              <a:srgbClr val="000000">
                <a:alpha val="27843"/>
              </a:srgb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/>
            </a:p>
          </p:txBody>
        </p:sp>
        <p:sp>
          <p:nvSpPr>
            <p:cNvPr id="7" name="Isosceles Triangle 6"/>
            <p:cNvSpPr/>
            <p:nvPr/>
          </p:nvSpPr>
          <p:spPr>
            <a:xfrm rot="5400000">
              <a:off x="5858500" y="5246358"/>
              <a:ext cx="806807" cy="789972"/>
            </a:xfrm>
            <a:prstGeom prst="triangl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/>
            </a:p>
          </p:txBody>
        </p:sp>
      </p:grpSp>
      <p:sp>
        <p:nvSpPr>
          <p:cNvPr id="3" name="Speech Bubble: Oval 9">
            <a:extLst>
              <a:ext uri="{FF2B5EF4-FFF2-40B4-BE49-F238E27FC236}">
                <a16:creationId xmlns:a16="http://schemas.microsoft.com/office/drawing/2014/main" id="{C5EB015B-9C4E-4CC1-B2EA-29AB4C3C0D10}"/>
              </a:ext>
            </a:extLst>
          </p:cNvPr>
          <p:cNvSpPr/>
          <p:nvPr/>
        </p:nvSpPr>
        <p:spPr>
          <a:xfrm>
            <a:off x="5004619" y="491614"/>
            <a:ext cx="7039745" cy="2731810"/>
          </a:xfrm>
          <a:prstGeom prst="wedgeEllipseCallout">
            <a:avLst>
              <a:gd name="adj1" fmla="val -26175"/>
              <a:gd name="adj2" fmla="val 69866"/>
            </a:avLst>
          </a:prstGeom>
          <a:solidFill>
            <a:srgbClr val="305D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 err="1"/>
              <a:t>Mens</a:t>
            </a:r>
            <a:r>
              <a:rPr lang="en-US" sz="2400" dirty="0"/>
              <a:t> du ser </a:t>
            </a:r>
            <a:r>
              <a:rPr lang="en-US" sz="2400" dirty="0" err="1"/>
              <a:t>filmen</a:t>
            </a:r>
            <a:r>
              <a:rPr lang="en-US" sz="2400" dirty="0"/>
              <a:t>: </a:t>
            </a:r>
            <a:r>
              <a:rPr lang="en-US" sz="2400" dirty="0" err="1"/>
              <a:t>Følg</a:t>
            </a:r>
            <a:r>
              <a:rPr lang="en-US" sz="2400" dirty="0"/>
              <a:t> med </a:t>
            </a:r>
            <a:r>
              <a:rPr lang="en-US" sz="2400" dirty="0" err="1"/>
              <a:t>på</a:t>
            </a:r>
            <a:r>
              <a:rPr lang="en-US" sz="2400" dirty="0"/>
              <a:t> om du </a:t>
            </a:r>
            <a:r>
              <a:rPr lang="en-US" sz="2400" dirty="0" err="1"/>
              <a:t>får</a:t>
            </a:r>
            <a:r>
              <a:rPr lang="en-US" sz="2400" dirty="0"/>
              <a:t> </a:t>
            </a:r>
            <a:r>
              <a:rPr lang="en-US" sz="2400" dirty="0" err="1"/>
              <a:t>noko</a:t>
            </a:r>
            <a:r>
              <a:rPr lang="en-US" sz="2400" dirty="0"/>
              <a:t> </a:t>
            </a:r>
            <a:r>
              <a:rPr lang="en-US" sz="2400" dirty="0" err="1"/>
              <a:t>informasjon</a:t>
            </a:r>
            <a:r>
              <a:rPr lang="en-US" sz="2400" dirty="0"/>
              <a:t> om </a:t>
            </a:r>
            <a:r>
              <a:rPr lang="en-US" sz="2400" dirty="0" err="1"/>
              <a:t>kvifor</a:t>
            </a:r>
            <a:r>
              <a:rPr lang="en-US" sz="2400" dirty="0"/>
              <a:t> alt </a:t>
            </a:r>
            <a:r>
              <a:rPr lang="en-US" sz="2400" dirty="0" err="1"/>
              <a:t>svevar</a:t>
            </a:r>
            <a:r>
              <a:rPr lang="en-US" sz="2400" dirty="0"/>
              <a:t> alt </a:t>
            </a:r>
            <a:r>
              <a:rPr lang="en-US" sz="2400" dirty="0" err="1"/>
              <a:t>rundt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romskipet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891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 descr="Astronaut utenfor romstasjonen med jorda i bakgrunnen.">
            <a:extLst>
              <a:ext uri="{FF2B5EF4-FFF2-40B4-BE49-F238E27FC236}">
                <a16:creationId xmlns:a16="http://schemas.microsoft.com/office/drawing/2014/main" id="{5EDD88EE-176D-7579-8849-C07A80B007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ittel 1">
            <a:extLst>
              <a:ext uri="{FF2B5EF4-FFF2-40B4-BE49-F238E27FC236}">
                <a16:creationId xmlns:a16="http://schemas.microsoft.com/office/drawing/2014/main" id="{145F73AF-A8CA-9557-8C33-13805992F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78" y="179574"/>
            <a:ext cx="7196322" cy="1899912"/>
          </a:xfrm>
        </p:spPr>
        <p:txBody>
          <a:bodyPr>
            <a:normAutofit/>
          </a:bodyPr>
          <a:lstStyle/>
          <a:p>
            <a:r>
              <a:rPr lang="nn-NO" sz="4000" dirty="0">
                <a:solidFill>
                  <a:schemeClr val="bg1"/>
                </a:solidFill>
                <a:effectLst/>
              </a:rPr>
              <a:t>Kvifor kjenner vi ikkje tyngdekraf</a:t>
            </a:r>
            <a:r>
              <a:rPr lang="nn-NO" sz="4000" dirty="0">
                <a:solidFill>
                  <a:schemeClr val="bg1"/>
                </a:solidFill>
              </a:rPr>
              <a:t>ta</a:t>
            </a:r>
            <a:r>
              <a:rPr lang="nn-NO" sz="4000" dirty="0">
                <a:solidFill>
                  <a:schemeClr val="bg1"/>
                </a:solidFill>
                <a:effectLst/>
              </a:rPr>
              <a:t> når vi er i fritt fall?</a:t>
            </a:r>
            <a:endParaRPr lang="nn-NO" sz="4000" dirty="0">
              <a:solidFill>
                <a:schemeClr val="bg1"/>
              </a:solidFill>
              <a:effectLst>
                <a:glow rad="101600">
                  <a:schemeClr val="accent1">
                    <a:lumMod val="20000"/>
                    <a:lumOff val="80000"/>
                    <a:alpha val="60000"/>
                  </a:schemeClr>
                </a:glow>
              </a:effectLst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A02B7ED-A082-CF1D-7499-4EF6F05A63D5}"/>
              </a:ext>
            </a:extLst>
          </p:cNvPr>
          <p:cNvSpPr txBox="1">
            <a:spLocks/>
          </p:cNvSpPr>
          <p:nvPr/>
        </p:nvSpPr>
        <p:spPr>
          <a:xfrm>
            <a:off x="218954" y="1975556"/>
            <a:ext cx="6947966" cy="40301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n-NO" sz="2200" dirty="0">
                <a:solidFill>
                  <a:schemeClr val="bg1"/>
                </a:solidFill>
              </a:rPr>
              <a:t>Fritt fall betyr at vi fell heile tida (på grunn av tyngdekrafta), men vi merker det ikkje, fordi alt anna rundt oss fell også.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n-NO" sz="2200" dirty="0">
                <a:solidFill>
                  <a:schemeClr val="bg1"/>
                </a:solidFill>
              </a:rPr>
              <a:t>Dette kan samanliknast med at vi opplever at vi er i ro inne i eit fly, sjølv om det går fort framover. Fordi alt rundt oss går like fort framover.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n-NO" sz="2200" dirty="0">
                <a:solidFill>
                  <a:schemeClr val="bg1"/>
                </a:solidFill>
              </a:rPr>
              <a:t>Når det flyet er eit romskip som ikkje går framover med konstant fart, men heile tida fell nedover i fritt fall, kjennast det ut som om tyngdekrafta er borte.</a:t>
            </a:r>
          </a:p>
        </p:txBody>
      </p:sp>
    </p:spTree>
    <p:extLst>
      <p:ext uri="{BB962C8B-B14F-4D97-AF65-F5344CB8AC3E}">
        <p14:creationId xmlns:p14="http://schemas.microsoft.com/office/powerpoint/2010/main" val="3114655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stronaut utenfor romstasjonen med jorda i bakgrunnen.">
            <a:extLst>
              <a:ext uri="{FF2B5EF4-FFF2-40B4-BE49-F238E27FC236}">
                <a16:creationId xmlns:a16="http://schemas.microsoft.com/office/drawing/2014/main" id="{DA1420B2-4C09-27FD-DB16-B85C0812A3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14" b="23314"/>
          <a:stretch/>
        </p:blipFill>
        <p:spPr>
          <a:xfrm>
            <a:off x="3240910" y="10"/>
            <a:ext cx="9266605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CD474C2-ADF4-4E33-AFEA-FAAC1DA17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166" y="365125"/>
            <a:ext cx="5149546" cy="1899912"/>
          </a:xfrm>
        </p:spPr>
        <p:txBody>
          <a:bodyPr>
            <a:normAutofit/>
          </a:bodyPr>
          <a:lstStyle/>
          <a:p>
            <a:r>
              <a:rPr lang="nn-NO" sz="4000" dirty="0"/>
              <a:t>K</a:t>
            </a:r>
            <a:r>
              <a:rPr lang="nn-NO" sz="4000" dirty="0">
                <a:effectLst/>
              </a:rPr>
              <a:t>va skjer med kroppen i verdsrommet?</a:t>
            </a:r>
            <a:endParaRPr lang="nn-NO" sz="4000" dirty="0">
              <a:effectLst>
                <a:glow rad="101600">
                  <a:schemeClr val="accent1">
                    <a:lumMod val="20000"/>
                    <a:lumOff val="80000"/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DDDE6-7A53-DDB7-253A-E00D907D9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526" y="2425963"/>
            <a:ext cx="5529074" cy="40669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n-NO" sz="2200" dirty="0"/>
              <a:t>Når vi er på jorda, bruker balanseorganet i øyret tyngdekrafta til å finne ut kva som er opp og ned. I tillegg får vi også informasjon gjennom synet. </a:t>
            </a:r>
          </a:p>
          <a:p>
            <a:pPr marL="0" indent="0">
              <a:buNone/>
            </a:pPr>
            <a:r>
              <a:rPr lang="nn-NO" sz="2200" dirty="0"/>
              <a:t>I vektlaus tilstand merker ikkje balanseorganet tyngdekrafta lenger, og hjernen blir forvirra. Etter ei stund vil hjernen berre bruke synet til å orientere seg.    </a:t>
            </a:r>
          </a:p>
          <a:p>
            <a:pPr marL="0" indent="0">
              <a:buNone/>
            </a:pPr>
            <a:r>
              <a:rPr lang="nn-NO" sz="2200" dirty="0"/>
              <a:t>Når astronautane kjem tilbake til jorda, bruker hjernen litt tid på å tilpasse seg signala frå balanseorganet igjen. Dei blir svimle og mistar ofte balansen. Derfor må astronautane trene balanseøvingar. </a:t>
            </a:r>
          </a:p>
        </p:txBody>
      </p:sp>
      <p:sp>
        <p:nvSpPr>
          <p:cNvPr id="4" name="Snakkeboble: oval 3">
            <a:extLst>
              <a:ext uri="{FF2B5EF4-FFF2-40B4-BE49-F238E27FC236}">
                <a16:creationId xmlns:a16="http://schemas.microsoft.com/office/drawing/2014/main" id="{94458256-FAB3-52EE-166C-BB8D652F641B}"/>
              </a:ext>
            </a:extLst>
          </p:cNvPr>
          <p:cNvSpPr/>
          <p:nvPr/>
        </p:nvSpPr>
        <p:spPr>
          <a:xfrm>
            <a:off x="9063319" y="793102"/>
            <a:ext cx="2913078" cy="1810139"/>
          </a:xfrm>
          <a:prstGeom prst="wedgeEllipseCallout">
            <a:avLst/>
          </a:prstGeom>
          <a:solidFill>
            <a:srgbClr val="305D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nn-NO" dirty="0"/>
              <a:t>Har du vore om </a:t>
            </a:r>
            <a:br>
              <a:rPr lang="nn-NO" dirty="0"/>
            </a:br>
            <a:r>
              <a:rPr lang="nn-NO" dirty="0"/>
              <a:t>bord i båt og opplevd å bli svimmel/ustø når du kjem på land igjen?</a:t>
            </a:r>
          </a:p>
        </p:txBody>
      </p:sp>
      <p:sp>
        <p:nvSpPr>
          <p:cNvPr id="5" name="Snakkeboble: oval 4">
            <a:extLst>
              <a:ext uri="{FF2B5EF4-FFF2-40B4-BE49-F238E27FC236}">
                <a16:creationId xmlns:a16="http://schemas.microsoft.com/office/drawing/2014/main" id="{244B8AD0-4EDF-AED4-D8F4-4E5A10CE0CB3}"/>
              </a:ext>
            </a:extLst>
          </p:cNvPr>
          <p:cNvSpPr/>
          <p:nvPr/>
        </p:nvSpPr>
        <p:spPr>
          <a:xfrm>
            <a:off x="8864397" y="3110204"/>
            <a:ext cx="2913078" cy="1810139"/>
          </a:xfrm>
          <a:prstGeom prst="wedgeEllipseCallout">
            <a:avLst/>
          </a:prstGeom>
          <a:solidFill>
            <a:srgbClr val="305D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nn-NO" dirty="0"/>
              <a:t>Det liknar på kjensla astronautane får når dei kjem tilbake </a:t>
            </a:r>
            <a:br>
              <a:rPr lang="nn-NO" dirty="0"/>
            </a:br>
            <a:r>
              <a:rPr lang="nn-NO" dirty="0"/>
              <a:t>til jorda.</a:t>
            </a:r>
          </a:p>
        </p:txBody>
      </p:sp>
    </p:spTree>
    <p:extLst>
      <p:ext uri="{BB962C8B-B14F-4D97-AF65-F5344CB8AC3E}">
        <p14:creationId xmlns:p14="http://schemas.microsoft.com/office/powerpoint/2010/main" val="47669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B9CE0-47D4-49D2-3AAA-D19032852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085665" cy="1402470"/>
          </a:xfrm>
        </p:spPr>
        <p:txBody>
          <a:bodyPr anchor="t">
            <a:normAutofit/>
          </a:bodyPr>
          <a:lstStyle/>
          <a:p>
            <a:r>
              <a:rPr lang="nn-NO" sz="3600" dirty="0"/>
              <a:t>Korleis er kjensla av å vere vektlaus?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3ED778-12C2-8E5E-C7AD-FF942762D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551176"/>
            <a:ext cx="4319286" cy="35912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Jobb i par.</a:t>
            </a:r>
          </a:p>
          <a:p>
            <a:pPr marL="0" indent="0">
              <a:buNone/>
            </a:pPr>
            <a:r>
              <a:rPr lang="nn-NO" sz="2200" dirty="0"/>
              <a:t>Den eine skal stå med armane ned langs sida og prøve å presse armane oppover, mens den andre held igjen </a:t>
            </a:r>
            <a:r>
              <a:rPr lang="nn-NO" sz="2200"/>
              <a:t>i 30 </a:t>
            </a:r>
            <a:r>
              <a:rPr lang="nn-NO" sz="2200" dirty="0"/>
              <a:t>sekund. </a:t>
            </a:r>
          </a:p>
          <a:p>
            <a:pPr marL="0" indent="0">
              <a:buNone/>
            </a:pPr>
            <a:r>
              <a:rPr lang="nn-NO" sz="2200" dirty="0"/>
              <a:t>Kva skjer når armane blir «slopne fri»?</a:t>
            </a:r>
          </a:p>
          <a:p>
            <a:pPr marL="0" indent="0">
              <a:buNone/>
            </a:pPr>
            <a:r>
              <a:rPr lang="nn-NO" sz="2200" dirty="0"/>
              <a:t>Bytt roller og gjenta.</a:t>
            </a:r>
          </a:p>
        </p:txBody>
      </p:sp>
      <p:pic>
        <p:nvPicPr>
          <p:cNvPr id="5" name="Content Placeholder 4" descr="A group of bubbles in the air&#10;&#10;Description automatically generated">
            <a:extLst>
              <a:ext uri="{FF2B5EF4-FFF2-40B4-BE49-F238E27FC236}">
                <a16:creationId xmlns:a16="http://schemas.microsoft.com/office/drawing/2014/main" id="{E4C9C636-1051-FDD8-B57A-33E1DD97EC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9" r="26825" b="-1"/>
          <a:stretch/>
        </p:blipFill>
        <p:spPr>
          <a:xfrm>
            <a:off x="5650992" y="10"/>
            <a:ext cx="654100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953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Stor fallskjermgruppe i luften">
            <a:extLst>
              <a:ext uri="{FF2B5EF4-FFF2-40B4-BE49-F238E27FC236}">
                <a16:creationId xmlns:a16="http://schemas.microsoft.com/office/drawing/2014/main" id="{6F57D526-C54D-A118-0A4D-4DAEEDD51C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07" r="2730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E08EB7-6DA7-63AA-7A28-0296D7D05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nn-NO" sz="4000" dirty="0"/>
              <a:t>Tyngdekrafta trekkjer oss ned mot jorda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AE6337-E440-45A6-077B-6E661E60C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De opplevde no kjensla av at armane var «vektlause». Det kan likne kjensla astronautane har når dei er på romstasjonen.</a:t>
            </a:r>
          </a:p>
          <a:p>
            <a:pPr marL="0" indent="0">
              <a:buNone/>
            </a:pPr>
            <a:r>
              <a:rPr lang="nn-NO" sz="2200" dirty="0"/>
              <a:t>Når astronautane kjem tilbake til jorda, kjennes kvar rørsle veldig tung, heilt til dei har vendt seg til tyngdekrafta på vanleg måte </a:t>
            </a:r>
            <a:r>
              <a:rPr lang="nn-NO" sz="2000" dirty="0"/>
              <a:t>igjen.  </a:t>
            </a:r>
          </a:p>
          <a:p>
            <a:endParaRPr lang="nn-NO" sz="2000" dirty="0"/>
          </a:p>
        </p:txBody>
      </p:sp>
    </p:spTree>
    <p:extLst>
      <p:ext uri="{BB962C8B-B14F-4D97-AF65-F5344CB8AC3E}">
        <p14:creationId xmlns:p14="http://schemas.microsoft.com/office/powerpoint/2010/main" val="413239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person doing a hand stand on a rock&#10;&#10;Description automatically generated">
            <a:extLst>
              <a:ext uri="{FF2B5EF4-FFF2-40B4-BE49-F238E27FC236}">
                <a16:creationId xmlns:a16="http://schemas.microsoft.com/office/drawing/2014/main" id="{610DE139-4EA6-28C5-4312-5D44AC83EE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127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6C5E78-41A6-35C6-EEA4-89C827BCA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>
                <a:solidFill>
                  <a:schemeClr val="bg1"/>
                </a:solidFill>
                <a:effectLst/>
              </a:rPr>
              <a:t>Korleis kan vi trene balanse?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9ADC0-7363-6434-9063-B2A171B00F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4803843" cy="22913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>
                <a:solidFill>
                  <a:schemeClr val="bg1"/>
                </a:solidFill>
                <a:effectLst>
                  <a:glow rad="101600">
                    <a:srgbClr val="00599D"/>
                  </a:glow>
                </a:effectLst>
              </a:rPr>
              <a:t>Når astronautane kjem tilbake til jorda, må hjernen deira på nytt lære korleis han skal bruke informasjonen frå auga, balanseorganet i det indre øyret og musklane, for å kontrollere kroppsrørslene. </a:t>
            </a:r>
          </a:p>
        </p:txBody>
      </p:sp>
      <p:sp>
        <p:nvSpPr>
          <p:cNvPr id="5" name="Speech Bubble: Oval 9">
            <a:extLst>
              <a:ext uri="{FF2B5EF4-FFF2-40B4-BE49-F238E27FC236}">
                <a16:creationId xmlns:a16="http://schemas.microsoft.com/office/drawing/2014/main" id="{0E9B6458-B4F3-F803-4C58-3B60D0E53C43}"/>
              </a:ext>
            </a:extLst>
          </p:cNvPr>
          <p:cNvSpPr/>
          <p:nvPr/>
        </p:nvSpPr>
        <p:spPr>
          <a:xfrm>
            <a:off x="456255" y="4505412"/>
            <a:ext cx="4114067" cy="1987463"/>
          </a:xfrm>
          <a:prstGeom prst="wedgeEllipseCallout">
            <a:avLst>
              <a:gd name="adj1" fmla="val 60188"/>
              <a:gd name="adj2" fmla="val 1737"/>
            </a:avLst>
          </a:prstGeom>
          <a:solidFill>
            <a:srgbClr val="305D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nn-NO" sz="2200" dirty="0"/>
              <a:t>Det gjer dei ved å trene ulike balanseøvingar, slike som de prøvde ute i starten av økta.</a:t>
            </a:r>
          </a:p>
        </p:txBody>
      </p:sp>
    </p:spTree>
    <p:extLst>
      <p:ext uri="{BB962C8B-B14F-4D97-AF65-F5344CB8AC3E}">
        <p14:creationId xmlns:p14="http://schemas.microsoft.com/office/powerpoint/2010/main" val="270919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463b6811-b0a4-4b2a-b932-72c4c970c5d2}" enabled="0" method="" siteId="{463b6811-b0a4-4b2a-b932-72c4c970c5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6920</TotalTime>
  <Words>761</Words>
  <Application>Microsoft Office PowerPoint</Application>
  <PresentationFormat>Widescreen</PresentationFormat>
  <Paragraphs>54</Paragraphs>
  <Slides>12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Kvifor må astronautar trene balanse etter ei romferd?</vt:lpstr>
      <vt:lpstr>Kvifor trene?</vt:lpstr>
      <vt:lpstr>Kvifor er det viktig for astronautar å trene opp balansen igjen?</vt:lpstr>
      <vt:lpstr>Kva er mikrogravitasjon («vektlausheit»)?</vt:lpstr>
      <vt:lpstr>Kvifor kjenner vi ikkje tyngdekrafta når vi er i fritt fall?</vt:lpstr>
      <vt:lpstr>Kva skjer med kroppen i verdsrommet?</vt:lpstr>
      <vt:lpstr>Korleis er kjensla av å vere vektlaus?</vt:lpstr>
      <vt:lpstr>Tyngdekrafta trekkjer oss ned mot jorda</vt:lpstr>
      <vt:lpstr>Korleis kan vi trene balanse?</vt:lpstr>
      <vt:lpstr>Visste du at …</vt:lpstr>
      <vt:lpstr>Vi svarar på spørsmålet saman</vt:lpstr>
      <vt:lpstr>Plenum: Kva har vi funne ut?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Livsløpsanalyse</dc:title>
  <dc:creator>Berit Reitan</dc:creator>
  <cp:lastModifiedBy>Aud Ragnhild Skår</cp:lastModifiedBy>
  <cp:revision>252</cp:revision>
  <dcterms:created xsi:type="dcterms:W3CDTF">2020-07-27T11:27:57Z</dcterms:created>
  <dcterms:modified xsi:type="dcterms:W3CDTF">2026-05-26T10:56:15Z</dcterms:modified>
</cp:coreProperties>
</file>