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9" r:id="rId2"/>
    <p:sldId id="336" r:id="rId3"/>
    <p:sldId id="332" r:id="rId4"/>
    <p:sldId id="358" r:id="rId5"/>
    <p:sldId id="365" r:id="rId6"/>
    <p:sldId id="361" r:id="rId7"/>
    <p:sldId id="351" r:id="rId8"/>
    <p:sldId id="348" r:id="rId9"/>
    <p:sldId id="359" r:id="rId10"/>
    <p:sldId id="352" r:id="rId11"/>
    <p:sldId id="357" r:id="rId12"/>
    <p:sldId id="362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F5080E-A7E6-FADB-7044-88AA1AB73D31}" name="Maria Vetleseter Bøe" initials="MVB" userId="S::mariavet@uio.no::49aa581f-0e31-4414-bc2e-bf3ee4c490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5" clrIdx="1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  <p:cmAuthor id="3" name="Aud Ragnhild Skår" initials="ARS" lastIdx="4" clrIdx="2">
    <p:extLst>
      <p:ext uri="{19B8F6BF-5375-455C-9EA6-DF929625EA0E}">
        <p15:presenceInfo xmlns:p15="http://schemas.microsoft.com/office/powerpoint/2012/main" userId="S::audsk@uio.no::7388df45-53e5-46d9-9978-03708b9b2ae9" providerId="AD"/>
      </p:ext>
    </p:extLst>
  </p:cmAuthor>
  <p:cmAuthor id="4" name="Majken Korsager" initials="MK" lastIdx="1" clrIdx="3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  <a:srgbClr val="305D98"/>
    <a:srgbClr val="3A71B9"/>
    <a:srgbClr val="000000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3FE35-36C1-43C1-9E3C-DA1F010A6923}" v="252" dt="2024-09-18T13:45:2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88256" autoAdjust="0"/>
  </p:normalViewPr>
  <p:slideViewPr>
    <p:cSldViewPr snapToGrid="0">
      <p:cViewPr varScale="1">
        <p:scale>
          <a:sx n="65" d="100"/>
          <a:sy n="65" d="100"/>
        </p:scale>
        <p:origin x="116" y="56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</a:t>
            </a:r>
            <a:br>
              <a:rPr lang="nb-NO" dirty="0"/>
            </a:br>
            <a:r>
              <a:rPr lang="nb-NO" dirty="0"/>
              <a:t>Se til 09:55.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6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2min </a:t>
            </a:r>
            <a:r>
              <a:rPr lang="en-US" dirty="0" err="1"/>
              <a:t>og</a:t>
            </a:r>
            <a:r>
              <a:rPr lang="en-US" dirty="0"/>
              <a:t> 19s. </a:t>
            </a:r>
            <a:r>
              <a:rPr lang="nb-NO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https://youtu.be/yqHiShYGkZQ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5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38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70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Du krymper mens du står oppreist. Når du ligger i noen timer, fylles lommene mellom ryggvirvlene seg opp igjen med væske. </a:t>
            </a:r>
          </a:p>
          <a:p>
            <a:r>
              <a:rPr lang="nb-NO" noProof="0" dirty="0"/>
              <a:t>Astronautene får tilbake sin vanlige høyde (krymper), etter en tid nede på jorda igjen.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83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9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UvXmRDwE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337" y="640080"/>
            <a:ext cx="441984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sz="4800" dirty="0"/>
              <a:t>Korleis trenar astronautar etter </a:t>
            </a:r>
            <a:r>
              <a:rPr lang="nn-NO" sz="4800"/>
              <a:t>ei romferd?</a:t>
            </a:r>
            <a:endParaRPr lang="nn-NO" sz="4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stronaut som går på månen. Foto">
            <a:extLst>
              <a:ext uri="{FF2B5EF4-FFF2-40B4-BE49-F238E27FC236}">
                <a16:creationId xmlns:a16="http://schemas.microsoft.com/office/drawing/2014/main" id="{FC0596B3-B8B5-F1EF-B4C8-AAC82359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Picture 5" descr="An astronaut in space above the earth&#10;&#10;Description automatically generated">
            <a:extLst>
              <a:ext uri="{FF2B5EF4-FFF2-40B4-BE49-F238E27FC236}">
                <a16:creationId xmlns:a16="http://schemas.microsoft.com/office/drawing/2014/main" id="{2C271A7B-8DBB-6D51-BF32-B64590FA5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" b="1"/>
          <a:stretch/>
        </p:blipFill>
        <p:spPr>
          <a:xfrm>
            <a:off x="1" y="9"/>
            <a:ext cx="9980026" cy="70781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n-NO" sz="4000" dirty="0"/>
              <a:t>Visste du at …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7168443" y="3521515"/>
            <a:ext cx="4850765" cy="1987463"/>
          </a:xfrm>
          <a:prstGeom prst="wedgeEllipseCallout">
            <a:avLst>
              <a:gd name="adj1" fmla="val -1581"/>
              <a:gd name="adj2" fmla="val -77505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2200" dirty="0"/>
              <a:t>Det er fordi dei små lommene mellom ryggvirvlane ikkje blir pressa saman slik dei gjer nede på jorda.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B08ADAE-93EE-6570-FB0D-B36D49C9EC2F}"/>
              </a:ext>
            </a:extLst>
          </p:cNvPr>
          <p:cNvSpPr/>
          <p:nvPr/>
        </p:nvSpPr>
        <p:spPr>
          <a:xfrm>
            <a:off x="880533" y="4680220"/>
            <a:ext cx="4074744" cy="1485961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rgbClr val="0070C0"/>
                </a:solidFill>
              </a:rPr>
              <a:t>Kva meir undersøkjer astronautane mens dei er på romstasjonen?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4719" y="2011680"/>
            <a:ext cx="4554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Astronautar kan bli fleire centimeter lengre mens dei er i verdsrommet.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82957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E2B4-8EB2-915B-0E6A-072BA1DD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Forsking i på romstasjonen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C982-5505-11A5-3637-9AF6E0D2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95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0" i="0" dirty="0">
                <a:solidFill>
                  <a:srgbClr val="333333"/>
                </a:solidFill>
                <a:effectLst/>
              </a:rPr>
              <a:t>Sjå filmen A Laboratory in Space.</a:t>
            </a:r>
          </a:p>
          <a:p>
            <a:pPr marL="0" indent="0">
              <a:buNone/>
            </a:pPr>
            <a:r>
              <a:rPr lang="nn-NO" sz="2200" b="0" i="0" dirty="0">
                <a:solidFill>
                  <a:srgbClr val="333333"/>
                </a:solidFill>
                <a:effectLst/>
              </a:rPr>
              <a:t>Finn minst eitt eksempel på</a:t>
            </a:r>
            <a:r>
              <a:rPr lang="nn-NO" sz="2200" dirty="0">
                <a:solidFill>
                  <a:srgbClr val="333333"/>
                </a:solidFill>
              </a:rPr>
              <a:t>:</a:t>
            </a:r>
            <a:endParaRPr lang="nn-NO" sz="2200" b="0" i="0" dirty="0">
              <a:solidFill>
                <a:srgbClr val="333333"/>
              </a:solidFill>
              <a:effectLst/>
            </a:endParaRPr>
          </a:p>
          <a:p>
            <a:r>
              <a:rPr lang="nn-NO" sz="2200" dirty="0">
                <a:solidFill>
                  <a:srgbClr val="333333"/>
                </a:solidFill>
              </a:rPr>
              <a:t>kva astronautane undersøkjer mens dei er på romstasjonen</a:t>
            </a:r>
          </a:p>
          <a:p>
            <a:r>
              <a:rPr lang="nn-NO" sz="2200" dirty="0">
                <a:solidFill>
                  <a:srgbClr val="333333"/>
                </a:solidFill>
              </a:rPr>
              <a:t>kva forskinga på stasjonen har bidratt til </a:t>
            </a:r>
            <a:endParaRPr lang="nn-NO" sz="22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br>
              <a:rPr lang="nn-NO" sz="2200" b="0" i="0" dirty="0">
                <a:solidFill>
                  <a:srgbClr val="333333"/>
                </a:solidFill>
                <a:effectLst/>
                <a:latin typeface="__Roboto_9cc70f"/>
              </a:rPr>
            </a:br>
            <a:endParaRPr lang="nn-NO" sz="2200" dirty="0"/>
          </a:p>
        </p:txBody>
      </p:sp>
      <p:pic>
        <p:nvPicPr>
          <p:cNvPr id="6" name="Picture 5" descr="Skjermdump fra video som viser romstasjonen som svever over jorda. Foto">
            <a:hlinkClick r:id="rId3"/>
            <a:extLst>
              <a:ext uri="{FF2B5EF4-FFF2-40B4-BE49-F238E27FC236}">
                <a16:creationId xmlns:a16="http://schemas.microsoft.com/office/drawing/2014/main" id="{697C8CF1-C69C-27C6-E158-931F447B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61" y="1825625"/>
            <a:ext cx="6381296" cy="3602460"/>
          </a:xfrm>
          <a:prstGeom prst="rect">
            <a:avLst/>
          </a:prstGeom>
        </p:spPr>
      </p:pic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20773" y="2878974"/>
            <a:ext cx="1736203" cy="1495762"/>
            <a:chOff x="5254906" y="4893463"/>
            <a:chExt cx="1736203" cy="1495762"/>
          </a:xfrm>
        </p:grpSpPr>
        <p:sp>
          <p:nvSpPr>
            <p:cNvPr id="7" name="Oval 6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84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10449-C806-6722-AE2D-D5BDF5DBA2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8640" y="2441193"/>
            <a:ext cx="6549081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 er det viktigaste eller mest spennande du har lært i denne økta?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53B94-E6EE-9781-9D5F-DCAAFD2ED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03" y="1859608"/>
            <a:ext cx="2444060" cy="22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4797A-2F2A-73C3-F7FB-255D692A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05" y="-1464824"/>
            <a:ext cx="10515600" cy="1325563"/>
          </a:xfrm>
        </p:spPr>
        <p:txBody>
          <a:bodyPr/>
          <a:lstStyle/>
          <a:p>
            <a:r>
              <a:rPr lang="nn-NO" dirty="0"/>
              <a:t>Kvifor trene?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rson som gjør yoga på stranda.">
            <a:extLst>
              <a:ext uri="{FF2B5EF4-FFF2-40B4-BE49-F238E27FC236}">
                <a16:creationId xmlns:a16="http://schemas.microsoft.com/office/drawing/2014/main" id="{EBE17AD9-1FCD-A8D5-2218-FA528EEC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r="344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1A83DB0E-2AF2-4807-B5C2-C723082A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679" y="666044"/>
            <a:ext cx="4393209" cy="312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No har de prøvd nokre av øvingane som astronautar gjer når dei kjem tilbake frå verdsrommet.</a:t>
            </a:r>
            <a:br>
              <a:rPr lang="nn-NO" sz="2200" dirty="0">
                <a:ea typeface="Calibri" panose="020F0502020204030204" pitchFamily="34" charset="0"/>
              </a:rPr>
            </a:br>
            <a:endParaRPr lang="nn-NO" sz="2200" dirty="0"/>
          </a:p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Tenk-par-del:</a:t>
            </a:r>
          </a:p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Kva skjedde då de gjorde same øving fleire gonger?</a:t>
            </a:r>
            <a:endParaRPr lang="nn-NO" sz="2200" dirty="0"/>
          </a:p>
          <a:p>
            <a:pPr marL="0" indent="0">
              <a:buNone/>
            </a:pPr>
            <a:r>
              <a:rPr lang="nn-NO" sz="2200" dirty="0"/>
              <a:t>Sjå på tidene de noterte ute.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87B91-B21F-4FE7-D1B1-B78B530C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23" y="4071397"/>
            <a:ext cx="2445782" cy="2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64150" cy="1899912"/>
          </a:xfrm>
        </p:spPr>
        <p:txBody>
          <a:bodyPr>
            <a:noAutofit/>
          </a:bodyPr>
          <a:lstStyle/>
          <a:p>
            <a:r>
              <a:rPr lang="nn-NO" sz="3400" dirty="0">
                <a:effectLst/>
              </a:rPr>
              <a:t>Kvifor er det viktig for astronautar å trene opp balansen igjen?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21EF1-0B3C-EA8F-2D04-4B8CB881B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4" b="1115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Først må vi sjå litt nærare på omgrepet «vektlausheit» (mikrogravitasjon).</a:t>
            </a:r>
            <a:endParaRPr lang="nn-NO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2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stasjonen med jorda i bakgrunnen under. Foto">
            <a:hlinkClick r:id="rId3"/>
            <a:extLst>
              <a:ext uri="{FF2B5EF4-FFF2-40B4-BE49-F238E27FC236}">
                <a16:creationId xmlns:a16="http://schemas.microsoft.com/office/drawing/2014/main" id="{DA06FA30-106F-F6FC-DA80-2A075ECC9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" t="2939" r="1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71032-88BC-114E-CBEE-4DB52008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90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Kva er mikrogravitasjon («</a:t>
            </a:r>
            <a:r>
              <a:rPr lang="nb-NO" dirty="0" err="1">
                <a:solidFill>
                  <a:schemeClr val="bg1"/>
                </a:solidFill>
              </a:rPr>
              <a:t>vektlausheit</a:t>
            </a:r>
            <a:r>
              <a:rPr lang="nb-NO" dirty="0">
                <a:solidFill>
                  <a:schemeClr val="bg1"/>
                </a:solidFill>
              </a:rPr>
              <a:t>»)?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4906" y="4893463"/>
            <a:ext cx="1736203" cy="1495762"/>
            <a:chOff x="5254906" y="4893463"/>
            <a:chExt cx="1736203" cy="1495762"/>
          </a:xfrm>
        </p:grpSpPr>
        <p:sp>
          <p:nvSpPr>
            <p:cNvPr id="6" name="Oval 5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</p:spTree>
    <p:extLst>
      <p:ext uri="{BB962C8B-B14F-4D97-AF65-F5344CB8AC3E}">
        <p14:creationId xmlns:p14="http://schemas.microsoft.com/office/powerpoint/2010/main" val="176891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Astronaut utenfor romstasjonen med jorda i bakgrunnen.">
            <a:extLst>
              <a:ext uri="{FF2B5EF4-FFF2-40B4-BE49-F238E27FC236}">
                <a16:creationId xmlns:a16="http://schemas.microsoft.com/office/drawing/2014/main" id="{5EDD88EE-176D-7579-8849-C07A80B00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145F73AF-A8CA-9557-8C33-13805992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8" y="179574"/>
            <a:ext cx="7196322" cy="1899912"/>
          </a:xfrm>
        </p:spPr>
        <p:txBody>
          <a:bodyPr>
            <a:normAutofit/>
          </a:bodyPr>
          <a:lstStyle/>
          <a:p>
            <a:r>
              <a:rPr lang="nn-NO" sz="4000" dirty="0">
                <a:solidFill>
                  <a:schemeClr val="bg1"/>
                </a:solidFill>
                <a:effectLst/>
              </a:rPr>
              <a:t>Kvifor kjenner vi ikkje tyngdekraf</a:t>
            </a:r>
            <a:r>
              <a:rPr lang="nn-NO" sz="4000" dirty="0">
                <a:solidFill>
                  <a:schemeClr val="bg1"/>
                </a:solidFill>
              </a:rPr>
              <a:t>ta</a:t>
            </a:r>
            <a:r>
              <a:rPr lang="nn-NO" sz="4000" dirty="0">
                <a:solidFill>
                  <a:schemeClr val="bg1"/>
                </a:solidFill>
                <a:effectLst/>
              </a:rPr>
              <a:t> når vi er i fritt fall?</a:t>
            </a:r>
            <a:endParaRPr lang="nn-NO" sz="4000" dirty="0">
              <a:solidFill>
                <a:schemeClr val="bg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02B7ED-A082-CF1D-7499-4EF6F05A63D5}"/>
              </a:ext>
            </a:extLst>
          </p:cNvPr>
          <p:cNvSpPr txBox="1">
            <a:spLocks/>
          </p:cNvSpPr>
          <p:nvPr/>
        </p:nvSpPr>
        <p:spPr>
          <a:xfrm>
            <a:off x="218954" y="1975556"/>
            <a:ext cx="6947966" cy="4030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n-NO" sz="2200" dirty="0">
                <a:solidFill>
                  <a:schemeClr val="bg1"/>
                </a:solidFill>
              </a:rPr>
              <a:t>Fritt fall betyr at vi fell heile tida (på grunn av tyngdekrafta), men vi merker det ikkje, fordi alt anna rundt oss fell også.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dirty="0">
                <a:solidFill>
                  <a:schemeClr val="bg1"/>
                </a:solidFill>
              </a:rPr>
              <a:t>Dette kan samanliknast med at vi opplever at vi er i ro inne i eit fly, sjølv om det går fort framover. Fordi alt rundt oss går like fort framover.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dirty="0">
                <a:solidFill>
                  <a:schemeClr val="bg1"/>
                </a:solidFill>
              </a:rPr>
              <a:t>Når det flyet er eit romskip som ikkje går framover med konstant fart, men heile tida fell nedover i fritt fall, kjennast det ut som om tyngdekrafta er borte.</a:t>
            </a:r>
          </a:p>
        </p:txBody>
      </p:sp>
    </p:spTree>
    <p:extLst>
      <p:ext uri="{BB962C8B-B14F-4D97-AF65-F5344CB8AC3E}">
        <p14:creationId xmlns:p14="http://schemas.microsoft.com/office/powerpoint/2010/main" val="311465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stronaut utenfor romstasjonen med jorda i bakgrunnen.">
            <a:extLst>
              <a:ext uri="{FF2B5EF4-FFF2-40B4-BE49-F238E27FC236}">
                <a16:creationId xmlns:a16="http://schemas.microsoft.com/office/drawing/2014/main" id="{DA1420B2-4C09-27FD-DB16-B85C0812A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 b="23314"/>
          <a:stretch/>
        </p:blipFill>
        <p:spPr>
          <a:xfrm>
            <a:off x="3240910" y="10"/>
            <a:ext cx="9266605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6" y="365125"/>
            <a:ext cx="5149546" cy="1899912"/>
          </a:xfrm>
        </p:spPr>
        <p:txBody>
          <a:bodyPr>
            <a:normAutofit/>
          </a:bodyPr>
          <a:lstStyle/>
          <a:p>
            <a:r>
              <a:rPr lang="nn-NO" sz="4000" dirty="0"/>
              <a:t>K</a:t>
            </a:r>
            <a:r>
              <a:rPr lang="nn-NO" sz="4000" dirty="0">
                <a:effectLst/>
              </a:rPr>
              <a:t>va skjer med kroppen i verdsrommet?</a:t>
            </a:r>
            <a:endParaRPr lang="nn-NO" sz="40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6" y="2425963"/>
            <a:ext cx="5529074" cy="4066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2200" dirty="0"/>
              <a:t>Når vi er på jorda, bruker balanseorganet i øyret tyngdekrafta til å finne ut kva som er opp og ned. I tillegg får vi også informasjon gjennom synet. </a:t>
            </a:r>
          </a:p>
          <a:p>
            <a:pPr marL="0" indent="0">
              <a:buNone/>
            </a:pPr>
            <a:r>
              <a:rPr lang="nn-NO" sz="2200" dirty="0"/>
              <a:t>I vektlaus tilstand merker ikkje balanseorganet tyngdekrafta lenger, og hjernen blir forvirra. Etter ei stund vil hjernen berre bruke synet til å orientere seg.    </a:t>
            </a:r>
          </a:p>
          <a:p>
            <a:pPr marL="0" indent="0">
              <a:buNone/>
            </a:pPr>
            <a:r>
              <a:rPr lang="nn-NO" sz="2200" dirty="0"/>
              <a:t>Når astronautane kjem tilbake til jorda, bruker hjernen litt tid på å tilpasse seg signala frå balanseorganet igjen. Dei blir svimle og mistar ofte balansen. Derfor må astronautane trene balanseøvingar. </a:t>
            </a:r>
          </a:p>
        </p:txBody>
      </p:sp>
      <p:sp>
        <p:nvSpPr>
          <p:cNvPr id="4" name="Snakkeboble: oval 3">
            <a:extLst>
              <a:ext uri="{FF2B5EF4-FFF2-40B4-BE49-F238E27FC236}">
                <a16:creationId xmlns:a16="http://schemas.microsoft.com/office/drawing/2014/main" id="{94458256-FAB3-52EE-166C-BB8D652F641B}"/>
              </a:ext>
            </a:extLst>
          </p:cNvPr>
          <p:cNvSpPr/>
          <p:nvPr/>
        </p:nvSpPr>
        <p:spPr>
          <a:xfrm>
            <a:off x="9063319" y="793102"/>
            <a:ext cx="2913078" cy="1810139"/>
          </a:xfrm>
          <a:prstGeom prst="wedgeEllipseCallout">
            <a:avLst/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dirty="0"/>
              <a:t>Har du vore om </a:t>
            </a:r>
            <a:br>
              <a:rPr lang="nn-NO" dirty="0"/>
            </a:br>
            <a:r>
              <a:rPr lang="nn-NO" dirty="0"/>
              <a:t>bord i båt og opplevd å bli svimmel/ustø når du kjem på land igjen?</a:t>
            </a:r>
          </a:p>
        </p:txBody>
      </p:sp>
      <p:sp>
        <p:nvSpPr>
          <p:cNvPr id="5" name="Snakkeboble: oval 4">
            <a:extLst>
              <a:ext uri="{FF2B5EF4-FFF2-40B4-BE49-F238E27FC236}">
                <a16:creationId xmlns:a16="http://schemas.microsoft.com/office/drawing/2014/main" id="{244B8AD0-4EDF-AED4-D8F4-4E5A10CE0CB3}"/>
              </a:ext>
            </a:extLst>
          </p:cNvPr>
          <p:cNvSpPr/>
          <p:nvPr/>
        </p:nvSpPr>
        <p:spPr>
          <a:xfrm>
            <a:off x="8864397" y="3110204"/>
            <a:ext cx="2913078" cy="1810139"/>
          </a:xfrm>
          <a:prstGeom prst="wedgeEllipseCallout">
            <a:avLst/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dirty="0"/>
              <a:t>Det liknar på kjensla astronautane får når dei kjem tilbake </a:t>
            </a:r>
            <a:br>
              <a:rPr lang="nn-NO" dirty="0"/>
            </a:br>
            <a:r>
              <a:rPr lang="nn-NO" dirty="0"/>
              <a:t>til jorda.</a:t>
            </a:r>
          </a:p>
        </p:txBody>
      </p:sp>
    </p:spTree>
    <p:extLst>
      <p:ext uri="{BB962C8B-B14F-4D97-AF65-F5344CB8AC3E}">
        <p14:creationId xmlns:p14="http://schemas.microsoft.com/office/powerpoint/2010/main" val="476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9CE0-47D4-49D2-3AAA-D1903285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nn-NO" sz="3600" dirty="0"/>
              <a:t>Korleis er kjensla av å vere vektlaus?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3ED778-12C2-8E5E-C7AD-FF942762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319286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Jobb i par.</a:t>
            </a:r>
          </a:p>
          <a:p>
            <a:pPr marL="0" indent="0">
              <a:buNone/>
            </a:pPr>
            <a:r>
              <a:rPr lang="nn-NO" sz="2200" dirty="0"/>
              <a:t>Den eine skal stå med armane ned langs sida og prøve å presse armane oppover, mens den andre held igjen </a:t>
            </a:r>
            <a:r>
              <a:rPr lang="nn-NO" sz="2200"/>
              <a:t>i 30 </a:t>
            </a:r>
            <a:r>
              <a:rPr lang="nn-NO" sz="2200" dirty="0"/>
              <a:t>sekund. </a:t>
            </a:r>
          </a:p>
          <a:p>
            <a:pPr marL="0" indent="0">
              <a:buNone/>
            </a:pPr>
            <a:r>
              <a:rPr lang="nn-NO" sz="2200" dirty="0"/>
              <a:t>Kva skjer når armane blir «slopne fri»?</a:t>
            </a:r>
          </a:p>
          <a:p>
            <a:pPr marL="0" indent="0">
              <a:buNone/>
            </a:pPr>
            <a:r>
              <a:rPr lang="nn-NO" sz="2200" dirty="0"/>
              <a:t>Bytt roller og gjenta.</a:t>
            </a:r>
          </a:p>
        </p:txBody>
      </p:sp>
      <p:pic>
        <p:nvPicPr>
          <p:cNvPr id="5" name="Content Placeholder 4" descr="A group of bubbles in the air&#10;&#10;Description automatically generated">
            <a:extLst>
              <a:ext uri="{FF2B5EF4-FFF2-40B4-BE49-F238E27FC236}">
                <a16:creationId xmlns:a16="http://schemas.microsoft.com/office/drawing/2014/main" id="{E4C9C636-1051-FDD8-B57A-33E1DD97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2682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or fallskjermgruppe i luften">
            <a:extLst>
              <a:ext uri="{FF2B5EF4-FFF2-40B4-BE49-F238E27FC236}">
                <a16:creationId xmlns:a16="http://schemas.microsoft.com/office/drawing/2014/main" id="{6F57D526-C54D-A118-0A4D-4DAEEDD5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r="273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n-NO" sz="4000" dirty="0"/>
              <a:t>Tyngdekrafta trekkjer oss ned mot jorda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6337-E440-45A6-077B-6E661E6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 opplevde no kjensla av at armane var «vektlause». Det kan likne kjensla astronautane har når dei er på romstasjonen.</a:t>
            </a:r>
          </a:p>
          <a:p>
            <a:pPr marL="0" indent="0">
              <a:buNone/>
            </a:pPr>
            <a:r>
              <a:rPr lang="nn-NO" sz="2200" dirty="0"/>
              <a:t>Når astronautane kjem tilbake til jorda, kjennes kvar rørsle veldig tung, heilt til dei har vendt seg til tyngdekrafta på vanleg måte </a:t>
            </a:r>
            <a:r>
              <a:rPr lang="nn-NO" sz="2000" dirty="0"/>
              <a:t>igjen.  </a:t>
            </a:r>
          </a:p>
          <a:p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41323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doing a hand stand on a rock&#10;&#10;Description automatically generated">
            <a:extLst>
              <a:ext uri="{FF2B5EF4-FFF2-40B4-BE49-F238E27FC236}">
                <a16:creationId xmlns:a16="http://schemas.microsoft.com/office/drawing/2014/main" id="{610DE139-4EA6-28C5-4312-5D44AC83E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2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C5E78-41A6-35C6-EEA4-89C827BC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bg1"/>
                </a:solidFill>
                <a:effectLst/>
              </a:rPr>
              <a:t>Korleis kan vi trene balanse?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ADC0-7363-6434-9063-B2A171B00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03843" cy="229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>
                <a:solidFill>
                  <a:schemeClr val="bg1"/>
                </a:solidFill>
                <a:effectLst>
                  <a:glow rad="101600">
                    <a:srgbClr val="00599D"/>
                  </a:glow>
                </a:effectLst>
              </a:rPr>
              <a:t>Når astronautane kjem tilbake til jorda, må hjernen deira på nytt lære korleis han skal bruke informasjonen frå auga, balanseorganet i det indre øyret og musklane, for å kontrollere kroppsrørslene. </a:t>
            </a:r>
          </a:p>
        </p:txBody>
      </p:sp>
      <p:sp>
        <p:nvSpPr>
          <p:cNvPr id="5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456255" y="4505412"/>
            <a:ext cx="4114067" cy="1987463"/>
          </a:xfrm>
          <a:prstGeom prst="wedgeEllipseCallout">
            <a:avLst>
              <a:gd name="adj1" fmla="val 60188"/>
              <a:gd name="adj2" fmla="val 1737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2200" dirty="0"/>
              <a:t>Det gjer dei ved å trene ulike balanseøvingar, slike som de prøvde ute i starten av økta.</a:t>
            </a:r>
          </a:p>
        </p:txBody>
      </p:sp>
    </p:spTree>
    <p:extLst>
      <p:ext uri="{BB962C8B-B14F-4D97-AF65-F5344CB8AC3E}">
        <p14:creationId xmlns:p14="http://schemas.microsoft.com/office/powerpoint/2010/main" val="2709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657</Words>
  <Application>Microsoft Office PowerPoint</Application>
  <PresentationFormat>Widescreen</PresentationFormat>
  <Paragraphs>52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__Roboto_9cc70f</vt:lpstr>
      <vt:lpstr>Arial</vt:lpstr>
      <vt:lpstr>Calibri</vt:lpstr>
      <vt:lpstr>Calibri Light</vt:lpstr>
      <vt:lpstr>Times New Roman</vt:lpstr>
      <vt:lpstr>Office Theme</vt:lpstr>
      <vt:lpstr>Korleis trenar astronautar etter ei romferd?</vt:lpstr>
      <vt:lpstr>Kvifor trene?</vt:lpstr>
      <vt:lpstr>Kvifor er det viktig for astronautar å trene opp balansen igjen?</vt:lpstr>
      <vt:lpstr>Kva er mikrogravitasjon («vektlausheit»)?</vt:lpstr>
      <vt:lpstr>Kvifor kjenner vi ikkje tyngdekrafta når vi er i fritt fall?</vt:lpstr>
      <vt:lpstr>Kva skjer med kroppen i verdsrommet?</vt:lpstr>
      <vt:lpstr>Korleis er kjensla av å vere vektlaus?</vt:lpstr>
      <vt:lpstr>Tyngdekrafta trekkjer oss ned mot jorda</vt:lpstr>
      <vt:lpstr>Korleis kan vi trene balanse?</vt:lpstr>
      <vt:lpstr>Visste du at …</vt:lpstr>
      <vt:lpstr>Forsking i på romstasjonen</vt:lpstr>
      <vt:lpstr>Kva er det viktigaste eller mest spennande du har lært i denne økta?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250</cp:revision>
  <dcterms:created xsi:type="dcterms:W3CDTF">2020-07-27T11:27:57Z</dcterms:created>
  <dcterms:modified xsi:type="dcterms:W3CDTF">2026-05-04T08:21:44Z</dcterms:modified>
</cp:coreProperties>
</file>