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sldIdLst>
    <p:sldId id="257" r:id="rId2"/>
    <p:sldId id="258" r:id="rId3"/>
    <p:sldId id="260" r:id="rId4"/>
    <p:sldId id="261" r:id="rId5"/>
    <p:sldId id="262" r:id="rId6"/>
    <p:sldId id="263" r:id="rId7"/>
    <p:sldId id="264" r:id="rId8"/>
    <p:sldId id="266" r:id="rId9"/>
    <p:sldId id="267" r:id="rId10"/>
    <p:sldId id="268" r:id="rId11"/>
    <p:sldId id="270" r:id="rId12"/>
    <p:sldId id="273" r:id="rId13"/>
    <p:sldId id="276" r:id="rId14"/>
    <p:sldId id="278" r:id="rId15"/>
    <p:sldId id="277" r:id="rId16"/>
    <p:sldId id="279" r:id="rId17"/>
    <p:sldId id="281" r:id="rId18"/>
  </p:sldIdLst>
  <p:sldSz cx="12192000" cy="6858000"/>
  <p:notesSz cx="6858000" cy="9144000"/>
  <p:defaultTextStyle>
    <a:defPPr>
      <a:defRPr lang="nb-N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4565" autoAdjust="0"/>
    <p:restoredTop sz="86463" autoAdjust="0"/>
  </p:normalViewPr>
  <p:slideViewPr>
    <p:cSldViewPr snapToGrid="0">
      <p:cViewPr varScale="1">
        <p:scale>
          <a:sx n="80" d="100"/>
          <a:sy n="80" d="100"/>
        </p:scale>
        <p:origin x="96" y="1062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op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3" name="Plassholder for dato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CD3EF91-F578-4FE5-B2B0-C0A067861827}" type="datetimeFigureOut">
              <a:rPr lang="nb-NO" smtClean="0"/>
              <a:t>20.01.2023</a:t>
            </a:fld>
            <a:endParaRPr lang="nb-NO"/>
          </a:p>
        </p:txBody>
      </p:sp>
      <p:sp>
        <p:nvSpPr>
          <p:cNvPr id="4" name="Plassholder for lysbil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b-NO"/>
          </a:p>
        </p:txBody>
      </p:sp>
      <p:sp>
        <p:nvSpPr>
          <p:cNvPr id="5" name="Plassholder for nota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46F44A9-62CE-4405-B4E5-6D4392FA263F}" type="slidenum">
              <a:rPr lang="nb-NO" smtClean="0"/>
              <a:t>‹nr.›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3412310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06A30C3-4A12-484B-8E14-37C61FA82F60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13566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292B02-D2DE-409E-93ED-45AFEBE74331}" type="slidenum">
              <a:rPr lang="nb-NO" smtClean="0"/>
              <a:t>6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09942140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06A30C3-4A12-484B-8E14-37C61FA82F60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89544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06A30C3-4A12-484B-8E14-37C61FA82F60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540204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6F44A9-62CE-4405-B4E5-6D4392FA263F}" type="slidenum">
              <a:rPr lang="nb-NO" smtClean="0"/>
              <a:t>13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65890575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nb-NO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FCBCB9-DAEF-4493-8C21-772188A0CDF9}" type="slidenum">
              <a:rPr lang="nb-NO" smtClean="0"/>
              <a:t>17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62006573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Undertittel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b-NO"/>
              <a:t>Klikk for å redigere undertittelstil i malen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DDCBB7-2C25-41C2-90F4-043C407DA3CD}" type="datetimeFigureOut">
              <a:rPr lang="nb-NO" smtClean="0"/>
              <a:t>20.01.2023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79ED1-D9C6-46C0-A14F-E1D276ADEE59}" type="slidenum">
              <a:rPr lang="nb-NO" smtClean="0"/>
              <a:t>‹nr.›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4156140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Loddret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loddrett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DDCBB7-2C25-41C2-90F4-043C407DA3CD}" type="datetimeFigureOut">
              <a:rPr lang="nb-NO" smtClean="0"/>
              <a:t>20.01.2023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79ED1-D9C6-46C0-A14F-E1D276ADEE59}" type="slidenum">
              <a:rPr lang="nb-NO" smtClean="0"/>
              <a:t>‹nr.›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390131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drett tit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drett titte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loddrett teks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DDCBB7-2C25-41C2-90F4-043C407DA3CD}" type="datetimeFigureOut">
              <a:rPr lang="nb-NO" smtClean="0"/>
              <a:t>20.01.2023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79ED1-D9C6-46C0-A14F-E1D276ADEE59}" type="slidenum">
              <a:rPr lang="nb-NO" smtClean="0"/>
              <a:t>‹nr.›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2161206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DDCBB7-2C25-41C2-90F4-043C407DA3CD}" type="datetimeFigureOut">
              <a:rPr lang="nb-NO" smtClean="0"/>
              <a:t>20.01.2023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79ED1-D9C6-46C0-A14F-E1D276ADEE59}" type="slidenum">
              <a:rPr lang="nb-NO" smtClean="0"/>
              <a:t>‹nr.›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552131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Del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/>
              <a:t>Rediger tekststiler i malen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DDCBB7-2C25-41C2-90F4-043C407DA3CD}" type="datetimeFigureOut">
              <a:rPr lang="nb-NO" smtClean="0"/>
              <a:t>20.01.2023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79ED1-D9C6-46C0-A14F-E1D276ADEE59}" type="slidenum">
              <a:rPr lang="nb-NO" smtClean="0"/>
              <a:t>‹nr.›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9766762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DDCBB7-2C25-41C2-90F4-043C407DA3CD}" type="datetimeFigureOut">
              <a:rPr lang="nb-NO" smtClean="0"/>
              <a:t>20.01.2023</a:t>
            </a:fld>
            <a:endParaRPr lang="nb-NO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79ED1-D9C6-46C0-A14F-E1D276ADEE59}" type="slidenum">
              <a:rPr lang="nb-NO" smtClean="0"/>
              <a:t>‹nr.›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663399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/>
              <a:t>Rediger tekststiler i malen</a:t>
            </a:r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5" name="Plassholder for teks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/>
              <a:t>Rediger tekststiler i malen</a:t>
            </a:r>
          </a:p>
        </p:txBody>
      </p:sp>
      <p:sp>
        <p:nvSpPr>
          <p:cNvPr id="6" name="Plassholder for innhold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7" name="Plassholder for dato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DDCBB7-2C25-41C2-90F4-043C407DA3CD}" type="datetimeFigureOut">
              <a:rPr lang="nb-NO" smtClean="0"/>
              <a:t>20.01.2023</a:t>
            </a:fld>
            <a:endParaRPr lang="nb-NO"/>
          </a:p>
        </p:txBody>
      </p:sp>
      <p:sp>
        <p:nvSpPr>
          <p:cNvPr id="8" name="Plassholder for bunn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9" name="Plassholder for lysbilde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79ED1-D9C6-46C0-A14F-E1D276ADEE59}" type="slidenum">
              <a:rPr lang="nb-NO" smtClean="0"/>
              <a:t>‹nr.›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8595713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dato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DDCBB7-2C25-41C2-90F4-043C407DA3CD}" type="datetimeFigureOut">
              <a:rPr lang="nb-NO" smtClean="0"/>
              <a:t>20.01.2023</a:t>
            </a:fld>
            <a:endParaRPr lang="nb-NO"/>
          </a:p>
        </p:txBody>
      </p:sp>
      <p:sp>
        <p:nvSpPr>
          <p:cNvPr id="4" name="Plassholder for bunn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79ED1-D9C6-46C0-A14F-E1D276ADEE59}" type="slidenum">
              <a:rPr lang="nb-NO" smtClean="0"/>
              <a:t>‹nr.›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9024889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dato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DDCBB7-2C25-41C2-90F4-043C407DA3CD}" type="datetimeFigureOut">
              <a:rPr lang="nb-NO" smtClean="0"/>
              <a:t>20.01.2023</a:t>
            </a:fld>
            <a:endParaRPr lang="nb-NO"/>
          </a:p>
        </p:txBody>
      </p:sp>
      <p:sp>
        <p:nvSpPr>
          <p:cNvPr id="3" name="Plassholder for bunn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79ED1-D9C6-46C0-A14F-E1D276ADEE59}" type="slidenum">
              <a:rPr lang="nb-NO" smtClean="0"/>
              <a:t>‹nr.›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2613897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hold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b-NO"/>
              <a:t>Rediger tekststiler i malen</a:t>
            </a:r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DDCBB7-2C25-41C2-90F4-043C407DA3CD}" type="datetimeFigureOut">
              <a:rPr lang="nb-NO" smtClean="0"/>
              <a:t>20.01.2023</a:t>
            </a:fld>
            <a:endParaRPr lang="nb-NO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79ED1-D9C6-46C0-A14F-E1D276ADEE59}" type="slidenum">
              <a:rPr lang="nb-NO" smtClean="0"/>
              <a:t>‹nr.›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0269349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e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bilde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b-NO"/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b-NO"/>
              <a:t>Rediger tekststiler i malen</a:t>
            </a:r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DDCBB7-2C25-41C2-90F4-043C407DA3CD}" type="datetimeFigureOut">
              <a:rPr lang="nb-NO" smtClean="0"/>
              <a:t>20.01.2023</a:t>
            </a:fld>
            <a:endParaRPr lang="nb-NO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79ED1-D9C6-46C0-A14F-E1D276ADEE59}" type="slidenum">
              <a:rPr lang="nb-NO" smtClean="0"/>
              <a:t>‹nr.›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6068367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ittel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DDCBB7-2C25-41C2-90F4-043C407DA3CD}" type="datetimeFigureOut">
              <a:rPr lang="nb-NO" smtClean="0"/>
              <a:t>20.01.2023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5979ED1-D9C6-46C0-A14F-E1D276ADEE59}" type="slidenum">
              <a:rPr lang="nb-NO" smtClean="0"/>
              <a:t>‹nr.›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6103855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png"/><Relationship Id="rId3" Type="http://schemas.openxmlformats.org/officeDocument/2006/relationships/image" Target="../media/image29.png"/><Relationship Id="rId7" Type="http://schemas.openxmlformats.org/officeDocument/2006/relationships/image" Target="../media/image3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2.jpeg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10" Type="http://schemas.openxmlformats.org/officeDocument/2006/relationships/image" Target="../media/image19.png"/><Relationship Id="rId4" Type="http://schemas.openxmlformats.org/officeDocument/2006/relationships/image" Target="../media/image13.png"/><Relationship Id="rId9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B584D1-BF72-4B04-8526-7D61764B90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n-NO">
                <a:cs typeface="Calibri Light"/>
              </a:rPr>
              <a:t>ØKT 1: Observere veret ved å sjå</a:t>
            </a:r>
          </a:p>
        </p:txBody>
      </p:sp>
      <p:pic>
        <p:nvPicPr>
          <p:cNvPr id="6" name="Picture 6" descr="Blå himmel med eit tynt skylag. Foto">
            <a:extLst>
              <a:ext uri="{FF2B5EF4-FFF2-40B4-BE49-F238E27FC236}">
                <a16:creationId xmlns:a16="http://schemas.microsoft.com/office/drawing/2014/main" id="{A52F2449-FAB8-4166-ADFB-CAFF064C113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12925" y="1778562"/>
            <a:ext cx="5879804" cy="3900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54792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D4F7CD-C0D3-4221-8D75-1E86A2F820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6182299" cy="1325563"/>
          </a:xfrm>
        </p:spPr>
        <p:txBody>
          <a:bodyPr>
            <a:normAutofit/>
          </a:bodyPr>
          <a:lstStyle/>
          <a:p>
            <a:r>
              <a:rPr lang="nn-NO">
                <a:cs typeface="Calibri Light"/>
              </a:rPr>
              <a:t>ØKT 4: Måle temperatur</a:t>
            </a:r>
          </a:p>
        </p:txBody>
      </p:sp>
      <p:pic>
        <p:nvPicPr>
          <p:cNvPr id="3" name="Bilde 2" descr="Del av termometer.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3234" y="1587260"/>
            <a:ext cx="6849376" cy="4566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282925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9A02ABB0-A61F-432D-91B7-9FF3376E5FC6}"/>
              </a:ext>
            </a:extLst>
          </p:cNvPr>
          <p:cNvSpPr txBox="1"/>
          <p:nvPr/>
        </p:nvSpPr>
        <p:spPr>
          <a:xfrm>
            <a:off x="9262453" y="4256341"/>
            <a:ext cx="2743200" cy="52322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nn-NO" sz="2800" dirty="0">
                <a:cs typeface="Calibri"/>
              </a:rPr>
              <a:t>Kuldegradar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699932C4-4FF2-4876-B856-7ADF394CB905}"/>
              </a:ext>
            </a:extLst>
          </p:cNvPr>
          <p:cNvSpPr txBox="1"/>
          <p:nvPr/>
        </p:nvSpPr>
        <p:spPr>
          <a:xfrm>
            <a:off x="9156150" y="1198957"/>
            <a:ext cx="2743200" cy="52322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nn-NO" sz="2800" dirty="0">
                <a:cs typeface="Calibri"/>
              </a:rPr>
              <a:t>Varmegradar</a:t>
            </a:r>
          </a:p>
        </p:txBody>
      </p:sp>
      <p:cxnSp>
        <p:nvCxnSpPr>
          <p:cNvPr id="4" name="Straight Arrow Connector 3" descr="Pil som peker opp til 0 og nedover.">
            <a:extLst>
              <a:ext uri="{FF2B5EF4-FFF2-40B4-BE49-F238E27FC236}">
                <a16:creationId xmlns:a16="http://schemas.microsoft.com/office/drawing/2014/main" id="{FD2A3E41-F946-4A76-81F8-8D7E39B9BEE3}"/>
              </a:ext>
            </a:extLst>
          </p:cNvPr>
          <p:cNvCxnSpPr>
            <a:cxnSpLocks/>
          </p:cNvCxnSpPr>
          <p:nvPr/>
        </p:nvCxnSpPr>
        <p:spPr>
          <a:xfrm>
            <a:off x="8547231" y="3317494"/>
            <a:ext cx="0" cy="3211942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4" name="Straight Arrow Connector 13" descr="Pil som peker ned til 0 og oppover.">
            <a:extLst>
              <a:ext uri="{FF2B5EF4-FFF2-40B4-BE49-F238E27FC236}">
                <a16:creationId xmlns:a16="http://schemas.microsoft.com/office/drawing/2014/main" id="{6A8848DD-0509-484E-BDFB-B7FB9CE0A371}"/>
              </a:ext>
            </a:extLst>
          </p:cNvPr>
          <p:cNvCxnSpPr>
            <a:cxnSpLocks/>
          </p:cNvCxnSpPr>
          <p:nvPr/>
        </p:nvCxnSpPr>
        <p:spPr>
          <a:xfrm>
            <a:off x="8542384" y="650098"/>
            <a:ext cx="3582" cy="2667396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6" name="Title 1">
            <a:extLst>
              <a:ext uri="{FF2B5EF4-FFF2-40B4-BE49-F238E27FC236}">
                <a16:creationId xmlns:a16="http://schemas.microsoft.com/office/drawing/2014/main" id="{92E717AA-5C5D-412F-A69D-FEB27762CC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73442" y="-136749"/>
            <a:ext cx="4189373" cy="1336094"/>
          </a:xfrm>
        </p:spPr>
        <p:txBody>
          <a:bodyPr>
            <a:normAutofit/>
          </a:bodyPr>
          <a:lstStyle/>
          <a:p>
            <a:br>
              <a:rPr lang="en-US" dirty="0">
                <a:cs typeface="Calibri Light"/>
              </a:rPr>
            </a:br>
            <a:r>
              <a:rPr lang="nb-NO" dirty="0">
                <a:cs typeface="Calibri Light"/>
              </a:rPr>
              <a:t>Termometer</a:t>
            </a:r>
          </a:p>
        </p:txBody>
      </p:sp>
      <p:pic>
        <p:nvPicPr>
          <p:cNvPr id="5" name="Content Placeholder 4" descr="Termometer som går frå 30 minusgradar til 30 plussgradar.">
            <a:extLst>
              <a:ext uri="{FF2B5EF4-FFF2-40B4-BE49-F238E27FC236}">
                <a16:creationId xmlns:a16="http://schemas.microsoft.com/office/drawing/2014/main" id="{F0B9D12D-B54D-4987-9140-F0C244BCA70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6163895" y="278179"/>
            <a:ext cx="2190150" cy="6578722"/>
          </a:xfrm>
        </p:spPr>
      </p:pic>
      <p:pic>
        <p:nvPicPr>
          <p:cNvPr id="12" name="Bilde 6" descr="Strand med palmar, surfebrett og badeball.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9482" y="1396557"/>
            <a:ext cx="2067746" cy="109283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" name="Bilde 1" descr="Barn innpakka i mykje klede som står i snøen.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1878" y="3627493"/>
            <a:ext cx="1741874" cy="154488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941671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n-NO"/>
              <a:t>Lese av temperatur på eit termometer</a:t>
            </a:r>
          </a:p>
        </p:txBody>
      </p:sp>
      <p:pic>
        <p:nvPicPr>
          <p:cNvPr id="5" name="Picture 4" descr="Termometer med raud strek opp til 12 gradar.">
            <a:extLst>
              <a:ext uri="{FF2B5EF4-FFF2-40B4-BE49-F238E27FC236}">
                <a16:creationId xmlns:a16="http://schemas.microsoft.com/office/drawing/2014/main" id="{DCC0A699-4C1E-45F6-B21E-ADD08A4D215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75754" y="1609735"/>
            <a:ext cx="2401614" cy="47831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313383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A700F251-C311-4564-A18E-9A2DD8BA256B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838200" y="-1325563"/>
            <a:ext cx="10515600" cy="1325563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nn-NO"/>
              <a:t>Isbit som smeltar</a:t>
            </a:r>
          </a:p>
        </p:txBody>
      </p:sp>
      <p:pic>
        <p:nvPicPr>
          <p:cNvPr id="5" name="Picture 4" descr="Isbit som smeltar.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37569" y="1042843"/>
            <a:ext cx="8518358" cy="5057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295761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tel 3">
            <a:extLst>
              <a:ext uri="{FF2B5EF4-FFF2-40B4-BE49-F238E27FC236}">
                <a16:creationId xmlns:a16="http://schemas.microsoft.com/office/drawing/2014/main" id="{BDC70796-F231-4EBD-A13B-356544A7BF63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838200" y="-1325563"/>
            <a:ext cx="10515600" cy="1325563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nn-NO"/>
              <a:t>Kjøleskap</a:t>
            </a:r>
          </a:p>
        </p:txBody>
      </p:sp>
      <p:pic>
        <p:nvPicPr>
          <p:cNvPr id="2" name="Picture 1" descr="Hyller inni eit kjøleskap med paprika, squash, middagsrestar og mjølk. 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83062" y="226633"/>
            <a:ext cx="4597157" cy="65020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94980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14" descr="Ispinne foran ein fryseboks.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34" t="16260" r="5038" b="7500"/>
          <a:stretch/>
        </p:blipFill>
        <p:spPr>
          <a:xfrm>
            <a:off x="2234142" y="567159"/>
            <a:ext cx="7072679" cy="5624412"/>
          </a:xfrm>
          <a:prstGeom prst="rect">
            <a:avLst/>
          </a:prstGeom>
          <a:ln w="12700">
            <a:noFill/>
          </a:ln>
        </p:spPr>
      </p:pic>
      <p:sp>
        <p:nvSpPr>
          <p:cNvPr id="2" name="Tittel 1">
            <a:extLst>
              <a:ext uri="{FF2B5EF4-FFF2-40B4-BE49-F238E27FC236}">
                <a16:creationId xmlns:a16="http://schemas.microsoft.com/office/drawing/2014/main" id="{99F562B0-C39F-45B5-A8A3-0D027593653C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838200" y="-1325563"/>
            <a:ext cx="10515600" cy="1325563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nn-NO"/>
              <a:t>Fryseboks</a:t>
            </a:r>
          </a:p>
        </p:txBody>
      </p:sp>
    </p:spTree>
    <p:extLst>
      <p:ext uri="{BB962C8B-B14F-4D97-AF65-F5344CB8AC3E}">
        <p14:creationId xmlns:p14="http://schemas.microsoft.com/office/powerpoint/2010/main" val="13530096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67281919-DC0A-4D70-811C-3638449668D9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838200" y="-1325563"/>
            <a:ext cx="10515600" cy="1325563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nn-NO" dirty="0"/>
              <a:t>Vårdag</a:t>
            </a:r>
          </a:p>
        </p:txBody>
      </p:sp>
      <p:pic>
        <p:nvPicPr>
          <p:cNvPr id="4" name="Picture 2" descr="Blomstereng med stort grønt tre. Lette skyer og fuglar i lufta.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975"/>
          <a:stretch/>
        </p:blipFill>
        <p:spPr bwMode="auto">
          <a:xfrm>
            <a:off x="2167750" y="506166"/>
            <a:ext cx="7462387" cy="5796293"/>
          </a:xfrm>
          <a:prstGeom prst="rect">
            <a:avLst/>
          </a:prstGeom>
          <a:noFill/>
          <a:ln w="1270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0547744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453CE896-1A0C-4AD1-91F7-4912A2DBE94F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838200" y="-1325563"/>
            <a:ext cx="10515600" cy="1325563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nn-NO" dirty="0"/>
              <a:t>Stader med ulik temperatur</a:t>
            </a:r>
          </a:p>
        </p:txBody>
      </p:sp>
      <p:pic>
        <p:nvPicPr>
          <p:cNvPr id="11" name="Picture 10" descr="Ørkenlandskap med kaktus, kamelar og sol.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" r="38046" b="4887"/>
          <a:stretch/>
        </p:blipFill>
        <p:spPr>
          <a:xfrm>
            <a:off x="676734" y="784146"/>
            <a:ext cx="2835427" cy="2176468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pic>
        <p:nvPicPr>
          <p:cNvPr id="3" name="Picture 2" descr="Skyer med lyn og mykje regn.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9397" y="784146"/>
            <a:ext cx="2682163" cy="2304985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</p:pic>
      <p:pic>
        <p:nvPicPr>
          <p:cNvPr id="1044" name="Picture 20" descr="Jente med skjørt som står på skøyter på isen.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672" r="7725"/>
          <a:stretch/>
        </p:blipFill>
        <p:spPr bwMode="auto">
          <a:xfrm>
            <a:off x="8264421" y="785123"/>
            <a:ext cx="2426610" cy="2304008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12700">
            <a:solidFill>
              <a:schemeClr val="tx1"/>
            </a:solidFill>
          </a:ln>
        </p:spPr>
      </p:pic>
      <p:pic>
        <p:nvPicPr>
          <p:cNvPr id="9" name="Picture 2" descr="Isbjørn som går på isblokkar.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524" t="-3423" r="20981" b="732"/>
          <a:stretch/>
        </p:blipFill>
        <p:spPr bwMode="auto">
          <a:xfrm>
            <a:off x="607071" y="3475422"/>
            <a:ext cx="2905090" cy="2808312"/>
          </a:xfrm>
          <a:prstGeom prst="rect">
            <a:avLst/>
          </a:prstGeom>
          <a:noFill/>
          <a:ln w="1270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7" descr="To raude hus og tre snødekte tre. Snø i lufta.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68" t="11246" r="2937"/>
          <a:stretch/>
        </p:blipFill>
        <p:spPr>
          <a:xfrm>
            <a:off x="4248311" y="3443116"/>
            <a:ext cx="3024336" cy="2840618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pic>
        <p:nvPicPr>
          <p:cNvPr id="13" name="Picture 8" descr="Sandstrand med parasoll, sjøstjerne, badeball, måker og krabbe."/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22" t="2981" r="17578" b="-2049"/>
          <a:stretch/>
        </p:blipFill>
        <p:spPr bwMode="auto">
          <a:xfrm>
            <a:off x="8008797" y="3519714"/>
            <a:ext cx="2937858" cy="2687422"/>
          </a:xfrm>
          <a:prstGeom prst="rect">
            <a:avLst/>
          </a:prstGeom>
          <a:noFill/>
          <a:ln w="1270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9099070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n-NO"/>
              <a:t>Oppdrag 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nn-NO"/>
              <a:t>Observer kva ver det er, og vel ein aktivitet som passar til veret.</a:t>
            </a:r>
          </a:p>
        </p:txBody>
      </p:sp>
      <p:pic>
        <p:nvPicPr>
          <p:cNvPr id="4" name="Bilde 3" descr="Jente som blåser såpebobler ute. Foto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9741" y="2362218"/>
            <a:ext cx="7015164" cy="39496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884682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n-NO">
                <a:cs typeface="Calibri Light"/>
              </a:rPr>
              <a:t>Korleis er veret på bilde 1?</a:t>
            </a:r>
          </a:p>
        </p:txBody>
      </p:sp>
      <p:pic>
        <p:nvPicPr>
          <p:cNvPr id="6" name="Picture 12" descr="Bilveg med mykje snø på bakken og i lufta. Mange parkerte bilar dekte av snø. Tre langs vegen med snø på greinene. Grå himmel. Foto">
            <a:extLst>
              <a:ext uri="{FF2B5EF4-FFF2-40B4-BE49-F238E27FC236}">
                <a16:creationId xmlns:a16="http://schemas.microsoft.com/office/drawing/2014/main" id="{A8F71EF0-EAAA-4DA2-858C-73CFA0D0150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47042" y="1690688"/>
            <a:ext cx="6968052" cy="4424628"/>
          </a:xfrm>
          <a:prstGeom prst="rect">
            <a:avLst/>
          </a:prstGeom>
        </p:spPr>
      </p:pic>
      <p:pic>
        <p:nvPicPr>
          <p:cNvPr id="5" name="Picture 4" descr="Forstørrelseglass. ">
            <a:extLst>
              <a:ext uri="{FF2B5EF4-FFF2-40B4-BE49-F238E27FC236}">
                <a16:creationId xmlns:a16="http://schemas.microsoft.com/office/drawing/2014/main" id="{8B67A2D8-4D59-42E0-9930-5978481E3FE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48354" y="630312"/>
            <a:ext cx="2072186" cy="1964304"/>
          </a:xfrm>
          <a:prstGeom prst="rect">
            <a:avLst/>
          </a:prstGeom>
        </p:spPr>
      </p:pic>
      <p:sp>
        <p:nvSpPr>
          <p:cNvPr id="4" name="Speech Bubble: Oval 7">
            <a:extLst>
              <a:ext uri="{FF2B5EF4-FFF2-40B4-BE49-F238E27FC236}">
                <a16:creationId xmlns:a16="http://schemas.microsoft.com/office/drawing/2014/main" id="{882EAF61-6847-4C8B-AE6C-A2104BEABF74}"/>
              </a:ext>
            </a:extLst>
          </p:cNvPr>
          <p:cNvSpPr/>
          <p:nvPr/>
        </p:nvSpPr>
        <p:spPr>
          <a:xfrm>
            <a:off x="162360" y="1835205"/>
            <a:ext cx="3607733" cy="2237785"/>
          </a:xfrm>
          <a:prstGeom prst="wedgeEllipseCallou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nn-NO" sz="2800" dirty="0">
                <a:solidFill>
                  <a:schemeClr val="tx1"/>
                </a:solidFill>
                <a:cs typeface="Calibri"/>
              </a:rPr>
              <a:t>Eg observerer </a:t>
            </a:r>
            <a:br>
              <a:rPr lang="nb-NO" sz="2800" dirty="0">
                <a:solidFill>
                  <a:schemeClr val="tx1"/>
                </a:solidFill>
                <a:cs typeface="Calibri"/>
              </a:rPr>
            </a:br>
            <a:r>
              <a:rPr lang="nb-NO" sz="2800" dirty="0">
                <a:solidFill>
                  <a:schemeClr val="tx1"/>
                </a:solidFill>
                <a:cs typeface="Calibri"/>
              </a:rPr>
              <a:t>at …</a:t>
            </a:r>
          </a:p>
        </p:txBody>
      </p:sp>
    </p:spTree>
    <p:extLst>
      <p:ext uri="{BB962C8B-B14F-4D97-AF65-F5344CB8AC3E}">
        <p14:creationId xmlns:p14="http://schemas.microsoft.com/office/powerpoint/2010/main" val="17913528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Sandstrand med bølger mot strandkant. Måke i lufta. Blå himmel med dislag. Stille hav. Foto">
            <a:extLst>
              <a:ext uri="{FF2B5EF4-FFF2-40B4-BE49-F238E27FC236}">
                <a16:creationId xmlns:a16="http://schemas.microsoft.com/office/drawing/2014/main" id="{AF2CC49C-0EEB-4D34-8D0D-D3137F7636D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966226" y="1489465"/>
            <a:ext cx="8663107" cy="4843649"/>
          </a:xfrm>
        </p:spPr>
      </p:pic>
      <p:pic>
        <p:nvPicPr>
          <p:cNvPr id="6" name="Picture 4" descr="Forstørrelseglass. ">
            <a:extLst>
              <a:ext uri="{FF2B5EF4-FFF2-40B4-BE49-F238E27FC236}">
                <a16:creationId xmlns:a16="http://schemas.microsoft.com/office/drawing/2014/main" id="{8B67A2D8-4D59-42E0-9930-5978481E3FE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48354" y="630312"/>
            <a:ext cx="2072186" cy="1964304"/>
          </a:xfrm>
          <a:prstGeom prst="rect">
            <a:avLst/>
          </a:prstGeom>
        </p:spPr>
      </p:pic>
      <p:sp>
        <p:nvSpPr>
          <p:cNvPr id="2" name="Tittel 1">
            <a:extLst>
              <a:ext uri="{FF2B5EF4-FFF2-40B4-BE49-F238E27FC236}">
                <a16:creationId xmlns:a16="http://schemas.microsoft.com/office/drawing/2014/main" id="{C653E9B3-A6C3-4CCA-A536-54D09F4D9A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n-NO"/>
              <a:t>Bilde 2</a:t>
            </a:r>
          </a:p>
        </p:txBody>
      </p:sp>
      <p:sp>
        <p:nvSpPr>
          <p:cNvPr id="7" name="Speech Bubble: Oval 7">
            <a:extLst>
              <a:ext uri="{FF2B5EF4-FFF2-40B4-BE49-F238E27FC236}">
                <a16:creationId xmlns:a16="http://schemas.microsoft.com/office/drawing/2014/main" id="{D1CC7437-5288-4E92-BD66-BFD42CC544EA}"/>
              </a:ext>
            </a:extLst>
          </p:cNvPr>
          <p:cNvSpPr/>
          <p:nvPr/>
        </p:nvSpPr>
        <p:spPr>
          <a:xfrm>
            <a:off x="162360" y="1822848"/>
            <a:ext cx="3607733" cy="2237785"/>
          </a:xfrm>
          <a:prstGeom prst="wedgeEllipseCallou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nn-NO" sz="2800" dirty="0">
                <a:solidFill>
                  <a:schemeClr val="tx1"/>
                </a:solidFill>
                <a:cs typeface="Calibri"/>
              </a:rPr>
              <a:t>Eg observerer </a:t>
            </a:r>
            <a:br>
              <a:rPr lang="nb-NO" sz="2800" dirty="0">
                <a:solidFill>
                  <a:schemeClr val="tx1"/>
                </a:solidFill>
                <a:cs typeface="Calibri"/>
              </a:rPr>
            </a:br>
            <a:r>
              <a:rPr lang="nb-NO" sz="2800" dirty="0">
                <a:solidFill>
                  <a:schemeClr val="tx1"/>
                </a:solidFill>
                <a:cs typeface="Calibri"/>
              </a:rPr>
              <a:t>at …</a:t>
            </a:r>
          </a:p>
        </p:txBody>
      </p:sp>
    </p:spTree>
    <p:extLst>
      <p:ext uri="{BB962C8B-B14F-4D97-AF65-F5344CB8AC3E}">
        <p14:creationId xmlns:p14="http://schemas.microsoft.com/office/powerpoint/2010/main" val="17078176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Stort tre langs ein gangveg. Mykje regn i lufta, grå himmel. Foto">
            <a:extLst>
              <a:ext uri="{FF2B5EF4-FFF2-40B4-BE49-F238E27FC236}">
                <a16:creationId xmlns:a16="http://schemas.microsoft.com/office/drawing/2014/main" id="{BA8077AA-92F3-4F8C-95DB-FA469D89B11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593660" y="1131864"/>
            <a:ext cx="7448230" cy="4965487"/>
          </a:xfrm>
        </p:spPr>
      </p:pic>
      <p:pic>
        <p:nvPicPr>
          <p:cNvPr id="6" name="Picture 4" descr="Forstørrelseglass. ">
            <a:extLst>
              <a:ext uri="{FF2B5EF4-FFF2-40B4-BE49-F238E27FC236}">
                <a16:creationId xmlns:a16="http://schemas.microsoft.com/office/drawing/2014/main" id="{5CC5C38E-0BB5-4DE3-A177-1CB1102AC83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13817" y="903267"/>
            <a:ext cx="2185917" cy="2078034"/>
          </a:xfrm>
          <a:prstGeom prst="rect">
            <a:avLst/>
          </a:prstGeom>
        </p:spPr>
      </p:pic>
      <p:sp>
        <p:nvSpPr>
          <p:cNvPr id="2" name="Tittel 1">
            <a:extLst>
              <a:ext uri="{FF2B5EF4-FFF2-40B4-BE49-F238E27FC236}">
                <a16:creationId xmlns:a16="http://schemas.microsoft.com/office/drawing/2014/main" id="{80E85F94-8B53-4F4F-847B-C1592B9705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n-NO"/>
              <a:t>Bilde 3</a:t>
            </a:r>
          </a:p>
        </p:txBody>
      </p:sp>
      <p:sp>
        <p:nvSpPr>
          <p:cNvPr id="7" name="Speech Bubble: Oval 7">
            <a:extLst>
              <a:ext uri="{FF2B5EF4-FFF2-40B4-BE49-F238E27FC236}">
                <a16:creationId xmlns:a16="http://schemas.microsoft.com/office/drawing/2014/main" id="{41B1CDAB-362F-4C52-A6FC-E149236B2C81}"/>
              </a:ext>
            </a:extLst>
          </p:cNvPr>
          <p:cNvSpPr/>
          <p:nvPr/>
        </p:nvSpPr>
        <p:spPr>
          <a:xfrm>
            <a:off x="162360" y="1822848"/>
            <a:ext cx="3607733" cy="2237785"/>
          </a:xfrm>
          <a:prstGeom prst="wedgeEllipseCallou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nn-NO" sz="2800" dirty="0">
                <a:solidFill>
                  <a:schemeClr val="tx1"/>
                </a:solidFill>
                <a:cs typeface="Calibri"/>
              </a:rPr>
              <a:t>Eg observerer </a:t>
            </a:r>
            <a:br>
              <a:rPr lang="nb-NO" sz="2800" dirty="0">
                <a:solidFill>
                  <a:schemeClr val="tx1"/>
                </a:solidFill>
                <a:cs typeface="Calibri"/>
              </a:rPr>
            </a:br>
            <a:r>
              <a:rPr lang="nb-NO" sz="2800" dirty="0">
                <a:solidFill>
                  <a:schemeClr val="tx1"/>
                </a:solidFill>
                <a:cs typeface="Calibri"/>
              </a:rPr>
              <a:t>at …</a:t>
            </a:r>
          </a:p>
        </p:txBody>
      </p:sp>
    </p:spTree>
    <p:extLst>
      <p:ext uri="{BB962C8B-B14F-4D97-AF65-F5344CB8AC3E}">
        <p14:creationId xmlns:p14="http://schemas.microsoft.com/office/powerpoint/2010/main" val="42110871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de 5" descr="By med himmel over. Ein del skyer, grå og kvite. Foto">
            <a:extLst>
              <a:ext uri="{FF2B5EF4-FFF2-40B4-BE49-F238E27FC236}">
                <a16:creationId xmlns:a16="http://schemas.microsoft.com/office/drawing/2014/main" id="{B220681E-46FD-43F1-B305-9459643FA4C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7330" r="1507" b="24757"/>
          <a:stretch/>
        </p:blipFill>
        <p:spPr>
          <a:xfrm>
            <a:off x="2384854" y="1316504"/>
            <a:ext cx="8000276" cy="4937509"/>
          </a:xfrm>
          <a:prstGeom prst="rect">
            <a:avLst/>
          </a:prstGeom>
        </p:spPr>
      </p:pic>
      <p:pic>
        <p:nvPicPr>
          <p:cNvPr id="13" name="Bilde 14" descr="Forstørrelseglass. ">
            <a:extLst>
              <a:ext uri="{FF2B5EF4-FFF2-40B4-BE49-F238E27FC236}">
                <a16:creationId xmlns:a16="http://schemas.microsoft.com/office/drawing/2014/main" id="{82E389C6-7CCC-4562-A440-9280D25E297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998388" y="1227872"/>
            <a:ext cx="2219325" cy="2124075"/>
          </a:xfrm>
          <a:prstGeom prst="rect">
            <a:avLst/>
          </a:prstGeom>
        </p:spPr>
      </p:pic>
      <p:sp>
        <p:nvSpPr>
          <p:cNvPr id="2" name="Tittel 1">
            <a:extLst>
              <a:ext uri="{FF2B5EF4-FFF2-40B4-BE49-F238E27FC236}">
                <a16:creationId xmlns:a16="http://schemas.microsoft.com/office/drawing/2014/main" id="{2D76F409-86CD-484F-B617-CA3E85A6F7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n-NO"/>
              <a:t>Bilde 4</a:t>
            </a:r>
          </a:p>
        </p:txBody>
      </p:sp>
      <p:sp>
        <p:nvSpPr>
          <p:cNvPr id="6" name="Speech Bubble: Oval 7">
            <a:extLst>
              <a:ext uri="{FF2B5EF4-FFF2-40B4-BE49-F238E27FC236}">
                <a16:creationId xmlns:a16="http://schemas.microsoft.com/office/drawing/2014/main" id="{DCE3D2CD-60C1-4850-BDB0-72CA0FF0E14B}"/>
              </a:ext>
            </a:extLst>
          </p:cNvPr>
          <p:cNvSpPr/>
          <p:nvPr/>
        </p:nvSpPr>
        <p:spPr>
          <a:xfrm>
            <a:off x="162360" y="1822848"/>
            <a:ext cx="3607733" cy="2237785"/>
          </a:xfrm>
          <a:prstGeom prst="wedgeEllipseCallou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nn-NO" sz="2800" dirty="0">
                <a:solidFill>
                  <a:schemeClr val="tx1"/>
                </a:solidFill>
                <a:cs typeface="Calibri"/>
              </a:rPr>
              <a:t>Eg observerer </a:t>
            </a:r>
            <a:br>
              <a:rPr lang="nb-NO" sz="2800" dirty="0">
                <a:solidFill>
                  <a:schemeClr val="tx1"/>
                </a:solidFill>
                <a:cs typeface="Calibri"/>
              </a:rPr>
            </a:br>
            <a:r>
              <a:rPr lang="nb-NO" sz="2800" dirty="0">
                <a:solidFill>
                  <a:schemeClr val="tx1"/>
                </a:solidFill>
                <a:cs typeface="Calibri"/>
              </a:rPr>
              <a:t>at …</a:t>
            </a:r>
          </a:p>
        </p:txBody>
      </p:sp>
    </p:spTree>
    <p:extLst>
      <p:ext uri="{BB962C8B-B14F-4D97-AF65-F5344CB8AC3E}">
        <p14:creationId xmlns:p14="http://schemas.microsoft.com/office/powerpoint/2010/main" val="36966222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e 4" descr="Bilveg med tre langs kanten. Veldig tåkete. Foto">
            <a:extLst>
              <a:ext uri="{FF2B5EF4-FFF2-40B4-BE49-F238E27FC236}">
                <a16:creationId xmlns:a16="http://schemas.microsoft.com/office/drawing/2014/main" id="{BDC9BFDF-5575-4F5F-927D-E1610974D4A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781839" y="798539"/>
            <a:ext cx="8187484" cy="5454531"/>
          </a:xfrm>
        </p:spPr>
      </p:pic>
      <p:pic>
        <p:nvPicPr>
          <p:cNvPr id="8" name="Bilde 14" descr="Forstørrelseglass. ">
            <a:extLst>
              <a:ext uri="{FF2B5EF4-FFF2-40B4-BE49-F238E27FC236}">
                <a16:creationId xmlns:a16="http://schemas.microsoft.com/office/drawing/2014/main" id="{559E7AB8-5E14-4B17-A3F9-B5AB5F0F059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18776" y="1091394"/>
            <a:ext cx="2219325" cy="2124075"/>
          </a:xfrm>
          <a:prstGeom prst="rect">
            <a:avLst/>
          </a:prstGeom>
        </p:spPr>
      </p:pic>
      <p:sp>
        <p:nvSpPr>
          <p:cNvPr id="2" name="Tittel 1">
            <a:extLst>
              <a:ext uri="{FF2B5EF4-FFF2-40B4-BE49-F238E27FC236}">
                <a16:creationId xmlns:a16="http://schemas.microsoft.com/office/drawing/2014/main" id="{F577393C-4842-41CB-A5CB-D0FC2722DD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n-NO"/>
              <a:t>Bilde 5</a:t>
            </a:r>
          </a:p>
        </p:txBody>
      </p:sp>
      <p:sp>
        <p:nvSpPr>
          <p:cNvPr id="6" name="Speech Bubble: Oval 7">
            <a:extLst>
              <a:ext uri="{FF2B5EF4-FFF2-40B4-BE49-F238E27FC236}">
                <a16:creationId xmlns:a16="http://schemas.microsoft.com/office/drawing/2014/main" id="{BFF3DFF1-9BEF-4E4C-B549-6CAC48CA15DE}"/>
              </a:ext>
            </a:extLst>
          </p:cNvPr>
          <p:cNvSpPr/>
          <p:nvPr/>
        </p:nvSpPr>
        <p:spPr>
          <a:xfrm>
            <a:off x="162360" y="1822848"/>
            <a:ext cx="3607733" cy="2237785"/>
          </a:xfrm>
          <a:prstGeom prst="wedgeEllipseCallou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nn-NO" sz="2800" dirty="0">
                <a:solidFill>
                  <a:schemeClr val="tx1"/>
                </a:solidFill>
                <a:cs typeface="Calibri"/>
              </a:rPr>
              <a:t>Eg observerer </a:t>
            </a:r>
            <a:br>
              <a:rPr lang="nb-NO" sz="2800" dirty="0">
                <a:solidFill>
                  <a:schemeClr val="tx1"/>
                </a:solidFill>
                <a:cs typeface="Calibri"/>
              </a:rPr>
            </a:br>
            <a:r>
              <a:rPr lang="nb-NO" sz="2800" dirty="0">
                <a:solidFill>
                  <a:schemeClr val="tx1"/>
                </a:solidFill>
                <a:cs typeface="Calibri"/>
              </a:rPr>
              <a:t>at …</a:t>
            </a:r>
          </a:p>
        </p:txBody>
      </p:sp>
    </p:spTree>
    <p:extLst>
      <p:ext uri="{BB962C8B-B14F-4D97-AF65-F5344CB8AC3E}">
        <p14:creationId xmlns:p14="http://schemas.microsoft.com/office/powerpoint/2010/main" val="40831661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peech Bubble: Oval 1">
            <a:extLst>
              <a:ext uri="{FF2B5EF4-FFF2-40B4-BE49-F238E27FC236}">
                <a16:creationId xmlns:a16="http://schemas.microsoft.com/office/drawing/2014/main" id="{2E600612-39C3-4C7C-A4D3-0608B8E77657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383627" y="265656"/>
            <a:ext cx="5234091" cy="2419754"/>
          </a:xfrm>
          <a:prstGeom prst="wedgeEllipseCallout">
            <a:avLst>
              <a:gd name="adj1" fmla="val 31271"/>
              <a:gd name="adj2" fmla="val 76754"/>
            </a:avLst>
          </a:prstGeom>
          <a:solidFill>
            <a:schemeClr val="accent1">
              <a:lumMod val="40000"/>
              <a:lumOff val="60000"/>
            </a:schemeClr>
          </a:solidFill>
          <a:ln w="12700" cap="flat" cmpd="sng" algn="ctr">
            <a:solidFill>
              <a:schemeClr val="accent1">
                <a:shade val="50000"/>
              </a:schemeClr>
            </a:solidFill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nb-NO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nn-NO" sz="2800" dirty="0">
                <a:solidFill>
                  <a:schemeClr val="tx1"/>
                </a:solidFill>
                <a:cs typeface="Calibri"/>
              </a:rPr>
              <a:t>Kva kan vi finne ut ved å </a:t>
            </a:r>
            <a:r>
              <a:rPr lang="nn-NO" sz="2800" b="1" dirty="0">
                <a:solidFill>
                  <a:schemeClr val="tx1"/>
                </a:solidFill>
                <a:cs typeface="Calibri"/>
              </a:rPr>
              <a:t>observere</a:t>
            </a:r>
            <a:r>
              <a:rPr lang="nn-NO" sz="2800" dirty="0">
                <a:solidFill>
                  <a:schemeClr val="tx1"/>
                </a:solidFill>
                <a:cs typeface="Calibri"/>
              </a:rPr>
              <a:t> veret gjennom vindauget?</a:t>
            </a:r>
          </a:p>
        </p:txBody>
      </p:sp>
      <p:pic>
        <p:nvPicPr>
          <p:cNvPr id="8" name="Bilde 8" descr="Ope dobbeltvindauge.">
            <a:extLst>
              <a:ext uri="{FF2B5EF4-FFF2-40B4-BE49-F238E27FC236}">
                <a16:creationId xmlns:a16="http://schemas.microsoft.com/office/drawing/2014/main" id="{B57EBAB6-59BD-49F4-A59A-AFCA71578BA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00293" y="701759"/>
            <a:ext cx="4733498" cy="4985847"/>
          </a:xfrm>
          <a:prstGeom prst="rect">
            <a:avLst/>
          </a:prstGeom>
        </p:spPr>
      </p:pic>
      <p:pic>
        <p:nvPicPr>
          <p:cNvPr id="10" name="Bilde 13" descr="To øyne som stirrer.">
            <a:extLst>
              <a:ext uri="{FF2B5EF4-FFF2-40B4-BE49-F238E27FC236}">
                <a16:creationId xmlns:a16="http://schemas.microsoft.com/office/drawing/2014/main" id="{AC037054-6AA3-4512-9E93-152A12AE8A6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93285" y="1975904"/>
            <a:ext cx="1704975" cy="1666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687731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9369D3E-367D-48AF-8031-F99D9C6E2A5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536580"/>
            <a:ext cx="10515600" cy="4351338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nn-NO">
                <a:ea typeface="+mn-lt"/>
                <a:cs typeface="+mn-lt"/>
              </a:rPr>
              <a:t>Vi kan observere kor mykje </a:t>
            </a:r>
            <a:r>
              <a:rPr lang="nn-NO" b="1">
                <a:ea typeface="+mn-lt"/>
                <a:cs typeface="+mn-lt"/>
              </a:rPr>
              <a:t>skyer </a:t>
            </a:r>
            <a:r>
              <a:rPr lang="nn-NO">
                <a:ea typeface="+mn-lt"/>
                <a:cs typeface="+mn-lt"/>
              </a:rPr>
              <a:t>det er på himmelen: </a:t>
            </a:r>
          </a:p>
          <a:p>
            <a:pPr marL="457200" indent="-457200"/>
            <a:endParaRPr lang="nn-NO">
              <a:ea typeface="+mn-lt"/>
              <a:cs typeface="+mn-lt"/>
            </a:endParaRPr>
          </a:p>
          <a:p>
            <a:pPr marL="457200" indent="-457200"/>
            <a:endParaRPr lang="nn-NO">
              <a:ea typeface="+mn-lt"/>
              <a:cs typeface="+mn-lt"/>
            </a:endParaRPr>
          </a:p>
          <a:p>
            <a:pPr marL="457200" indent="-457200"/>
            <a:endParaRPr lang="nn-NO">
              <a:ea typeface="+mn-lt"/>
              <a:cs typeface="+mn-lt"/>
            </a:endParaRPr>
          </a:p>
          <a:p>
            <a:pPr marL="457200" indent="-457200"/>
            <a:endParaRPr lang="nn-NO">
              <a:ea typeface="+mn-lt"/>
              <a:cs typeface="+mn-lt"/>
            </a:endParaRPr>
          </a:p>
          <a:p>
            <a:pPr marL="0" indent="0">
              <a:buNone/>
            </a:pPr>
            <a:endParaRPr lang="nn-NO">
              <a:ea typeface="+mn-lt"/>
              <a:cs typeface="+mn-lt"/>
            </a:endParaRPr>
          </a:p>
          <a:p>
            <a:pPr marL="0" indent="0">
              <a:buNone/>
            </a:pPr>
            <a:r>
              <a:rPr lang="nn-NO">
                <a:ea typeface="+mn-lt"/>
                <a:cs typeface="+mn-lt"/>
              </a:rPr>
              <a:t>Vi kan observere om det er </a:t>
            </a:r>
            <a:r>
              <a:rPr lang="nn-NO" b="1">
                <a:ea typeface="+mn-lt"/>
                <a:cs typeface="+mn-lt"/>
              </a:rPr>
              <a:t>nedbør</a:t>
            </a:r>
            <a:r>
              <a:rPr lang="nn-NO">
                <a:ea typeface="+mn-lt"/>
                <a:cs typeface="+mn-lt"/>
              </a:rPr>
              <a:t>: </a:t>
            </a:r>
            <a:endParaRPr lang="nn-NO">
              <a:cs typeface="Calibri"/>
            </a:endParaRPr>
          </a:p>
          <a:p>
            <a:pPr marL="457200" indent="-457200"/>
            <a:endParaRPr lang="nn-NO">
              <a:ea typeface="+mn-lt"/>
              <a:cs typeface="+mn-lt"/>
            </a:endParaRPr>
          </a:p>
          <a:p>
            <a:pPr marL="457200" indent="-457200"/>
            <a:endParaRPr lang="nn-NO">
              <a:cs typeface="Calibri"/>
            </a:endParaRPr>
          </a:p>
        </p:txBody>
      </p:sp>
      <p:pic>
        <p:nvPicPr>
          <p:cNvPr id="19" name="Picture 4" descr="Sol">
            <a:extLst>
              <a:ext uri="{FF2B5EF4-FFF2-40B4-BE49-F238E27FC236}">
                <a16:creationId xmlns:a16="http://schemas.microsoft.com/office/drawing/2014/main" id="{373DE705-9598-424E-A9EC-EC5EDAC7A34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9189" y="1131050"/>
            <a:ext cx="1463752" cy="1463752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FDB6D6B6-168B-4769-8CD1-E1AE98AD8093}"/>
              </a:ext>
            </a:extLst>
          </p:cNvPr>
          <p:cNvSpPr txBox="1"/>
          <p:nvPr/>
        </p:nvSpPr>
        <p:spPr>
          <a:xfrm>
            <a:off x="1437775" y="2723823"/>
            <a:ext cx="1014361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nn-NO"/>
              <a:t>klarver</a:t>
            </a:r>
          </a:p>
        </p:txBody>
      </p:sp>
      <p:pic>
        <p:nvPicPr>
          <p:cNvPr id="20" name="Picture 5" descr="Sol delvis gøymd bak ei lita sky.">
            <a:extLst>
              <a:ext uri="{FF2B5EF4-FFF2-40B4-BE49-F238E27FC236}">
                <a16:creationId xmlns:a16="http://schemas.microsoft.com/office/drawing/2014/main" id="{49F36C86-CDF5-4007-8BD9-B799319B99D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3341" y="1111104"/>
            <a:ext cx="1454554" cy="1454554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629F656F-D186-4ED5-B404-52B82BB6FD6B}"/>
              </a:ext>
            </a:extLst>
          </p:cNvPr>
          <p:cNvSpPr txBox="1"/>
          <p:nvPr/>
        </p:nvSpPr>
        <p:spPr>
          <a:xfrm>
            <a:off x="3531305" y="2722904"/>
            <a:ext cx="1145458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nn-NO"/>
              <a:t>lettskya</a:t>
            </a:r>
          </a:p>
        </p:txBody>
      </p:sp>
      <p:pic>
        <p:nvPicPr>
          <p:cNvPr id="21" name="Picture 6" descr="Sky.">
            <a:extLst>
              <a:ext uri="{FF2B5EF4-FFF2-40B4-BE49-F238E27FC236}">
                <a16:creationId xmlns:a16="http://schemas.microsoft.com/office/drawing/2014/main" id="{C7D98FA6-9A80-4A30-BD6B-E9481EEE08C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1439" y="1060464"/>
            <a:ext cx="1662502" cy="1662502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D0B90582-EF30-4BC0-A379-C5450E734158}"/>
              </a:ext>
            </a:extLst>
          </p:cNvPr>
          <p:cNvSpPr txBox="1"/>
          <p:nvPr/>
        </p:nvSpPr>
        <p:spPr>
          <a:xfrm>
            <a:off x="5653472" y="2672326"/>
            <a:ext cx="2743199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nn-NO"/>
              <a:t>overskya</a:t>
            </a:r>
          </a:p>
        </p:txBody>
      </p:sp>
      <p:pic>
        <p:nvPicPr>
          <p:cNvPr id="22" name="Picture 8" descr="Sky med tre strekar under.">
            <a:extLst>
              <a:ext uri="{FF2B5EF4-FFF2-40B4-BE49-F238E27FC236}">
                <a16:creationId xmlns:a16="http://schemas.microsoft.com/office/drawing/2014/main" id="{30AE91E4-AF02-41CC-980C-E88E8CEA889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65761" y="975002"/>
            <a:ext cx="1551666" cy="1551666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0F93A1CB-42C4-4F26-9AA0-092FEB1752B6}"/>
              </a:ext>
            </a:extLst>
          </p:cNvPr>
          <p:cNvSpPr txBox="1"/>
          <p:nvPr/>
        </p:nvSpPr>
        <p:spPr>
          <a:xfrm>
            <a:off x="8227653" y="2730252"/>
            <a:ext cx="2743199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nn-NO"/>
              <a:t>tåke</a:t>
            </a:r>
          </a:p>
        </p:txBody>
      </p:sp>
      <p:pic>
        <p:nvPicPr>
          <p:cNvPr id="27" name="Picture 7" descr="Sky med regndropar. ">
            <a:extLst>
              <a:ext uri="{FF2B5EF4-FFF2-40B4-BE49-F238E27FC236}">
                <a16:creationId xmlns:a16="http://schemas.microsoft.com/office/drawing/2014/main" id="{5D7F79E5-0FB4-433A-AFF8-697286D6441E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2132" y="4041833"/>
            <a:ext cx="1689272" cy="1689272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A870F769-9F9A-441F-ACC6-AE00A39DC4AB}"/>
              </a:ext>
            </a:extLst>
          </p:cNvPr>
          <p:cNvSpPr txBox="1"/>
          <p:nvPr/>
        </p:nvSpPr>
        <p:spPr>
          <a:xfrm>
            <a:off x="1374487" y="5953430"/>
            <a:ext cx="1563328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nn-NO">
                <a:cs typeface="Calibri"/>
              </a:rPr>
              <a:t>yr (lett regn)</a:t>
            </a:r>
          </a:p>
        </p:txBody>
      </p:sp>
      <p:pic>
        <p:nvPicPr>
          <p:cNvPr id="26" name="Picture 9" descr="Sky med mykje regn.">
            <a:extLst>
              <a:ext uri="{FF2B5EF4-FFF2-40B4-BE49-F238E27FC236}">
                <a16:creationId xmlns:a16="http://schemas.microsoft.com/office/drawing/2014/main" id="{FB7753E6-06A6-474B-90F3-0A3D55AAC982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67557" y="3953004"/>
            <a:ext cx="1662914" cy="1662914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0F8B472E-D861-4877-9619-80BD84C02631}"/>
              </a:ext>
            </a:extLst>
          </p:cNvPr>
          <p:cNvSpPr txBox="1"/>
          <p:nvPr/>
        </p:nvSpPr>
        <p:spPr>
          <a:xfrm>
            <a:off x="3765603" y="5953430"/>
            <a:ext cx="1563328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nn-NO">
                <a:cs typeface="Calibri"/>
              </a:rPr>
              <a:t> regn</a:t>
            </a:r>
          </a:p>
        </p:txBody>
      </p:sp>
      <p:pic>
        <p:nvPicPr>
          <p:cNvPr id="24" name="Bilde 23" descr="Sky med lyn og regn.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3472" y="4113927"/>
            <a:ext cx="1594310" cy="1594310"/>
          </a:xfrm>
          <a:prstGeom prst="rect">
            <a:avLst/>
          </a:prstGeom>
        </p:spPr>
      </p:pic>
      <p:sp>
        <p:nvSpPr>
          <p:cNvPr id="28" name="TextBox 15">
            <a:extLst>
              <a:ext uri="{FF2B5EF4-FFF2-40B4-BE49-F238E27FC236}">
                <a16:creationId xmlns:a16="http://schemas.microsoft.com/office/drawing/2014/main" id="{0F8B472E-D861-4877-9619-80BD84C02631}"/>
              </a:ext>
            </a:extLst>
          </p:cNvPr>
          <p:cNvSpPr txBox="1"/>
          <p:nvPr/>
        </p:nvSpPr>
        <p:spPr>
          <a:xfrm>
            <a:off x="5653471" y="5931358"/>
            <a:ext cx="1854233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nn-NO">
                <a:cs typeface="Calibri"/>
              </a:rPr>
              <a:t> regn og tore</a:t>
            </a:r>
          </a:p>
        </p:txBody>
      </p:sp>
      <p:pic>
        <p:nvPicPr>
          <p:cNvPr id="25" name="Picture 10" descr="Sky med snø.">
            <a:extLst>
              <a:ext uri="{FF2B5EF4-FFF2-40B4-BE49-F238E27FC236}">
                <a16:creationId xmlns:a16="http://schemas.microsoft.com/office/drawing/2014/main" id="{3DE5BF47-71C9-4F8F-A82D-88AF620DA04C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83935" y="4041833"/>
            <a:ext cx="1715318" cy="1715318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C627A37C-2726-4405-A063-E27C758EE13A}"/>
              </a:ext>
            </a:extLst>
          </p:cNvPr>
          <p:cNvSpPr txBox="1"/>
          <p:nvPr/>
        </p:nvSpPr>
        <p:spPr>
          <a:xfrm>
            <a:off x="8396671" y="5893243"/>
            <a:ext cx="1563328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nn-NO">
                <a:cs typeface="Calibri"/>
              </a:rPr>
              <a:t> snø</a:t>
            </a:r>
          </a:p>
        </p:txBody>
      </p:sp>
      <p:sp>
        <p:nvSpPr>
          <p:cNvPr id="18" name="Speech Bubble: Oval 1">
            <a:extLst>
              <a:ext uri="{FF2B5EF4-FFF2-40B4-BE49-F238E27FC236}">
                <a16:creationId xmlns:a16="http://schemas.microsoft.com/office/drawing/2014/main" id="{2E600612-39C3-4C7C-A4D3-0608B8E77657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9273655" y="2390274"/>
            <a:ext cx="2871222" cy="2257244"/>
          </a:xfrm>
          <a:prstGeom prst="wedgeEllipseCallout">
            <a:avLst>
              <a:gd name="adj1" fmla="val -30863"/>
              <a:gd name="adj2" fmla="val 63920"/>
            </a:avLst>
          </a:prstGeom>
          <a:solidFill>
            <a:schemeClr val="accent1">
              <a:lumMod val="40000"/>
              <a:lumOff val="60000"/>
            </a:schemeClr>
          </a:solidFill>
          <a:ln w="12700" cap="flat" cmpd="sng" algn="ctr">
            <a:solidFill>
              <a:schemeClr val="accent1">
                <a:shade val="50000"/>
              </a:schemeClr>
            </a:solidFill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nb-NO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n-NO" sz="2800">
                <a:solidFill>
                  <a:schemeClr val="tx1"/>
                </a:solidFill>
                <a:cs typeface="Calibri"/>
              </a:rPr>
              <a:t>Kva for eit versymbol</a:t>
            </a:r>
            <a:r>
              <a:rPr kumimoji="0" lang="nn-NO" sz="2800" b="0" i="0" u="none" strike="noStrike" kern="1200" cap="none" spc="0" normalizeH="0" baseline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Calibri"/>
              </a:rPr>
              <a:t> passar i dag?</a:t>
            </a:r>
          </a:p>
        </p:txBody>
      </p:sp>
      <p:sp>
        <p:nvSpPr>
          <p:cNvPr id="23" name="TextBox 14">
            <a:extLst>
              <a:ext uri="{FF2B5EF4-FFF2-40B4-BE49-F238E27FC236}">
                <a16:creationId xmlns:a16="http://schemas.microsoft.com/office/drawing/2014/main" id="{A870F769-9F9A-441F-ACC6-AE00A39DC4AB}"/>
              </a:ext>
            </a:extLst>
          </p:cNvPr>
          <p:cNvSpPr txBox="1"/>
          <p:nvPr/>
        </p:nvSpPr>
        <p:spPr>
          <a:xfrm>
            <a:off x="10370627" y="6458583"/>
            <a:ext cx="1563328" cy="27699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nn-NO" sz="1200">
                <a:cs typeface="Calibri"/>
              </a:rPr>
              <a:t>Værsymboler fra yr.no</a:t>
            </a:r>
          </a:p>
        </p:txBody>
      </p:sp>
    </p:spTree>
    <p:extLst>
      <p:ext uri="{BB962C8B-B14F-4D97-AF65-F5344CB8AC3E}">
        <p14:creationId xmlns:p14="http://schemas.microsoft.com/office/powerpoint/2010/main" val="37795576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13" grpId="0"/>
      <p:bldP spid="14" grpId="0"/>
      <p:bldP spid="15" grpId="0"/>
      <p:bldP spid="16" grpId="0"/>
      <p:bldP spid="28" grpId="0"/>
      <p:bldP spid="17" grpId="0"/>
      <p:bldP spid="18" grpId="0" animBg="1"/>
    </p:bldLst>
  </p:timing>
</p:sld>
</file>

<file path=ppt/theme/theme1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4277</TotalTime>
  <Words>156</Words>
  <Application>Microsoft Office PowerPoint</Application>
  <PresentationFormat>Breiskjerm</PresentationFormat>
  <Paragraphs>48</Paragraphs>
  <Slides>17</Slides>
  <Notes>6</Notes>
  <HiddenSlides>0</HiddenSlides>
  <MMClips>0</MMClips>
  <ScaleCrop>false</ScaleCrop>
  <HeadingPairs>
    <vt:vector size="6" baseType="variant">
      <vt:variant>
        <vt:lpstr>Brukte skrifter</vt:lpstr>
      </vt:variant>
      <vt:variant>
        <vt:i4>3</vt:i4>
      </vt:variant>
      <vt:variant>
        <vt:lpstr>Tema</vt:lpstr>
      </vt:variant>
      <vt:variant>
        <vt:i4>1</vt:i4>
      </vt:variant>
      <vt:variant>
        <vt:lpstr>Lysbilettitlar</vt:lpstr>
      </vt:variant>
      <vt:variant>
        <vt:i4>17</vt:i4>
      </vt:variant>
    </vt:vector>
  </HeadingPairs>
  <TitlesOfParts>
    <vt:vector size="21" baseType="lpstr">
      <vt:lpstr>Arial</vt:lpstr>
      <vt:lpstr>Calibri</vt:lpstr>
      <vt:lpstr>Calibri Light</vt:lpstr>
      <vt:lpstr>Office-tema</vt:lpstr>
      <vt:lpstr>ØKT 1: Observere veret ved å sjå</vt:lpstr>
      <vt:lpstr>Oppdrag </vt:lpstr>
      <vt:lpstr>Korleis er veret på bilde 1?</vt:lpstr>
      <vt:lpstr>Bilde 2</vt:lpstr>
      <vt:lpstr>Bilde 3</vt:lpstr>
      <vt:lpstr>Bilde 4</vt:lpstr>
      <vt:lpstr>Bilde 5</vt:lpstr>
      <vt:lpstr>Kva kan vi finne ut ved å observere veret gjennom vindauget?</vt:lpstr>
      <vt:lpstr>Kva for eit versymbol passar i dag?</vt:lpstr>
      <vt:lpstr>ØKT 4: Måle temperatur</vt:lpstr>
      <vt:lpstr> Termometer</vt:lpstr>
      <vt:lpstr>Lese av temperatur på eit termometer</vt:lpstr>
      <vt:lpstr>Isbit som smeltar</vt:lpstr>
      <vt:lpstr>Kjøleskap</vt:lpstr>
      <vt:lpstr>Fryseboks</vt:lpstr>
      <vt:lpstr>Vårdag</vt:lpstr>
      <vt:lpstr>Stader med ulik temperatur</vt:lpstr>
    </vt:vector>
  </TitlesOfParts>
  <Company>Universitetet i Oslo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ØKT 1: Observere været ved å se</dc:title>
  <dc:creator>Aud Ragnhild Skår</dc:creator>
  <cp:lastModifiedBy>Aud Ragnhild Skår</cp:lastModifiedBy>
  <cp:revision>36</cp:revision>
  <dcterms:created xsi:type="dcterms:W3CDTF">2022-07-04T11:58:19Z</dcterms:created>
  <dcterms:modified xsi:type="dcterms:W3CDTF">2023-01-20T08:14:40Z</dcterms:modified>
</cp:coreProperties>
</file>