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705" r:id="rId5"/>
    <p:sldMasterId id="2147483696" r:id="rId6"/>
    <p:sldMasterId id="2147483687" r:id="rId7"/>
    <p:sldMasterId id="2147483715" r:id="rId8"/>
  </p:sldMasterIdLst>
  <p:notesMasterIdLst>
    <p:notesMasterId r:id="rId20"/>
  </p:notesMasterIdLst>
  <p:sldIdLst>
    <p:sldId id="785" r:id="rId9"/>
    <p:sldId id="784" r:id="rId10"/>
    <p:sldId id="790" r:id="rId11"/>
    <p:sldId id="791" r:id="rId12"/>
    <p:sldId id="796" r:id="rId13"/>
    <p:sldId id="761" r:id="rId14"/>
    <p:sldId id="782" r:id="rId15"/>
    <p:sldId id="846" r:id="rId16"/>
    <p:sldId id="783" r:id="rId17"/>
    <p:sldId id="481" r:id="rId18"/>
    <p:sldId id="781" r:id="rId19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2DA1C-5F1E-80FE-765D-9200F9DE4CF4}" name="Maria Gaare Dahl" initials="MD" userId="S::mariagda@uio.no::c86e498c-2028-4ad0-bcc9-39b1a3053f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BC330-9E0E-B2BA-88B0-407AC202970B}" v="30" dt="2025-09-15T13:24:52.833"/>
    <p1510:client id="{1DB445F3-2483-3ABF-E60C-61C582540D2B}" v="4" dt="2025-09-16T06:53:33.559"/>
    <p1510:client id="{372E21E8-F072-7944-5914-9B41AC031DA9}" v="4" dt="2025-09-16T11:46:58.934"/>
    <p1510:client id="{7F2DFF3F-C553-1F42-206B-6E9D8C894F82}" v="50" dt="2025-09-16T10:58:24.131"/>
    <p1510:client id="{A20EA917-123A-6471-F1D1-B1C337D97F5B}" v="84" dt="2025-09-16T11:51:31.541"/>
    <p1510:client id="{AFE8E15F-D891-4B51-B1CB-2A3FA7F13380}" v="1" dt="2025-09-16T13:12:42.459"/>
    <p1510:client id="{DBD54038-2E5B-44E5-9CF3-828BA60F93CD}" v="20" dt="2025-09-15T10:23:03.625"/>
    <p1510:client id="{EED02446-BC80-B4B7-7F82-320F4B20E068}" v="5" dt="2025-09-16T11:42:20.589"/>
    <p1510:client id="{F49F4917-5DF3-5090-71C4-F4772F26D45E}" v="9" dt="2025-09-16T13:05:15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B355-1F2A-4656-9C63-4C373C81F0D3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BCB9-DAEF-4493-8C21-772188A0C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20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17439428?share=copy#t=8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forsok/vis.html?tid=238888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aperskolen.no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kaperskolen.no/5-7-trinn/oppfinnerverksted-5-7-trinn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Kan </a:t>
            </a:r>
            <a:r>
              <a:rPr lang="en-US" err="1"/>
              <a:t>tilpasses</a:t>
            </a:r>
            <a:r>
              <a:rPr lang="en-US"/>
              <a:t> elevens </a:t>
            </a:r>
            <a:r>
              <a:rPr lang="en-US" err="1"/>
              <a:t>nivå</a:t>
            </a:r>
            <a:r>
              <a:rPr lang="en-US"/>
              <a:t>.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24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https://vimeo.com/1117439428?share=copy#t=88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en-US" err="1"/>
              <a:t>Filmen</a:t>
            </a:r>
            <a:r>
              <a:rPr lang="en-US"/>
              <a:t> ligger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nettsiden</a:t>
            </a:r>
            <a:r>
              <a:rPr lang="en-US"/>
              <a:t>: naturfag.no/</a:t>
            </a:r>
            <a:r>
              <a:rPr lang="en-US" err="1"/>
              <a:t>energi</a:t>
            </a:r>
            <a:r>
              <a:rPr lang="en-US"/>
              <a:t> – Oppdraget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lærerressurser</a:t>
            </a:r>
            <a:r>
              <a:rPr lang="en-US"/>
              <a:t> </a:t>
            </a:r>
          </a:p>
          <a:p>
            <a:endParaRPr lang="en-US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86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78936-DACF-3210-7581-4BB2BE03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D68AA2C-0A09-012F-EC18-487F64451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C92FBD0-3B1B-BF97-D22A-CC2D357A9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Versjon</a:t>
            </a:r>
            <a:r>
              <a:rPr lang="en-US"/>
              <a:t> </a:t>
            </a:r>
            <a:r>
              <a:rPr lang="en-US" err="1"/>
              <a:t>tilpasset</a:t>
            </a:r>
            <a:r>
              <a:rPr lang="en-US"/>
              <a:t> </a:t>
            </a:r>
            <a:r>
              <a:rPr lang="en-US" err="1"/>
              <a:t>ungdomstrinn</a:t>
            </a:r>
            <a:r>
              <a:rPr lang="en-US"/>
              <a:t> og vgs.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1353114-1023-9415-BA41-EE6845BBC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39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09B-F808-E83D-12AD-0D0BC535D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66220DE-BB69-CD9C-F029-638219489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0E2DA3A-DFA6-63BA-59EA-4064CDA0A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Versjon</a:t>
            </a:r>
            <a:r>
              <a:rPr lang="en-US"/>
              <a:t> </a:t>
            </a:r>
            <a:r>
              <a:rPr lang="en-US" err="1"/>
              <a:t>tilpasset</a:t>
            </a:r>
            <a:r>
              <a:rPr lang="en-US"/>
              <a:t> </a:t>
            </a:r>
            <a:r>
              <a:rPr lang="en-US" err="1"/>
              <a:t>mellomtrinn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23AD8F-D9AE-ACF5-2FCA-58AEE7F81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9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>
                <a:ea typeface="Calibri"/>
                <a:cs typeface="Calibri"/>
              </a:rPr>
              <a:t>Leseoppdraget</a:t>
            </a:r>
            <a:r>
              <a:rPr lang="nb-NO">
                <a:ea typeface="Calibri"/>
                <a:cs typeface="Calibri"/>
              </a:rPr>
              <a:t> hjelper elevene å fokusere lesingen, ta tak i begreper og innhold som kan være utfordrende og å avkode og oppsummere innholdet i fellesskap. </a:t>
            </a:r>
            <a:r>
              <a:rPr lang="nb-NO" err="1">
                <a:ea typeface="Calibri"/>
                <a:cs typeface="Calibri"/>
              </a:rPr>
              <a:t>Leseoppdrag</a:t>
            </a:r>
            <a:r>
              <a:rPr lang="nb-NO">
                <a:ea typeface="Calibri"/>
                <a:cs typeface="Calibri"/>
              </a:rPr>
              <a:t> kan også bidra til å skape motivasjon for lesing. </a:t>
            </a: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Les mer om </a:t>
            </a:r>
            <a:r>
              <a:rPr lang="nb-NO" err="1">
                <a:ea typeface="Calibri"/>
                <a:cs typeface="Calibri"/>
              </a:rPr>
              <a:t>leseoppdrag</a:t>
            </a:r>
            <a:r>
              <a:rPr lang="nb-NO">
                <a:ea typeface="Calibri"/>
                <a:cs typeface="Calibri"/>
              </a:rPr>
              <a:t> her: </a:t>
            </a:r>
            <a:r>
              <a:rPr lang="nb-NO">
                <a:hlinkClick r:id="rId3"/>
              </a:rPr>
              <a:t>https://www.naturfag.no/forsok/vis.html?tid=2388884</a:t>
            </a:r>
            <a:r>
              <a:rPr lang="nb-NO"/>
              <a:t> 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01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Statnett områdeplaner: https://www.statnett.no/for-aktorer-i-kraftbransjen/planer-og-analyser/omradeplaner/ </a:t>
            </a:r>
          </a:p>
          <a:p>
            <a:endParaRPr lang="nb-NO"/>
          </a:p>
          <a:p>
            <a:r>
              <a:rPr lang="nb-NO"/>
              <a:t>Statnett – statistikk over tilknytningssaker: https://www.statnett.no/for-aktorer-i-kraftbransjen/nettkapasitet-til-produksjon-og-forbruk/foresporsler-og-reservasjon-i-nettet/#kapasitetsk%C3%B8 </a:t>
            </a:r>
          </a:p>
          <a:p>
            <a:endParaRPr lang="nb-NO"/>
          </a:p>
          <a:p>
            <a:r>
              <a:rPr lang="nb-NO"/>
              <a:t>PlanNett – NVE: https://plannett.nve.no/ </a:t>
            </a:r>
          </a:p>
          <a:p>
            <a:endParaRPr lang="nb-NO"/>
          </a:p>
          <a:p>
            <a:r>
              <a:rPr lang="nb-NO"/>
              <a:t>Wattapp – </a:t>
            </a:r>
            <a:r>
              <a:rPr lang="nb-NO" err="1"/>
              <a:t>Elmea</a:t>
            </a:r>
            <a:r>
              <a:rPr lang="nb-NO"/>
              <a:t>: https://www.elmea.no/ledig-nettkapasitet/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Lenkene ligger også på naturfag.no/energi – oppdraget og lærerressurser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82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Opplegget Oppfinnerverksted</a:t>
            </a:r>
            <a:r>
              <a:rPr lang="nb-NO" baseline="0"/>
              <a:t> </a:t>
            </a:r>
            <a:r>
              <a:rPr lang="nb-NO"/>
              <a:t>finner du på </a:t>
            </a:r>
            <a:r>
              <a:rPr lang="nb-NO" baseline="0"/>
              <a:t>skaperskolen.no. Her </a:t>
            </a:r>
            <a:r>
              <a:rPr lang="nb-NO"/>
              <a:t>får du </a:t>
            </a:r>
            <a:r>
              <a:rPr lang="nb-NO" baseline="0"/>
              <a:t>beskrivelse av undervisningsopplegget, boblemodellen, lærerveiledning, presentasjoner og andre ressurser du kan tilpasse til din undervisning.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r>
              <a:rPr lang="nb-NO"/>
              <a:t>Skaperskolen:</a:t>
            </a:r>
            <a:r>
              <a:rPr lang="nb-NO" baseline="0"/>
              <a:t> </a:t>
            </a:r>
            <a:r>
              <a:rPr lang="nb-NO">
                <a:hlinkClick r:id="rId3"/>
              </a:rPr>
              <a:t>Skaperskolen.no – Skaperskolen.no gir deg som lærer det du trenger for å bringe skaperkulturen inn i din skole.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Oppfinnerverksted</a:t>
            </a:r>
            <a:r>
              <a:rPr lang="nb-NO" baseline="0"/>
              <a:t> 5.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nb-NO" baseline="0"/>
              <a:t>7. trinn: </a:t>
            </a:r>
            <a:r>
              <a:rPr lang="nb-NO">
                <a:hlinkClick r:id="rId4"/>
              </a:rPr>
              <a:t>Oppfinnerverksted, 5.–7. trinn – Skaperskolen.no</a:t>
            </a:r>
            <a:r>
              <a:rPr lang="nb-NO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08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Konkretisering</a:t>
            </a:r>
            <a:r>
              <a:rPr lang="en-US"/>
              <a:t> av </a:t>
            </a:r>
            <a:r>
              <a:rPr lang="en-US" err="1"/>
              <a:t>hva</a:t>
            </a:r>
            <a:r>
              <a:rPr lang="en-US"/>
              <a:t> vi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gjøre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vår</a:t>
            </a:r>
            <a:r>
              <a:rPr lang="en-US"/>
              <a:t> </a:t>
            </a:r>
            <a:r>
              <a:rPr lang="en-US" err="1"/>
              <a:t>skole</a:t>
            </a:r>
            <a:r>
              <a:rPr lang="en-U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må</a:t>
            </a:r>
            <a:r>
              <a:rPr lang="en-US"/>
              <a:t> vi </a:t>
            </a:r>
            <a:r>
              <a:rPr lang="en-US" err="1"/>
              <a:t>gjøre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lære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kunne</a:t>
            </a:r>
            <a:r>
              <a:rPr lang="en-US"/>
              <a:t> </a:t>
            </a:r>
            <a:r>
              <a:rPr lang="en-US" err="1"/>
              <a:t>svare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oppdraget</a:t>
            </a:r>
            <a:r>
              <a:rPr lang="en-US"/>
              <a:t> – </a:t>
            </a:r>
            <a:r>
              <a:rPr lang="en-US" err="1"/>
              <a:t>hva</a:t>
            </a:r>
            <a:r>
              <a:rPr lang="en-US"/>
              <a:t> er </a:t>
            </a:r>
            <a:r>
              <a:rPr lang="en-US" err="1"/>
              <a:t>arbeidsoppgavene</a:t>
            </a:r>
            <a:r>
              <a:rPr lang="en-US"/>
              <a:t>? </a:t>
            </a:r>
            <a:r>
              <a:rPr lang="en-US" err="1"/>
              <a:t>Hvilken</a:t>
            </a:r>
            <a:r>
              <a:rPr lang="en-US"/>
              <a:t> </a:t>
            </a:r>
            <a:r>
              <a:rPr lang="en-US" err="1"/>
              <a:t>rekkefølge</a:t>
            </a:r>
            <a:r>
              <a:rPr lang="en-US"/>
              <a:t> </a:t>
            </a:r>
            <a:r>
              <a:rPr lang="en-US" err="1"/>
              <a:t>må</a:t>
            </a:r>
            <a:r>
              <a:rPr lang="en-US"/>
              <a:t> vi </a:t>
            </a:r>
            <a:r>
              <a:rPr lang="en-US" err="1"/>
              <a:t>gjøre</a:t>
            </a:r>
            <a:r>
              <a:rPr lang="en-US"/>
              <a:t> dem </a:t>
            </a:r>
            <a:r>
              <a:rPr lang="en-US" err="1"/>
              <a:t>i</a:t>
            </a:r>
            <a:r>
              <a:rPr lang="en-US"/>
              <a:t>?</a:t>
            </a:r>
            <a:endParaRPr lang="nb-NO"/>
          </a:p>
          <a:p>
            <a:r>
              <a:rPr lang="en-US"/>
              <a:t>E</a:t>
            </a:r>
            <a:r>
              <a:rPr lang="nb-NO"/>
              <a:t>v. dele elevene i grupper og tildele ulike ansvarsområder. </a:t>
            </a:r>
            <a:endParaRPr lang="en-US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42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Presentere</a:t>
            </a:r>
            <a:r>
              <a:rPr lang="en-US"/>
              <a:t> </a:t>
            </a:r>
            <a:r>
              <a:rPr lang="en-US" err="1"/>
              <a:t>læringsmål</a:t>
            </a:r>
            <a:r>
              <a:rPr lang="en-US"/>
              <a:t>, </a:t>
            </a:r>
            <a:r>
              <a:rPr lang="en-US" err="1"/>
              <a:t>vurderingskriterier</a:t>
            </a:r>
            <a:r>
              <a:rPr lang="en-US"/>
              <a:t>, </a:t>
            </a:r>
            <a:r>
              <a:rPr lang="en-US" err="1"/>
              <a:t>informasjon</a:t>
            </a:r>
            <a:r>
              <a:rPr lang="en-US"/>
              <a:t> om </a:t>
            </a:r>
            <a:r>
              <a:rPr lang="en-US" err="1"/>
              <a:t>krav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format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løsningen</a:t>
            </a:r>
            <a:r>
              <a:rPr lang="en-US"/>
              <a:t>.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85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736678"/>
            <a:ext cx="9144000" cy="1060474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err="1"/>
              <a:t>Tittel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74788"/>
            <a:ext cx="9144000" cy="4984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Person(er), </a:t>
            </a:r>
            <a:r>
              <a:rPr lang="en-US" err="1"/>
              <a:t>sted</a:t>
            </a:r>
            <a:r>
              <a:rPr lang="en-US"/>
              <a:t> og </a:t>
            </a:r>
            <a:r>
              <a:rPr lang="en-US" err="1"/>
              <a:t>dato</a:t>
            </a:r>
            <a:endParaRPr lang="nb-NO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F9DFAC15-D0B0-4FF8-1100-F12371230FE1}"/>
              </a:ext>
            </a:extLst>
          </p:cNvPr>
          <p:cNvGrpSpPr/>
          <p:nvPr userDrawn="1"/>
        </p:nvGrpSpPr>
        <p:grpSpPr>
          <a:xfrm>
            <a:off x="5268890" y="5713172"/>
            <a:ext cx="1654221" cy="799422"/>
            <a:chOff x="4999349" y="5481649"/>
            <a:chExt cx="1654221" cy="799422"/>
          </a:xfrm>
        </p:grpSpPr>
        <p:pic>
          <p:nvPicPr>
            <p:cNvPr id="14" name="Bilde 13" descr="Et bilde som inneholder logo&#10;&#10;Automatisk generert beskrivelse">
              <a:extLst>
                <a:ext uri="{FF2B5EF4-FFF2-40B4-BE49-F238E27FC236}">
                  <a16:creationId xmlns:a16="http://schemas.microsoft.com/office/drawing/2014/main" id="{98697830-B734-0B56-D7AF-DA759E3085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8889" y="5481649"/>
              <a:ext cx="1115143" cy="606492"/>
            </a:xfrm>
            <a:prstGeom prst="rect">
              <a:avLst/>
            </a:prstGeom>
          </p:spPr>
        </p:pic>
        <p:pic>
          <p:nvPicPr>
            <p:cNvPr id="15" name="Bilde 14" descr="Et bilde som inneholder logo&#10;&#10;Automatisk generert beskrivelse">
              <a:extLst>
                <a:ext uri="{FF2B5EF4-FFF2-40B4-BE49-F238E27FC236}">
                  <a16:creationId xmlns:a16="http://schemas.microsoft.com/office/drawing/2014/main" id="{2AFF705D-4F0B-300A-D730-6CB005840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9349" y="6112077"/>
              <a:ext cx="1654221" cy="168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6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Deloverskrif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42677" y="6571503"/>
            <a:ext cx="2402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541056" y="6580470"/>
            <a:ext cx="25325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530784" y="65715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90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3404592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62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50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41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628602"/>
            <a:ext cx="5386917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628602"/>
            <a:ext cx="5389033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46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07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14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10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9600" y="1068387"/>
            <a:ext cx="10972800" cy="354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494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3404592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84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3404592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73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315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68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628602"/>
            <a:ext cx="5386917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628602"/>
            <a:ext cx="5389033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195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934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06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592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9600" y="1068387"/>
            <a:ext cx="10972800" cy="354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25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3404592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676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82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7693907-1068-0A2D-B6A6-7B26B96B86DF}"/>
              </a:ext>
            </a:extLst>
          </p:cNvPr>
          <p:cNvSpPr/>
          <p:nvPr userDrawn="1"/>
        </p:nvSpPr>
        <p:spPr>
          <a:xfrm>
            <a:off x="0" y="6126164"/>
            <a:ext cx="2423592" cy="73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BD9DF35-72CB-77EF-1287-A7DAF385A758}"/>
              </a:ext>
            </a:extLst>
          </p:cNvPr>
          <p:cNvSpPr/>
          <p:nvPr userDrawn="1"/>
        </p:nvSpPr>
        <p:spPr>
          <a:xfrm>
            <a:off x="9768408" y="6126164"/>
            <a:ext cx="2423592" cy="73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50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881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535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628602"/>
            <a:ext cx="5386917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628602"/>
            <a:ext cx="5389033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302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92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757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97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9600" y="1068387"/>
            <a:ext cx="10972800" cy="354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83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628602"/>
            <a:ext cx="5386917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628602"/>
            <a:ext cx="5389033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85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54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32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31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9600" y="1068387"/>
            <a:ext cx="10972800" cy="354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03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79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49079"/>
            <a:ext cx="10515600" cy="2027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5778-A082-4B29-AD6A-89026AE0AB05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D1B2-7ABD-4A36-90E8-82F31A185D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27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Logo Universitetet i Oslo">
            <a:extLst>
              <a:ext uri="{FF2B5EF4-FFF2-40B4-BE49-F238E27FC236}">
                <a16:creationId xmlns:a16="http://schemas.microsoft.com/office/drawing/2014/main" id="{D8F70EC6-3734-E106-6F72-3CC41018C80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6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293644"/>
            <a:ext cx="2381250" cy="49053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41848" y="6356351"/>
            <a:ext cx="1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05393" y="6356351"/>
            <a:ext cx="3834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12224" y="635635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9461" y="6381328"/>
            <a:ext cx="346111" cy="370911"/>
          </a:xfrm>
          <a:prstGeom prst="rect">
            <a:avLst/>
          </a:prstGeom>
        </p:spPr>
      </p:pic>
      <p:pic>
        <p:nvPicPr>
          <p:cNvPr id="11" name="Bilde 10" descr="Et bilde som inneholder logo&#10;&#10;Automatisk generert beskrivelse">
            <a:extLst>
              <a:ext uri="{FF2B5EF4-FFF2-40B4-BE49-F238E27FC236}">
                <a16:creationId xmlns:a16="http://schemas.microsoft.com/office/drawing/2014/main" id="{FC0B9178-B778-52BA-2AE6-8C1CB77D3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488188"/>
            <a:ext cx="1654221" cy="1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73145" y="6356351"/>
            <a:ext cx="515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48128" y="635635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 descr="Logo Universitetet i Oslo">
            <a:extLst>
              <a:ext uri="{FF2B5EF4-FFF2-40B4-BE49-F238E27FC236}">
                <a16:creationId xmlns:a16="http://schemas.microsoft.com/office/drawing/2014/main" id="{D8F70EC6-3734-E106-6F72-3CC41018C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6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342"/>
          <a:stretch/>
        </p:blipFill>
        <p:spPr>
          <a:xfrm>
            <a:off x="10128448" y="6270180"/>
            <a:ext cx="2063552" cy="4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73145" y="6356351"/>
            <a:ext cx="515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48128" y="635635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9461" y="6381328"/>
            <a:ext cx="346111" cy="370911"/>
          </a:xfrm>
          <a:prstGeom prst="rect">
            <a:avLst/>
          </a:prstGeom>
        </p:spPr>
      </p:pic>
      <p:pic>
        <p:nvPicPr>
          <p:cNvPr id="11" name="Bilde 10" descr="Et bilde som inneholder logo&#10;&#10;Automatisk generert beskrivelse">
            <a:extLst>
              <a:ext uri="{FF2B5EF4-FFF2-40B4-BE49-F238E27FC236}">
                <a16:creationId xmlns:a16="http://schemas.microsoft.com/office/drawing/2014/main" id="{FC0B9178-B778-52BA-2AE6-8C1CB77D3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488188"/>
            <a:ext cx="1654221" cy="1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Logo Universitetet i Oslo">
            <a:extLst>
              <a:ext uri="{FF2B5EF4-FFF2-40B4-BE49-F238E27FC236}">
                <a16:creationId xmlns:a16="http://schemas.microsoft.com/office/drawing/2014/main" id="{D8F70EC6-3734-E106-6F72-3CC41018C80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6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293644"/>
            <a:ext cx="2381250" cy="49053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41848" y="6356351"/>
            <a:ext cx="1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2B21-64C0-4AD7-ADC1-60D1B6E101FC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05393" y="6356351"/>
            <a:ext cx="3834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12224" y="635635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9461" y="6381328"/>
            <a:ext cx="346111" cy="370911"/>
          </a:xfrm>
          <a:prstGeom prst="rect">
            <a:avLst/>
          </a:prstGeom>
        </p:spPr>
      </p:pic>
      <p:pic>
        <p:nvPicPr>
          <p:cNvPr id="11" name="Bilde 10" descr="Et bilde som inneholder logo&#10;&#10;Automatisk generert beskrivelse">
            <a:extLst>
              <a:ext uri="{FF2B5EF4-FFF2-40B4-BE49-F238E27FC236}">
                <a16:creationId xmlns:a16="http://schemas.microsoft.com/office/drawing/2014/main" id="{FC0B9178-B778-52BA-2AE6-8C1CB77D3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488188"/>
            <a:ext cx="1654221" cy="1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17439428?share=copy#t=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nett.no/for-aktorer-i-kraftbransjen/planer-og-analyser/omradeplane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lmea.no/ledig-nettkapasitet/" TargetMode="External"/><Relationship Id="rId5" Type="http://schemas.openxmlformats.org/officeDocument/2006/relationships/hyperlink" Target="https://plannett.nve.no/" TargetMode="External"/><Relationship Id="rId4" Type="http://schemas.openxmlformats.org/officeDocument/2006/relationships/hyperlink" Target="https://www.statnett.no/for-aktorer-i-kraftbransjen/nettkapasitet-til-produksjon-og-forbruk/foresporsler-og-reservasjon-i-nettet/#kapasitetsk%C3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aperskolen.no/5-7-trinn/oppfinnerverksted-5-7-trin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hyperlink" Target="https://skaperskolen.no/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 elever observerer isbiter som smelter på en metallplate og en plastplate. Foto.">
            <a:extLst>
              <a:ext uri="{FF2B5EF4-FFF2-40B4-BE49-F238E27FC236}">
                <a16:creationId xmlns:a16="http://schemas.microsoft.com/office/drawing/2014/main" id="{802DEB8C-C660-F67D-C90B-2AE5EBFC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010526"/>
          </a:xfrm>
          <a:prstGeom prst="rect">
            <a:avLst/>
          </a:prstGeom>
        </p:spPr>
      </p:pic>
      <p:pic>
        <p:nvPicPr>
          <p:cNvPr id="8" name="Bilde 7" descr="Logo Universitetet i Oslo">
            <a:extLst>
              <a:ext uri="{FF2B5EF4-FFF2-40B4-BE49-F238E27FC236}">
                <a16:creationId xmlns:a16="http://schemas.microsoft.com/office/drawing/2014/main" id="{F4A758E1-73E8-84B1-AF05-6CA9A50BCA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919" y="3121322"/>
            <a:ext cx="2381250" cy="490538"/>
          </a:xfrm>
          <a:prstGeom prst="rect">
            <a:avLst/>
          </a:prstGeom>
        </p:spPr>
      </p:pic>
      <p:pic>
        <p:nvPicPr>
          <p:cNvPr id="2" name="Picture 1" descr="Blå og oransje logo til Energioppdraget fra Naturfagsenteret">
            <a:extLst>
              <a:ext uri="{FF2B5EF4-FFF2-40B4-BE49-F238E27FC236}">
                <a16:creationId xmlns:a16="http://schemas.microsoft.com/office/drawing/2014/main" id="{52908BE1-19AA-47E6-8800-4C3A0AB49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968" y="4403660"/>
            <a:ext cx="7364064" cy="18336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11DA42-5F21-4BBB-9DAE-9ABAED21A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A33EE8-20F2-5AB6-5A1D-1B761AEFF261}"/>
              </a:ext>
            </a:extLst>
          </p:cNvPr>
          <p:cNvSpPr txBox="1">
            <a:spLocks/>
          </p:cNvSpPr>
          <p:nvPr/>
        </p:nvSpPr>
        <p:spPr>
          <a:xfrm>
            <a:off x="609600" y="98072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Læringsmål, vurderingskriterier og informasjon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1EA5D-1194-5F40-4D0B-1EB150250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25244874-8CA7-403F-95E8-E497376AC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44" y="6160647"/>
            <a:ext cx="2332212" cy="5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7673-91C4-FD15-5A8F-A24026F6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/>
          <a:p>
            <a:pPr algn="ctr"/>
            <a:r>
              <a:rPr lang="en-US" err="1"/>
              <a:t>Juryens</a:t>
            </a:r>
            <a:r>
              <a:rPr lang="en-US"/>
              <a:t> </a:t>
            </a:r>
            <a:r>
              <a:rPr lang="en-US" err="1"/>
              <a:t>vurderingskriterier</a:t>
            </a:r>
            <a:endParaRPr lang="nb-NO"/>
          </a:p>
        </p:txBody>
      </p:sp>
      <p:pic>
        <p:nvPicPr>
          <p:cNvPr id="3" name="Picture 2" descr="A table with text on it&#10;&#10;AI-generated content may be incorrect.">
            <a:extLst>
              <a:ext uri="{FF2B5EF4-FFF2-40B4-BE49-F238E27FC236}">
                <a16:creationId xmlns:a16="http://schemas.microsoft.com/office/drawing/2014/main" id="{80803499-B1A0-9C4B-689B-07725F92C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80" y="1322722"/>
            <a:ext cx="11152272" cy="52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48154883-1F3C-C30F-55E7-5535FC60CD5A}"/>
              </a:ext>
            </a:extLst>
          </p:cNvPr>
          <p:cNvSpPr txBox="1"/>
          <p:nvPr/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 til Energioppdraget 25/26</a:t>
            </a:r>
          </a:p>
        </p:txBody>
      </p:sp>
      <p:pic>
        <p:nvPicPr>
          <p:cNvPr id="7" name="Bilde 6" descr="Et bilde som inneholder himmel, utendørs, skjermbilde, Parallell&#10;&#10;KI-generert innhold kan være feil.">
            <a:hlinkClick r:id="rId3"/>
            <a:extLst>
              <a:ext uri="{FF2B5EF4-FFF2-40B4-BE49-F238E27FC236}">
                <a16:creationId xmlns:a16="http://schemas.microsoft.com/office/drawing/2014/main" id="{75E4FF21-3123-F7CE-5C6C-1615ACB3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137995"/>
            <a:ext cx="6520068" cy="3683839"/>
          </a:xfrm>
          <a:prstGeom prst="rect">
            <a:avLst/>
          </a:prstGeom>
          <a:noFill/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2B2EB1F-369B-03CC-6E3A-FF132C7F17EB}"/>
              </a:ext>
            </a:extLst>
          </p:cNvPr>
          <p:cNvSpPr txBox="1"/>
          <p:nvPr/>
        </p:nvSpPr>
        <p:spPr>
          <a:xfrm>
            <a:off x="7215468" y="2924944"/>
            <a:ext cx="4954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https://vimeo.com/1117439428?share=copy#t=88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9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75EF0-E33A-A893-9D6E-EE61268B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870D2EBC-13A5-D0F4-9237-D308C934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752"/>
            <a:ext cx="10972800" cy="1143000"/>
          </a:xfrm>
        </p:spPr>
        <p:txBody>
          <a:bodyPr>
            <a:noAutofit/>
          </a:bodyPr>
          <a:lstStyle/>
          <a:p>
            <a:r>
              <a:rPr lang="nb-NO" sz="3600"/>
              <a:t>Oppdraget 2025/26 – Kapasiteten i strømnettet 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EC14D6F-A61B-8A53-85B7-9090DB64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75" y="1411514"/>
            <a:ext cx="6482237" cy="4034972"/>
          </a:xfrm>
          <a:prstGeom prst="wedgeRoundRectCallout">
            <a:avLst>
              <a:gd name="adj1" fmla="val 38107"/>
              <a:gd name="adj2" fmla="val 64485"/>
              <a:gd name="adj3" fmla="val 16667"/>
            </a:avLst>
          </a:prstGeom>
          <a:ln w="19050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 rtl="0" fontAlgn="base">
              <a:spcAft>
                <a:spcPts val="800"/>
              </a:spcAft>
              <a:buNone/>
            </a:pPr>
            <a:r>
              <a:rPr lang="nb-NO" sz="2200" b="1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nb-NO" sz="2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ndersøk situasjonen der dere bor:</a:t>
            </a:r>
            <a:r>
              <a:rPr lang="nb-NO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2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Hvordan er kapasiteten i dag, og hvordan vil kapasiteten være i årene som kommer?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Når, hvor og hvorfor oppstår det utfordringer med kapasiteten? 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Vurder og avgjør hvilke(t) tiltak som bør gjennomføres for å bedre kapasiteten i strømnettet. </a:t>
            </a:r>
          </a:p>
        </p:txBody>
      </p:sp>
      <p:pic>
        <p:nvPicPr>
          <p:cNvPr id="3" name="Bilde 2" descr="Et bilde som inneholder tekst, dokument, brev, skjermbilde&#10;&#10;KI-generert innhold kan være feil.">
            <a:extLst>
              <a:ext uri="{FF2B5EF4-FFF2-40B4-BE49-F238E27FC236}">
                <a16:creationId xmlns:a16="http://schemas.microsoft.com/office/drawing/2014/main" id="{65A1F81A-0943-6D52-006E-81E483204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03" y="1052736"/>
            <a:ext cx="2971953" cy="4292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B1025A3-F66D-A62A-5D49-213A4A10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59" y="2132856"/>
            <a:ext cx="2949965" cy="42497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0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ABFD-AE71-723C-387E-0E62DB7F3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716AF273-29CF-1861-8F23-4CB5771A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752"/>
            <a:ext cx="10972800" cy="1143000"/>
          </a:xfrm>
        </p:spPr>
        <p:txBody>
          <a:bodyPr>
            <a:noAutofit/>
          </a:bodyPr>
          <a:lstStyle/>
          <a:p>
            <a:r>
              <a:rPr lang="nb-NO" sz="3600"/>
              <a:t>Oppdraget 2025/26 – Utfordringer i strømnettet 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5728B49-7633-3997-9D11-5BED9E53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75" y="1411514"/>
            <a:ext cx="6482237" cy="4034972"/>
          </a:xfrm>
          <a:prstGeom prst="wedgeRoundRectCallout">
            <a:avLst>
              <a:gd name="adj1" fmla="val 38107"/>
              <a:gd name="adj2" fmla="val 64485"/>
              <a:gd name="adj3" fmla="val 16667"/>
            </a:avLst>
          </a:prstGeom>
          <a:ln w="19050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l" rtl="0" fontAlgn="base">
              <a:spcAft>
                <a:spcPts val="800"/>
              </a:spcAft>
              <a:buNone/>
            </a:pPr>
            <a:r>
              <a:rPr lang="nb-NO" sz="2200" b="1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nb-NO" sz="2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ndersøk situasjonen der dere bor:</a:t>
            </a:r>
            <a:r>
              <a:rPr lang="nb-NO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2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Får strømnettet levert strøm til de som trenger den i dag? Hvordan vil dette være i årene som kommer?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Når, hvor og hvorfor oppstår det utfordringer med å få levert strømmen?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Vurder og foreslå tiltak for at strømnettet bedre skal kunne levere strøm til alle som trenger den.  </a:t>
            </a:r>
          </a:p>
        </p:txBody>
      </p:sp>
      <p:pic>
        <p:nvPicPr>
          <p:cNvPr id="7" name="Bilde 6" descr="Et bilde som inneholder tekst, dokument, brev, Font&#10;&#10;KI-generert innhold kan være feil.">
            <a:extLst>
              <a:ext uri="{FF2B5EF4-FFF2-40B4-BE49-F238E27FC236}">
                <a16:creationId xmlns:a16="http://schemas.microsoft.com/office/drawing/2014/main" id="{1B71599F-81B8-B304-8F6F-C1C82C12A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68" y="1153503"/>
            <a:ext cx="2959252" cy="4286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 descr="Et bilde som inneholder tekst, brev, skjermbilde, Font&#10;&#10;KI-generert innhold kan være feil.">
            <a:extLst>
              <a:ext uri="{FF2B5EF4-FFF2-40B4-BE49-F238E27FC236}">
                <a16:creationId xmlns:a16="http://schemas.microsoft.com/office/drawing/2014/main" id="{7B631AF6-10A5-2C21-D1C9-BEC830779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628800"/>
            <a:ext cx="2959252" cy="4254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38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98CA86-123B-AF45-0103-F87641F7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Leseoppdrag</a:t>
            </a:r>
            <a:endParaRPr lang="nb-NO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5C2CBE-56E4-36D0-2700-A7C89A3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6872"/>
            <a:ext cx="7649496" cy="3849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200" b="1">
                <a:ea typeface="Calibri"/>
                <a:cs typeface="Calibri"/>
              </a:rPr>
              <a:t>Individuelt: </a:t>
            </a:r>
          </a:p>
          <a:p>
            <a:r>
              <a:rPr lang="nb-NO" sz="2200"/>
              <a:t>Strek under ord dere er usikre på.</a:t>
            </a:r>
            <a:endParaRPr lang="nb-NO" sz="2200">
              <a:ea typeface="Calibri"/>
              <a:cs typeface="Calibri"/>
            </a:endParaRPr>
          </a:p>
          <a:p>
            <a:r>
              <a:rPr lang="nb-NO" sz="2200"/>
              <a:t>Hva er det Statnett egentlig ber dere om å gjøre?</a:t>
            </a:r>
            <a:endParaRPr lang="nb-NO" sz="2200">
              <a:ea typeface="Calibri"/>
              <a:cs typeface="Calibri"/>
            </a:endParaRPr>
          </a:p>
          <a:p>
            <a:r>
              <a:rPr lang="nb-NO" sz="2200"/>
              <a:t>Hva trenger vi å finne ut av for å kunne løse dette oppdraget? </a:t>
            </a:r>
            <a:endParaRPr lang="nb-NO" sz="22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200" b="1">
                <a:ea typeface="Calibri"/>
                <a:cs typeface="Calibri"/>
              </a:rPr>
              <a:t>Diskuter i grupper: </a:t>
            </a:r>
          </a:p>
          <a:p>
            <a:r>
              <a:rPr lang="nb-NO" sz="2200">
                <a:ea typeface="Calibri"/>
                <a:cs typeface="Calibri"/>
              </a:rPr>
              <a:t>Snakk sammen om det dere noterte. </a:t>
            </a:r>
          </a:p>
          <a:p>
            <a:pPr marL="0" indent="0">
              <a:buNone/>
            </a:pPr>
            <a:r>
              <a:rPr lang="nb-NO" sz="2200" b="1">
                <a:ea typeface="Calibri"/>
                <a:cs typeface="Calibri"/>
              </a:rPr>
              <a:t>Oppsummering i fellesskap. </a:t>
            </a:r>
          </a:p>
          <a:p>
            <a:endParaRPr lang="nb-NO">
              <a:ea typeface="Calibri"/>
              <a:cs typeface="Calibri"/>
            </a:endParaRPr>
          </a:p>
        </p:txBody>
      </p:sp>
      <p:pic>
        <p:nvPicPr>
          <p:cNvPr id="6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B6E84E01-706D-3C25-2A5D-257A23D31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28" y="6270180"/>
            <a:ext cx="2096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CDCFB0-EC3A-DEB0-BA60-33453C71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20" y="750559"/>
            <a:ext cx="10972800" cy="1143000"/>
          </a:xfrm>
        </p:spPr>
        <p:txBody>
          <a:bodyPr/>
          <a:lstStyle/>
          <a:p>
            <a:r>
              <a:rPr lang="en-US" err="1"/>
              <a:t>Innhent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nb-NO" err="1"/>
              <a:t>nformasjon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A9F6A-8869-A481-7D91-3C847EDBE2CD}"/>
              </a:ext>
            </a:extLst>
          </p:cNvPr>
          <p:cNvSpPr txBox="1"/>
          <p:nvPr/>
        </p:nvSpPr>
        <p:spPr>
          <a:xfrm>
            <a:off x="767408" y="1893559"/>
            <a:ext cx="6984776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ker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Statnett områdeplaner. </a:t>
            </a:r>
            <a:r>
              <a:rPr lang="nb-NO" sz="2200" ker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Gir oversikt over nåværende og fremtidige behov, og konkrete tiltak for utbygging og oppdragering av strømnettet.  </a:t>
            </a:r>
            <a:br>
              <a:rPr lang="nb-NO" sz="2200" ker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200" ker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kern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Statnett – statistikk over tilknytningssaker.</a:t>
            </a:r>
            <a:r>
              <a:rPr lang="nb-NO" sz="2200" ker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b-NO" sz="2200" ker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200" ker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ker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PlanNett – NVE. </a:t>
            </a:r>
            <a:r>
              <a:rPr lang="nb-NO" sz="2200" ker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nasjonal oversikt over planlagte utbygginger i strø</a:t>
            </a:r>
            <a:r>
              <a:rPr lang="nb-NO" sz="2200" kern="0">
                <a:ea typeface="Calibri" panose="020F0502020204030204" pitchFamily="34" charset="0"/>
                <a:cs typeface="Times New Roman" panose="02020603050405020304" pitchFamily="18" charset="0"/>
              </a:rPr>
              <a:t>mnettet. </a:t>
            </a:r>
            <a:br>
              <a:rPr lang="nb-NO" sz="2200" ker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200" ker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kern="0">
                <a:ea typeface="Calibri"/>
                <a:cs typeface="Times New Roman"/>
                <a:hlinkClick r:id="rId6"/>
              </a:rPr>
              <a:t>Wattapp – Elmea. </a:t>
            </a:r>
            <a:r>
              <a:rPr lang="nb-NO" sz="2200" kern="0">
                <a:ea typeface="Calibri"/>
                <a:cs typeface="Times New Roman"/>
              </a:rPr>
              <a:t>En interaktiv tjeneste som viser hvor det finnes ledig kapasitet i strømnettet for tilknytning av nye anlegg. </a:t>
            </a:r>
            <a:endParaRPr lang="nb-NO" sz="220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nb-NO"/>
          </a:p>
        </p:txBody>
      </p:sp>
      <p:pic>
        <p:nvPicPr>
          <p:cNvPr id="4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10EC8646-42AB-CF8C-0054-D6F5989521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6270180"/>
            <a:ext cx="2096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3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FB4453-3547-4473-8A23-32362C66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58" y="2564904"/>
            <a:ext cx="5264150" cy="1133475"/>
          </a:xfrm>
        </p:spPr>
        <p:txBody>
          <a:bodyPr>
            <a:noAutofit/>
          </a:bodyPr>
          <a:lstStyle/>
          <a:p>
            <a:pPr algn="ctr"/>
            <a:r>
              <a:rPr lang="nb-NO" sz="3600">
                <a:latin typeface="Century Gothic" panose="020B0502020202020204" pitchFamily="34" charset="0"/>
                <a:cs typeface="Amatic SC" panose="00000500000000000000"/>
              </a:rPr>
              <a:t>Oppfinnerverksted</a:t>
            </a:r>
          </a:p>
        </p:txBody>
      </p:sp>
      <p:pic>
        <p:nvPicPr>
          <p:cNvPr id="4" name="Google Shape;59;p1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1150"/>
          <a:stretch/>
        </p:blipFill>
        <p:spPr>
          <a:xfrm>
            <a:off x="6312024" y="1541668"/>
            <a:ext cx="4248472" cy="377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lassholder for innhold 5" descr="Logoen til Skaperskolen. ">
            <a:hlinkClick r:id="rId5"/>
            <a:extLst>
              <a:ext uri="{FF2B5EF4-FFF2-40B4-BE49-F238E27FC236}">
                <a16:creationId xmlns:a16="http://schemas.microsoft.com/office/drawing/2014/main" id="{7D9DCD6B-76F5-BB3A-05B1-706AA2F89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912" y="6381328"/>
            <a:ext cx="1584176" cy="34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0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254D-1321-95A4-8E2E-C6372C24B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D3991C-A93E-4323-1C6D-E9686DEE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Century Gothic"/>
              </a:rPr>
              <a:t>Idéutvikling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2A564EB4-B407-5244-39EE-3074F90C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33105" y="664482"/>
            <a:ext cx="1473200" cy="2145786"/>
            <a:chOff x="9833105" y="664482"/>
            <a:chExt cx="1473200" cy="2145786"/>
          </a:xfrm>
        </p:grpSpPr>
        <p:pic>
          <p:nvPicPr>
            <p:cNvPr id="15" name="Google Shape;90;p16">
              <a:extLst>
                <a:ext uri="{FF2B5EF4-FFF2-40B4-BE49-F238E27FC236}">
                  <a16:creationId xmlns:a16="http://schemas.microsoft.com/office/drawing/2014/main" id="{82102821-C81B-83BF-710F-BA41FE1D80A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090370" y="1796455"/>
              <a:ext cx="1149169" cy="1013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11;p16">
              <a:extLst>
                <a:ext uri="{FF2B5EF4-FFF2-40B4-BE49-F238E27FC236}">
                  <a16:creationId xmlns:a16="http://schemas.microsoft.com/office/drawing/2014/main" id="{322EF3E1-F0BA-F06F-84A5-E0F705786A2C}"/>
                </a:ext>
              </a:extLst>
            </p:cNvPr>
            <p:cNvSpPr txBox="1"/>
            <p:nvPr/>
          </p:nvSpPr>
          <p:spPr>
            <a:xfrm>
              <a:off x="10029754" y="2026327"/>
              <a:ext cx="1270399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kumimoji="0" lang="no-NO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tic SC"/>
                  <a:ea typeface="Amatic SC"/>
                  <a:cs typeface="Amatic SC"/>
                  <a:sym typeface="Amatic SC"/>
                </a:rPr>
                <a:t>Å finne </a:t>
              </a:r>
              <a:br>
                <a:rPr lang="no-NO" sz="2000" b="1" kern="0">
                  <a:latin typeface="Amatic SC"/>
                  <a:ea typeface="Amatic SC"/>
                  <a:cs typeface="Amatic SC"/>
                </a:rPr>
              </a:br>
              <a:r>
                <a:rPr kumimoji="0" lang="no-NO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tic SC"/>
                  <a:ea typeface="Amatic SC"/>
                  <a:cs typeface="Amatic SC"/>
                  <a:sym typeface="Amatic SC"/>
                </a:rPr>
                <a:t>muligheter</a:t>
              </a:r>
              <a:endParaRPr lang="nb-NO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/>
                <a:ea typeface="Amatic SC"/>
                <a:cs typeface="Amatic SC"/>
              </a:endParaRPr>
            </a:p>
          </p:txBody>
        </p:sp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8AFDBD84-7F50-0FAB-8545-E6D6F29F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833105" y="664482"/>
              <a:ext cx="1473200" cy="1306165"/>
              <a:chOff x="9833105" y="664482"/>
              <a:chExt cx="1473200" cy="1306165"/>
            </a:xfrm>
          </p:grpSpPr>
          <p:pic>
            <p:nvPicPr>
              <p:cNvPr id="18" name="Google Shape;68;p21">
                <a:extLst>
                  <a:ext uri="{FF2B5EF4-FFF2-40B4-BE49-F238E27FC236}">
                    <a16:creationId xmlns:a16="http://schemas.microsoft.com/office/drawing/2014/main" id="{DB128320-4EC5-87A2-1D83-518FAEC38D9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474455" y="1513447"/>
                <a:ext cx="1905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9" name="Google Shape;78;p16">
                <a:extLst>
                  <a:ext uri="{FF2B5EF4-FFF2-40B4-BE49-F238E27FC236}">
                    <a16:creationId xmlns:a16="http://schemas.microsoft.com/office/drawing/2014/main" id="{D2D87DFE-FBDD-6725-A408-926E89B37E3E}"/>
                  </a:ext>
                </a:extLst>
              </p:cNvPr>
              <p:cNvGrpSpPr/>
              <p:nvPr/>
            </p:nvGrpSpPr>
            <p:grpSpPr>
              <a:xfrm>
                <a:off x="9833105" y="664482"/>
                <a:ext cx="1473200" cy="863600"/>
                <a:chOff x="9292642" y="625880"/>
                <a:chExt cx="1473200" cy="863600"/>
              </a:xfrm>
            </p:grpSpPr>
            <p:pic>
              <p:nvPicPr>
                <p:cNvPr id="20" name="Google Shape;79;p16">
                  <a:extLst>
                    <a:ext uri="{FF2B5EF4-FFF2-40B4-BE49-F238E27FC236}">
                      <a16:creationId xmlns:a16="http://schemas.microsoft.com/office/drawing/2014/main" id="{7708D3D1-69A6-D6A0-2B09-C1F5497C75B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9292642" y="625880"/>
                  <a:ext cx="1473200" cy="8636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</p:pic>
            <p:sp>
              <p:nvSpPr>
                <p:cNvPr id="21" name="Google Shape;80;p16">
                  <a:extLst>
                    <a:ext uri="{FF2B5EF4-FFF2-40B4-BE49-F238E27FC236}">
                      <a16:creationId xmlns:a16="http://schemas.microsoft.com/office/drawing/2014/main" id="{F2ED28E4-DE45-9CF5-0DB9-F05189DA707F}"/>
                    </a:ext>
                  </a:extLst>
                </p:cNvPr>
                <p:cNvSpPr txBox="1"/>
                <p:nvPr/>
              </p:nvSpPr>
              <p:spPr>
                <a:xfrm>
                  <a:off x="9292642" y="836406"/>
                  <a:ext cx="14732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b-NO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Print" panose="02000600000000000000" pitchFamily="2" charset="0"/>
                      <a:ea typeface="Quattrocento Sans"/>
                      <a:cs typeface="Quattrocento Sans"/>
                      <a:sym typeface="Quattrocento Sans"/>
                    </a:rPr>
                    <a:t>3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Print" panose="02000600000000000000" pitchFamily="2" charset="0"/>
                    <a:cs typeface="Arial"/>
                    <a:sym typeface="Arial"/>
                  </a:endParaRPr>
                </a:p>
              </p:txBody>
            </p:sp>
          </p:grpSp>
        </p:grpSp>
      </p:grp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1FB47B6-18DA-7A2A-D1ED-6F074AC3F42F}"/>
              </a:ext>
            </a:extLst>
          </p:cNvPr>
          <p:cNvGraphicFramePr>
            <a:graphicFrameLocks noGrp="1"/>
          </p:cNvGraphicFramePr>
          <p:nvPr/>
        </p:nvGraphicFramePr>
        <p:xfrm>
          <a:off x="842099" y="1737366"/>
          <a:ext cx="9075784" cy="43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104">
                  <a:extLst>
                    <a:ext uri="{9D8B030D-6E8A-4147-A177-3AD203B41FA5}">
                      <a16:colId xmlns:a16="http://schemas.microsoft.com/office/drawing/2014/main" val="1573838411"/>
                    </a:ext>
                  </a:extLst>
                </a:gridCol>
                <a:gridCol w="3599447">
                  <a:extLst>
                    <a:ext uri="{9D8B030D-6E8A-4147-A177-3AD203B41FA5}">
                      <a16:colId xmlns:a16="http://schemas.microsoft.com/office/drawing/2014/main" val="342042179"/>
                    </a:ext>
                  </a:extLst>
                </a:gridCol>
                <a:gridCol w="2405286">
                  <a:extLst>
                    <a:ext uri="{9D8B030D-6E8A-4147-A177-3AD203B41FA5}">
                      <a16:colId xmlns:a16="http://schemas.microsoft.com/office/drawing/2014/main" val="2627593117"/>
                    </a:ext>
                  </a:extLst>
                </a:gridCol>
                <a:gridCol w="2268947">
                  <a:extLst>
                    <a:ext uri="{9D8B030D-6E8A-4147-A177-3AD203B41FA5}">
                      <a16:colId xmlns:a16="http://schemas.microsoft.com/office/drawing/2014/main" val="2353303195"/>
                    </a:ext>
                  </a:extLst>
                </a:gridCol>
              </a:tblGrid>
              <a:tr h="525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b-NO" b="1">
                        <a:latin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>
                          <a:latin typeface="Century Gothic"/>
                        </a:rPr>
                        <a:t>Tema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>
                          <a:latin typeface="Century Gothic"/>
                        </a:rPr>
                        <a:t>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>
                          <a:latin typeface="Century Gothic"/>
                        </a:rPr>
                        <a:t>Substantiv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11774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 b="0">
                          <a:latin typeface="Century Gothic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>
                          <a:latin typeface="Century Gothic"/>
                        </a:rPr>
                        <a:t>Overbelastning i strømnettet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>
                          <a:latin typeface="Century Gothic"/>
                        </a:rPr>
                        <a:t>Redusere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>
                          <a:latin typeface="Century Gothic"/>
                        </a:rPr>
                        <a:t>Sensor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975888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>
                          <a:latin typeface="Century Gothic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Mangel på lagring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Resirkulere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Kabel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828858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>
                          <a:latin typeface="Century Gothic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Lite kontroll over forbruk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Overvåke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err="1">
                          <a:latin typeface="Century Gothic"/>
                        </a:rPr>
                        <a:t>Satelitt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3806283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>
                          <a:latin typeface="Century Gothic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Dyr strøm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Automatisere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Batteri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116803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>
                          <a:latin typeface="Century Gothic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Utfordring å koble til nye strømkilder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Filtrere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Smartmåler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951110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>
                          <a:latin typeface="Century Gothic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Mangel på lokal produksjon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Kjøle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Drone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035223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>
                          <a:latin typeface="Century Gothic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Utfordring å planlegge forbruk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Lagre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latin typeface="Century Gothic"/>
                        </a:rPr>
                        <a:t>Solcelle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24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6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29E8D1E0-AF25-774D-B2D5-AE0E47369B50}"/>
              </a:ext>
            </a:extLst>
          </p:cNvPr>
          <p:cNvSpPr txBox="1">
            <a:spLocks/>
          </p:cNvSpPr>
          <p:nvPr/>
        </p:nvSpPr>
        <p:spPr>
          <a:xfrm>
            <a:off x="594473" y="9087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Hva skal vi gjøre på vår skole?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6B82DF-CB7C-6747-6135-8AAB17B0C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27668AB6-B12C-07CF-70A4-FB71A89AF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44" y="6160647"/>
            <a:ext cx="2332212" cy="5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61422"/>
      </p:ext>
    </p:extLst>
  </p:cSld>
  <p:clrMapOvr>
    <a:masterClrMapping/>
  </p:clrMapOvr>
</p:sld>
</file>

<file path=ppt/theme/theme1.xml><?xml version="1.0" encoding="utf-8"?>
<a:theme xmlns:a="http://schemas.openxmlformats.org/drawingml/2006/main" name="1 - Start og slu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 - Med begge logoe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 - Med Ui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 - Med Naturfagsenterets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 - Med begge logoe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6D8555464BA64CAB3AC7DA0B3B66BA" ma:contentTypeVersion="12" ma:contentTypeDescription="Opprett et nytt dokument." ma:contentTypeScope="" ma:versionID="ab5a531c8843c1217688240532552cc0">
  <xsd:schema xmlns:xsd="http://www.w3.org/2001/XMLSchema" xmlns:xs="http://www.w3.org/2001/XMLSchema" xmlns:p="http://schemas.microsoft.com/office/2006/metadata/properties" xmlns:ns2="3da30368-982c-4e6d-9af5-829e1c986b1e" xmlns:ns3="27fe6898-c96a-4d3a-b1b5-26353875e944" targetNamespace="http://schemas.microsoft.com/office/2006/metadata/properties" ma:root="true" ma:fieldsID="63580e7149fd297bbd7128a296d5937a" ns2:_="" ns3:_="">
    <xsd:import namespace="3da30368-982c-4e6d-9af5-829e1c986b1e"/>
    <xsd:import namespace="27fe6898-c96a-4d3a-b1b5-26353875e9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30368-982c-4e6d-9af5-829e1c986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e6898-c96a-4d3a-b1b5-26353875e94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ebba680-9ecc-427e-af16-b3c6c718d21e}" ma:internalName="TaxCatchAll" ma:showField="CatchAllData" ma:web="27fe6898-c96a-4d3a-b1b5-26353875e9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fe6898-c96a-4d3a-b1b5-26353875e944" xsi:nil="true"/>
    <lcf76f155ced4ddcb4097134ff3c332f xmlns="3da30368-982c-4e6d-9af5-829e1c986b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A3225E-9BE8-4038-830C-ADA1B914975D}">
  <ds:schemaRefs>
    <ds:schemaRef ds:uri="27fe6898-c96a-4d3a-b1b5-26353875e944"/>
    <ds:schemaRef ds:uri="3da30368-982c-4e6d-9af5-829e1c986b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63487F-17A3-4056-BD57-012781AA26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60D208-3456-4D59-A42F-29EB62D78CC2}">
  <ds:schemaRefs>
    <ds:schemaRef ds:uri="27fe6898-c96a-4d3a-b1b5-26353875e944"/>
    <ds:schemaRef ds:uri="3da30368-982c-4e6d-9af5-829e1c986b1e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661</Words>
  <Application>Microsoft Office PowerPoint</Application>
  <PresentationFormat>Widescreen</PresentationFormat>
  <Paragraphs>100</Paragraphs>
  <Slides>11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11</vt:i4>
      </vt:variant>
    </vt:vector>
  </HeadingPairs>
  <TitlesOfParts>
    <vt:vector size="23" baseType="lpstr">
      <vt:lpstr>Amatic SC</vt:lpstr>
      <vt:lpstr>Arial</vt:lpstr>
      <vt:lpstr>Calibri</vt:lpstr>
      <vt:lpstr>Calibri Light</vt:lpstr>
      <vt:lpstr>Century Gothic</vt:lpstr>
      <vt:lpstr>Segoe Print</vt:lpstr>
      <vt:lpstr>Segoe UI</vt:lpstr>
      <vt:lpstr>1 - Start og slutt</vt:lpstr>
      <vt:lpstr>3 - Med begge logoene</vt:lpstr>
      <vt:lpstr>4 - Med UiO logo</vt:lpstr>
      <vt:lpstr>5 - Med Naturfagsenterets logo</vt:lpstr>
      <vt:lpstr>1_3 - Med begge logoene</vt:lpstr>
      <vt:lpstr>PowerPoint-presentasjon</vt:lpstr>
      <vt:lpstr>PowerPoint-presentasjon</vt:lpstr>
      <vt:lpstr>Oppdraget 2025/26 – Kapasiteten i strømnettet </vt:lpstr>
      <vt:lpstr>Oppdraget 2025/26 – Utfordringer i strømnettet </vt:lpstr>
      <vt:lpstr>Leseoppdrag</vt:lpstr>
      <vt:lpstr>Innhent informasjon</vt:lpstr>
      <vt:lpstr>Oppfinnerverksted</vt:lpstr>
      <vt:lpstr>Idéutvikling</vt:lpstr>
      <vt:lpstr>PowerPoint-presentasjon</vt:lpstr>
      <vt:lpstr>PowerPoint-presentasjon</vt:lpstr>
      <vt:lpstr>Juryens vurderingskriterier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Maria Gaare Dahl</cp:lastModifiedBy>
  <cp:revision>2</cp:revision>
  <cp:lastPrinted>2023-09-26T08:56:12Z</cp:lastPrinted>
  <dcterms:created xsi:type="dcterms:W3CDTF">2019-08-22T08:49:11Z</dcterms:created>
  <dcterms:modified xsi:type="dcterms:W3CDTF">2025-09-16T13:12:42Z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0x010100C86D8555464BA64CAB3AC7DA0B3B66BA</vt:lpwstr>
  </property>
  <property fmtid="{D5CDD505-2E9C-101B-9397-08002B2CF9AE}" pid="3" name="MediaServiceImageTags">
    <vt:lpwstr/>
  </property>
</Properties>
</file>