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41" r:id="rId2"/>
    <p:sldId id="345" r:id="rId3"/>
    <p:sldId id="342" r:id="rId4"/>
    <p:sldId id="332" r:id="rId5"/>
    <p:sldId id="343" r:id="rId6"/>
    <p:sldId id="306" r:id="rId7"/>
    <p:sldId id="366" r:id="rId8"/>
    <p:sldId id="336" r:id="rId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Celine Aas" initials="CA" lastIdx="5" clrIdx="1">
    <p:extLst>
      <p:ext uri="{19B8F6BF-5375-455C-9EA6-DF929625EA0E}">
        <p15:presenceInfo xmlns:p15="http://schemas.microsoft.com/office/powerpoint/2012/main" userId="S::celineaa@uio.no::f9465f8d-bd98-4bd9-90d5-11deb68f070f" providerId="AD"/>
      </p:ext>
    </p:extLst>
  </p:cmAuthor>
  <p:cmAuthor id="3" name="Aud Ragnhild Skår" initials="ARS" lastIdx="3" clrIdx="2">
    <p:extLst>
      <p:ext uri="{19B8F6BF-5375-455C-9EA6-DF929625EA0E}">
        <p15:presenceInfo xmlns:p15="http://schemas.microsoft.com/office/powerpoint/2012/main" userId="S::audsk@uio.no::7388df45-53e5-46d9-9978-03708b9b2ae9" providerId="AD"/>
      </p:ext>
    </p:extLst>
  </p:cmAuthor>
  <p:cmAuthor id="4" name="Majken Korsager" initials="MK" lastIdx="1" clrIdx="3">
    <p:extLst>
      <p:ext uri="{19B8F6BF-5375-455C-9EA6-DF929625EA0E}">
        <p15:presenceInfo xmlns:p15="http://schemas.microsoft.com/office/powerpoint/2012/main" userId="S-1-5-21-1927809936-1189766144-1318725885-3229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38A8"/>
    <a:srgbClr val="FD6151"/>
    <a:srgbClr val="82320E"/>
    <a:srgbClr val="7E4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1" autoAdjust="0"/>
    <p:restoredTop sz="86410" autoAdjust="0"/>
  </p:normalViewPr>
  <p:slideViewPr>
    <p:cSldViewPr snapToGrid="0">
      <p:cViewPr varScale="1">
        <p:scale>
          <a:sx n="54" d="100"/>
          <a:sy n="54" d="100"/>
        </p:scale>
        <p:origin x="96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B7FDD-528D-47C5-8054-40D30C210A7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7E091-2504-4499-A49A-C966FD9579D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248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7201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50720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https://tv.nrk.no/se?v=MSUE11000513</a:t>
            </a:r>
            <a:br>
              <a:rPr lang="nb-NO" dirty="0"/>
            </a:br>
            <a:r>
              <a:rPr lang="nb-NO" dirty="0"/>
              <a:t>Se til 09:55.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7266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02842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80378-39F3-41DF-9B80-3683BC24C52D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7421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127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4615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6547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235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505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8141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325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205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1058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1892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2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14D16-A8A6-43E2-99A0-A9232FCD87FE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328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v.nrk.no/se?v=MSUE11000513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Cminz-X52I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5711" y="809856"/>
            <a:ext cx="7241798" cy="863669"/>
          </a:xfrm>
        </p:spPr>
        <p:txBody>
          <a:bodyPr>
            <a:normAutofit/>
          </a:bodyPr>
          <a:lstStyle/>
          <a:p>
            <a:r>
              <a:rPr lang="nn-NO" sz="4400" dirty="0"/>
              <a:t>Korleis verkar musklane våre?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99881" y="2045369"/>
            <a:ext cx="3372405" cy="1169310"/>
          </a:xfrm>
        </p:spPr>
        <p:txBody>
          <a:bodyPr>
            <a:normAutofit/>
          </a:bodyPr>
          <a:lstStyle/>
          <a:p>
            <a:r>
              <a:rPr lang="nb-NO" sz="28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Utforsk kroppen  </a:t>
            </a:r>
          </a:p>
        </p:txBody>
      </p:sp>
      <p:pic>
        <p:nvPicPr>
          <p:cNvPr id="1026" name="Picture 2" descr="Fire barn som hopper ute mens de holder hender, ser dem bakfra. Foto">
            <a:extLst>
              <a:ext uri="{FF2B5EF4-FFF2-40B4-BE49-F238E27FC236}">
                <a16:creationId xmlns:a16="http://schemas.microsoft.com/office/drawing/2014/main" id="{76B0EA78-9CA6-481F-BBEC-09B768908F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" t="15838" r="10630" b="11914"/>
          <a:stretch/>
        </p:blipFill>
        <p:spPr bwMode="auto">
          <a:xfrm>
            <a:off x="3250817" y="2045369"/>
            <a:ext cx="8930960" cy="481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8355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6ED86-B773-59C8-25C7-AC7893906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2" descr="Fire barn som hopper ute, ser dem bakfra. Foto">
            <a:extLst>
              <a:ext uri="{FF2B5EF4-FFF2-40B4-BE49-F238E27FC236}">
                <a16:creationId xmlns:a16="http://schemas.microsoft.com/office/drawing/2014/main" id="{625C2492-79ED-8FF5-03AF-E0712117F69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" t="15838" r="10630" b="11914"/>
          <a:stretch/>
        </p:blipFill>
        <p:spPr bwMode="auto">
          <a:xfrm>
            <a:off x="0" y="2339975"/>
            <a:ext cx="807474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DB417144-05C6-C775-5A44-16C5E13F3860}"/>
              </a:ext>
            </a:extLst>
          </p:cNvPr>
          <p:cNvSpPr/>
          <p:nvPr/>
        </p:nvSpPr>
        <p:spPr>
          <a:xfrm>
            <a:off x="8286751" y="1828799"/>
            <a:ext cx="3067049" cy="2528888"/>
          </a:xfrm>
          <a:prstGeom prst="wedgeRoundRectCallout">
            <a:avLst>
              <a:gd name="adj1" fmla="val -74822"/>
              <a:gd name="adj2" fmla="val 2238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>
                <a:solidFill>
                  <a:schemeClr val="tx1"/>
                </a:solidFill>
              </a:rPr>
              <a:t>Peik på </a:t>
            </a:r>
            <a:r>
              <a:rPr lang="nb-NO" sz="2400" dirty="0" err="1">
                <a:solidFill>
                  <a:schemeClr val="tx1"/>
                </a:solidFill>
              </a:rPr>
              <a:t>dei</a:t>
            </a:r>
            <a:r>
              <a:rPr lang="nb-NO" sz="2400" dirty="0">
                <a:solidFill>
                  <a:schemeClr val="tx1"/>
                </a:solidFill>
              </a:rPr>
              <a:t> </a:t>
            </a:r>
            <a:r>
              <a:rPr lang="nb-NO" sz="2400" dirty="0" err="1">
                <a:solidFill>
                  <a:schemeClr val="tx1"/>
                </a:solidFill>
              </a:rPr>
              <a:t>musklane</a:t>
            </a:r>
            <a:r>
              <a:rPr lang="nb-NO" sz="2400" dirty="0">
                <a:solidFill>
                  <a:schemeClr val="tx1"/>
                </a:solidFill>
              </a:rPr>
              <a:t> som jobba da vi gjorde </a:t>
            </a:r>
            <a:r>
              <a:rPr lang="nb-NO" sz="2400" dirty="0" err="1">
                <a:solidFill>
                  <a:schemeClr val="tx1"/>
                </a:solidFill>
              </a:rPr>
              <a:t>dei</a:t>
            </a:r>
            <a:r>
              <a:rPr lang="nb-NO" sz="2400" dirty="0">
                <a:solidFill>
                  <a:schemeClr val="tx1"/>
                </a:solidFill>
              </a:rPr>
              <a:t> ulike </a:t>
            </a:r>
            <a:r>
              <a:rPr lang="nb-NO" sz="2400" dirty="0" err="1">
                <a:solidFill>
                  <a:schemeClr val="tx1"/>
                </a:solidFill>
              </a:rPr>
              <a:t>kommandoane</a:t>
            </a:r>
            <a:r>
              <a:rPr lang="nb-NO" sz="2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8711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DA00049-4D1D-4958-91F4-0E2ACA891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0"/>
            <a:ext cx="10515600" cy="1325563"/>
          </a:xfrm>
        </p:spPr>
        <p:txBody>
          <a:bodyPr/>
          <a:lstStyle/>
          <a:p>
            <a:r>
              <a:rPr lang="nn-NO"/>
              <a:t>Grubleteikning: Musklar</a:t>
            </a:r>
          </a:p>
        </p:txBody>
      </p:sp>
      <p:pic>
        <p:nvPicPr>
          <p:cNvPr id="4" name="Plassholder for innhold 7" descr="Tegning av fem ungdommer der den ene bøyer armen. Hver ungdom kommer med hvert sitt synspunkt skrevet inn snakkebobler. Snakkeboble 1: En muskel beveger armen min opp og dytter den ned igjen. Snakkeboble 2: Armen din faller bare ned. Snakkeboble 3: Det er en fjær i albueleddet. Snakkeboble 4: En annen muskel dytter den ned. Snakkeboble 5: En annen muskel drar den ned. ">
            <a:extLst>
              <a:ext uri="{FF2B5EF4-FFF2-40B4-BE49-F238E27FC236}">
                <a16:creationId xmlns:a16="http://schemas.microsoft.com/office/drawing/2014/main" id="{DE9D7362-33D7-4560-9C59-8ED74E06C4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0" b="11515"/>
          <a:stretch/>
        </p:blipFill>
        <p:spPr>
          <a:xfrm>
            <a:off x="711200" y="1443356"/>
            <a:ext cx="7914640" cy="5893592"/>
          </a:xfrm>
          <a:prstGeom prst="rect">
            <a:avLst/>
          </a:prstGeom>
          <a:ln>
            <a:noFill/>
          </a:ln>
        </p:spPr>
      </p:pic>
      <p:sp>
        <p:nvSpPr>
          <p:cNvPr id="7" name="Snakkeboble: rektangel med avrundede hjørner 8">
            <a:extLst>
              <a:ext uri="{FF2B5EF4-FFF2-40B4-BE49-F238E27FC236}">
                <a16:creationId xmlns:a16="http://schemas.microsoft.com/office/drawing/2014/main" id="{CD5EEC8D-AAAB-485F-98DF-7E066FC89A42}"/>
              </a:ext>
            </a:extLst>
          </p:cNvPr>
          <p:cNvSpPr/>
          <p:nvPr/>
        </p:nvSpPr>
        <p:spPr>
          <a:xfrm>
            <a:off x="9916174" y="1863520"/>
            <a:ext cx="1981082" cy="1395663"/>
          </a:xfrm>
          <a:prstGeom prst="wedgeRoundRectCallout">
            <a:avLst>
              <a:gd name="adj1" fmla="val -65976"/>
              <a:gd name="adj2" fmla="val 30352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Kven er de mest </a:t>
            </a:r>
            <a:r>
              <a:rPr lang="nb-NO" sz="2200" i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einige</a:t>
            </a:r>
            <a:r>
              <a:rPr lang="nb-NO" sz="2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n-NO" sz="2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</a:t>
            </a:r>
            <a:r>
              <a:rPr lang="nb-NO" sz="2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nb-NO" sz="2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Kvi</a:t>
            </a:r>
            <a:r>
              <a:rPr lang="nb-NO" sz="2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nb-NO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8" name="Snakkeboble: rektangel med avrundede hjørner 8">
            <a:extLst>
              <a:ext uri="{FF2B5EF4-FFF2-40B4-BE49-F238E27FC236}">
                <a16:creationId xmlns:a16="http://schemas.microsoft.com/office/drawing/2014/main" id="{48DCA95D-DEE6-4A4C-BE81-8A72A6469D69}"/>
              </a:ext>
            </a:extLst>
          </p:cNvPr>
          <p:cNvSpPr/>
          <p:nvPr/>
        </p:nvSpPr>
        <p:spPr>
          <a:xfrm>
            <a:off x="9916174" y="3844721"/>
            <a:ext cx="1981082" cy="1395663"/>
          </a:xfrm>
          <a:prstGeom prst="wedgeRoundRectCallout">
            <a:avLst>
              <a:gd name="adj1" fmla="val -65976"/>
              <a:gd name="adj2" fmla="val 30352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Kven er de mest </a:t>
            </a:r>
            <a:r>
              <a:rPr lang="nn-NO" sz="2200" i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ueinige</a:t>
            </a:r>
            <a:r>
              <a:rPr lang="nn-NO" sz="22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med? Kvi</a:t>
            </a:r>
            <a:r>
              <a:rPr lang="nn-NO" sz="2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for?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A5B3CEA4-8261-4E0B-94AE-24854368AA4A}"/>
              </a:ext>
            </a:extLst>
          </p:cNvPr>
          <p:cNvSpPr txBox="1"/>
          <p:nvPr/>
        </p:nvSpPr>
        <p:spPr>
          <a:xfrm>
            <a:off x="2803861" y="1685876"/>
            <a:ext cx="1864659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n-NO" sz="1400" dirty="0"/>
              <a:t>Ein muskel beveger armen min opp og dyttar han ned igjen.</a:t>
            </a:r>
          </a:p>
        </p:txBody>
      </p:sp>
      <p:sp>
        <p:nvSpPr>
          <p:cNvPr id="13" name="Snakkeboble: Firkant med avrunda hjørne 12">
            <a:extLst>
              <a:ext uri="{FF2B5EF4-FFF2-40B4-BE49-F238E27FC236}">
                <a16:creationId xmlns:a16="http://schemas.microsoft.com/office/drawing/2014/main" id="{69AA0E0E-8121-4CFF-B02E-7590132A8ECC}"/>
              </a:ext>
            </a:extLst>
          </p:cNvPr>
          <p:cNvSpPr/>
          <p:nvPr/>
        </p:nvSpPr>
        <p:spPr>
          <a:xfrm>
            <a:off x="5054899" y="1484117"/>
            <a:ext cx="2265680" cy="822630"/>
          </a:xfrm>
          <a:prstGeom prst="wedgeRoundRectCallout">
            <a:avLst>
              <a:gd name="adj1" fmla="val 45535"/>
              <a:gd name="adj2" fmla="val 84731"/>
              <a:gd name="adj3" fmla="val 16667"/>
            </a:avLst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4C44B25-3496-49B1-8FBD-0C28222909B2}"/>
              </a:ext>
            </a:extLst>
          </p:cNvPr>
          <p:cNvSpPr txBox="1"/>
          <p:nvPr/>
        </p:nvSpPr>
        <p:spPr>
          <a:xfrm>
            <a:off x="5287084" y="1601910"/>
            <a:ext cx="186465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n-NO" sz="1400" dirty="0"/>
              <a:t>Armen din fell berre ned.</a:t>
            </a: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D6A54D24-17A9-4BFB-8C7D-4245691753D2}"/>
              </a:ext>
            </a:extLst>
          </p:cNvPr>
          <p:cNvSpPr txBox="1"/>
          <p:nvPr/>
        </p:nvSpPr>
        <p:spPr>
          <a:xfrm>
            <a:off x="5444115" y="3197870"/>
            <a:ext cx="145452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n-NO" sz="1400" dirty="0"/>
              <a:t>Det er ei fjør i olbogeleddet. </a:t>
            </a:r>
          </a:p>
        </p:txBody>
      </p:sp>
      <p:sp>
        <p:nvSpPr>
          <p:cNvPr id="16" name="Snakkeboble: Firkant med avrunda hjørne 15">
            <a:extLst>
              <a:ext uri="{FF2B5EF4-FFF2-40B4-BE49-F238E27FC236}">
                <a16:creationId xmlns:a16="http://schemas.microsoft.com/office/drawing/2014/main" id="{DE032E42-054F-4155-8EFE-DF88D1836EE3}"/>
              </a:ext>
            </a:extLst>
          </p:cNvPr>
          <p:cNvSpPr/>
          <p:nvPr/>
        </p:nvSpPr>
        <p:spPr>
          <a:xfrm>
            <a:off x="3571239" y="5003328"/>
            <a:ext cx="2397761" cy="909791"/>
          </a:xfrm>
          <a:prstGeom prst="wedgeRoundRectCallout">
            <a:avLst>
              <a:gd name="adj1" fmla="val 45535"/>
              <a:gd name="adj2" fmla="val 84731"/>
              <a:gd name="adj3" fmla="val 16667"/>
            </a:avLst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4C664A84-A06F-4244-AC1C-99FF74639100}"/>
              </a:ext>
            </a:extLst>
          </p:cNvPr>
          <p:cNvSpPr txBox="1"/>
          <p:nvPr/>
        </p:nvSpPr>
        <p:spPr>
          <a:xfrm>
            <a:off x="3736190" y="5112273"/>
            <a:ext cx="186465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n-NO" sz="1400" dirty="0"/>
              <a:t>Ein annan muskel dyttar han ned.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842133BA-CF2E-4443-909B-E48747EC0AF3}"/>
              </a:ext>
            </a:extLst>
          </p:cNvPr>
          <p:cNvSpPr/>
          <p:nvPr/>
        </p:nvSpPr>
        <p:spPr>
          <a:xfrm>
            <a:off x="2926081" y="5033808"/>
            <a:ext cx="599439" cy="9097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Snakkeboble: Firkant med avrunda hjørne 18">
            <a:extLst>
              <a:ext uri="{FF2B5EF4-FFF2-40B4-BE49-F238E27FC236}">
                <a16:creationId xmlns:a16="http://schemas.microsoft.com/office/drawing/2014/main" id="{2B582A62-1320-44C2-B764-256B5554A4C1}"/>
              </a:ext>
            </a:extLst>
          </p:cNvPr>
          <p:cNvSpPr/>
          <p:nvPr/>
        </p:nvSpPr>
        <p:spPr>
          <a:xfrm>
            <a:off x="1249681" y="5003328"/>
            <a:ext cx="1676400" cy="664756"/>
          </a:xfrm>
          <a:prstGeom prst="wedgeRoundRectCallout">
            <a:avLst>
              <a:gd name="adj1" fmla="val 5379"/>
              <a:gd name="adj2" fmla="val 82592"/>
              <a:gd name="adj3" fmla="val 16667"/>
            </a:avLst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D908D8B5-79E1-4EDB-9706-91617C9B649C}"/>
              </a:ext>
            </a:extLst>
          </p:cNvPr>
          <p:cNvSpPr txBox="1"/>
          <p:nvPr/>
        </p:nvSpPr>
        <p:spPr>
          <a:xfrm>
            <a:off x="1389230" y="5122705"/>
            <a:ext cx="149621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n-NO" sz="1400" dirty="0"/>
              <a:t>Ein annan muskel drar han ned.</a:t>
            </a:r>
          </a:p>
        </p:txBody>
      </p:sp>
    </p:spTree>
    <p:extLst>
      <p:ext uri="{BB962C8B-B14F-4D97-AF65-F5344CB8AC3E}">
        <p14:creationId xmlns:p14="http://schemas.microsoft.com/office/powerpoint/2010/main" val="3716306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4" descr="Skjermdump av NRK-film.">
            <a:hlinkClick r:id="rId3"/>
            <a:extLst>
              <a:ext uri="{FF2B5EF4-FFF2-40B4-BE49-F238E27FC236}">
                <a16:creationId xmlns:a16="http://schemas.microsoft.com/office/drawing/2014/main" id="{CFB45F57-2F48-492A-A0C5-9BB3284D1A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058" y="438274"/>
            <a:ext cx="11899787" cy="5834362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FCD474C2-ADF4-4E33-AFEA-FAAC1DA17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</a:rPr>
              <a:t>Den magiske kroppen</a:t>
            </a:r>
          </a:p>
        </p:txBody>
      </p:sp>
    </p:spTree>
    <p:extLst>
      <p:ext uri="{BB962C8B-B14F-4D97-AF65-F5344CB8AC3E}">
        <p14:creationId xmlns:p14="http://schemas.microsoft.com/office/powerpoint/2010/main" val="2482229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DA00049-4D1D-4958-91F4-0E2ACA891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0"/>
            <a:ext cx="10515600" cy="1325563"/>
          </a:xfrm>
        </p:spPr>
        <p:txBody>
          <a:bodyPr/>
          <a:lstStyle/>
          <a:p>
            <a:r>
              <a:rPr lang="nn-NO" dirty="0"/>
              <a:t>Grubleteikning: Oppsummering</a:t>
            </a:r>
          </a:p>
        </p:txBody>
      </p:sp>
      <p:pic>
        <p:nvPicPr>
          <p:cNvPr id="4" name="Plassholder for innhold 7" descr="Tegning av fem ungdommer der den ene bøyer armen. Hver ungdom kommer med hvert sitt synspunkt skrevet inn snakkebobler. Snakkeboble 1: En muskel beveger armen min opp og dytter den ned igjen. Snakkeboble 2: Armen din faller bare ned. Snakkeboble 3: Det er en fjær i albueleddet. Snakkeboble 4: En annen muskel dytter den ned. Snakkeboble 5: En annen muskel drar den ned. ">
            <a:extLst>
              <a:ext uri="{FF2B5EF4-FFF2-40B4-BE49-F238E27FC236}">
                <a16:creationId xmlns:a16="http://schemas.microsoft.com/office/drawing/2014/main" id="{DE9D7362-33D7-4560-9C59-8ED74E06C4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0" b="11515"/>
          <a:stretch/>
        </p:blipFill>
        <p:spPr>
          <a:xfrm>
            <a:off x="711200" y="1443356"/>
            <a:ext cx="7914640" cy="5893592"/>
          </a:xfrm>
          <a:prstGeom prst="rect">
            <a:avLst/>
          </a:prstGeom>
          <a:ln>
            <a:noFill/>
          </a:ln>
        </p:spPr>
      </p:pic>
      <p:sp>
        <p:nvSpPr>
          <p:cNvPr id="7" name="Snakkeboble: rektangel med avrundede hjørner 8">
            <a:extLst>
              <a:ext uri="{FF2B5EF4-FFF2-40B4-BE49-F238E27FC236}">
                <a16:creationId xmlns:a16="http://schemas.microsoft.com/office/drawing/2014/main" id="{CD5EEC8D-AAAB-485F-98DF-7E066FC89A42}"/>
              </a:ext>
            </a:extLst>
          </p:cNvPr>
          <p:cNvSpPr/>
          <p:nvPr/>
        </p:nvSpPr>
        <p:spPr>
          <a:xfrm>
            <a:off x="9916174" y="1863520"/>
            <a:ext cx="1981082" cy="1395663"/>
          </a:xfrm>
          <a:prstGeom prst="wedgeRoundRectCallout">
            <a:avLst>
              <a:gd name="adj1" fmla="val -65976"/>
              <a:gd name="adj2" fmla="val 30352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Kven er de mest </a:t>
            </a:r>
            <a:r>
              <a:rPr lang="nb-NO" sz="2200" i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einige</a:t>
            </a:r>
            <a:r>
              <a:rPr lang="nb-NO" sz="2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n-NO" sz="2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</a:t>
            </a:r>
            <a:r>
              <a:rPr lang="nb-NO" sz="2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nb-NO" sz="2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Kvi</a:t>
            </a:r>
            <a:r>
              <a:rPr lang="nb-NO" sz="2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nb-NO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8" name="Snakkeboble: rektangel med avrundede hjørner 8">
            <a:extLst>
              <a:ext uri="{FF2B5EF4-FFF2-40B4-BE49-F238E27FC236}">
                <a16:creationId xmlns:a16="http://schemas.microsoft.com/office/drawing/2014/main" id="{48DCA95D-DEE6-4A4C-BE81-8A72A6469D69}"/>
              </a:ext>
            </a:extLst>
          </p:cNvPr>
          <p:cNvSpPr/>
          <p:nvPr/>
        </p:nvSpPr>
        <p:spPr>
          <a:xfrm>
            <a:off x="9916174" y="3844721"/>
            <a:ext cx="1981082" cy="1395663"/>
          </a:xfrm>
          <a:prstGeom prst="wedgeRoundRectCallout">
            <a:avLst>
              <a:gd name="adj1" fmla="val -65976"/>
              <a:gd name="adj2" fmla="val 30352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Kven er de mest </a:t>
            </a:r>
            <a:r>
              <a:rPr lang="nn-NO" sz="2200" i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ueinige</a:t>
            </a:r>
            <a:r>
              <a:rPr lang="nn-NO" sz="22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med? Kvi</a:t>
            </a:r>
            <a:r>
              <a:rPr lang="nn-NO" sz="2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for?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A5B3CEA4-8261-4E0B-94AE-24854368AA4A}"/>
              </a:ext>
            </a:extLst>
          </p:cNvPr>
          <p:cNvSpPr txBox="1"/>
          <p:nvPr/>
        </p:nvSpPr>
        <p:spPr>
          <a:xfrm>
            <a:off x="2803861" y="1685876"/>
            <a:ext cx="1864659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n-NO" sz="1400" dirty="0"/>
              <a:t>Ein muskel beveger armen min opp og dyttar han ned igjen.</a:t>
            </a:r>
          </a:p>
        </p:txBody>
      </p:sp>
      <p:sp>
        <p:nvSpPr>
          <p:cNvPr id="13" name="Snakkeboble: Firkant med avrunda hjørne 12">
            <a:extLst>
              <a:ext uri="{FF2B5EF4-FFF2-40B4-BE49-F238E27FC236}">
                <a16:creationId xmlns:a16="http://schemas.microsoft.com/office/drawing/2014/main" id="{69AA0E0E-8121-4CFF-B02E-7590132A8ECC}"/>
              </a:ext>
            </a:extLst>
          </p:cNvPr>
          <p:cNvSpPr/>
          <p:nvPr/>
        </p:nvSpPr>
        <p:spPr>
          <a:xfrm>
            <a:off x="5054899" y="1484117"/>
            <a:ext cx="2265680" cy="822630"/>
          </a:xfrm>
          <a:prstGeom prst="wedgeRoundRectCallout">
            <a:avLst>
              <a:gd name="adj1" fmla="val 45535"/>
              <a:gd name="adj2" fmla="val 84731"/>
              <a:gd name="adj3" fmla="val 16667"/>
            </a:avLst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4C44B25-3496-49B1-8FBD-0C28222909B2}"/>
              </a:ext>
            </a:extLst>
          </p:cNvPr>
          <p:cNvSpPr txBox="1"/>
          <p:nvPr/>
        </p:nvSpPr>
        <p:spPr>
          <a:xfrm>
            <a:off x="5287084" y="1601910"/>
            <a:ext cx="186465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n-NO" sz="1400" dirty="0"/>
              <a:t>Armen din fell berre ned.</a:t>
            </a: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D6A54D24-17A9-4BFB-8C7D-4245691753D2}"/>
              </a:ext>
            </a:extLst>
          </p:cNvPr>
          <p:cNvSpPr txBox="1"/>
          <p:nvPr/>
        </p:nvSpPr>
        <p:spPr>
          <a:xfrm>
            <a:off x="5444115" y="3197870"/>
            <a:ext cx="145452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n-NO" sz="1400" dirty="0"/>
              <a:t>Det er ei fjør i olbogeleddet. </a:t>
            </a:r>
          </a:p>
        </p:txBody>
      </p:sp>
      <p:sp>
        <p:nvSpPr>
          <p:cNvPr id="16" name="Snakkeboble: Firkant med avrunda hjørne 15">
            <a:extLst>
              <a:ext uri="{FF2B5EF4-FFF2-40B4-BE49-F238E27FC236}">
                <a16:creationId xmlns:a16="http://schemas.microsoft.com/office/drawing/2014/main" id="{DE032E42-054F-4155-8EFE-DF88D1836EE3}"/>
              </a:ext>
            </a:extLst>
          </p:cNvPr>
          <p:cNvSpPr/>
          <p:nvPr/>
        </p:nvSpPr>
        <p:spPr>
          <a:xfrm>
            <a:off x="3571239" y="5003328"/>
            <a:ext cx="2397761" cy="909791"/>
          </a:xfrm>
          <a:prstGeom prst="wedgeRoundRectCallout">
            <a:avLst>
              <a:gd name="adj1" fmla="val 45535"/>
              <a:gd name="adj2" fmla="val 84731"/>
              <a:gd name="adj3" fmla="val 16667"/>
            </a:avLst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4C664A84-A06F-4244-AC1C-99FF74639100}"/>
              </a:ext>
            </a:extLst>
          </p:cNvPr>
          <p:cNvSpPr txBox="1"/>
          <p:nvPr/>
        </p:nvSpPr>
        <p:spPr>
          <a:xfrm>
            <a:off x="3736190" y="5112273"/>
            <a:ext cx="186465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n-NO" sz="1400" dirty="0"/>
              <a:t>Ein annan muskel dyttar han ned.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842133BA-CF2E-4443-909B-E48747EC0AF3}"/>
              </a:ext>
            </a:extLst>
          </p:cNvPr>
          <p:cNvSpPr/>
          <p:nvPr/>
        </p:nvSpPr>
        <p:spPr>
          <a:xfrm>
            <a:off x="2926081" y="5033808"/>
            <a:ext cx="599439" cy="9097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Snakkeboble: Firkant med avrunda hjørne 18">
            <a:extLst>
              <a:ext uri="{FF2B5EF4-FFF2-40B4-BE49-F238E27FC236}">
                <a16:creationId xmlns:a16="http://schemas.microsoft.com/office/drawing/2014/main" id="{2B582A62-1320-44C2-B764-256B5554A4C1}"/>
              </a:ext>
            </a:extLst>
          </p:cNvPr>
          <p:cNvSpPr/>
          <p:nvPr/>
        </p:nvSpPr>
        <p:spPr>
          <a:xfrm>
            <a:off x="1249681" y="5003328"/>
            <a:ext cx="1676400" cy="664756"/>
          </a:xfrm>
          <a:prstGeom prst="wedgeRoundRectCallout">
            <a:avLst>
              <a:gd name="adj1" fmla="val 5379"/>
              <a:gd name="adj2" fmla="val 82592"/>
              <a:gd name="adj3" fmla="val 16667"/>
            </a:avLst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D908D8B5-79E1-4EDB-9706-91617C9B649C}"/>
              </a:ext>
            </a:extLst>
          </p:cNvPr>
          <p:cNvSpPr txBox="1"/>
          <p:nvPr/>
        </p:nvSpPr>
        <p:spPr>
          <a:xfrm>
            <a:off x="1389230" y="5122705"/>
            <a:ext cx="149621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n-NO" sz="1400" dirty="0"/>
              <a:t>Ein annan muskel drar han ned.</a:t>
            </a:r>
          </a:p>
        </p:txBody>
      </p:sp>
    </p:spTree>
    <p:extLst>
      <p:ext uri="{BB962C8B-B14F-4D97-AF65-F5344CB8AC3E}">
        <p14:creationId xmlns:p14="http://schemas.microsoft.com/office/powerpoint/2010/main" val="30239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Korleis verkar musklane?</a:t>
            </a:r>
          </a:p>
        </p:txBody>
      </p:sp>
      <p:pic>
        <p:nvPicPr>
          <p:cNvPr id="4" name="Bilde 3" descr="Skjermdump av animasjon om korleis musklar verkar. 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749" y="1908508"/>
            <a:ext cx="7742408" cy="4350328"/>
          </a:xfrm>
          <a:prstGeom prst="rect">
            <a:avLst/>
          </a:prstGeom>
        </p:spPr>
      </p:pic>
      <p:sp>
        <p:nvSpPr>
          <p:cNvPr id="5" name="Snakkeboble: rektangel med avrundede hjørner 8">
            <a:extLst>
              <a:ext uri="{FF2B5EF4-FFF2-40B4-BE49-F238E27FC236}">
                <a16:creationId xmlns:a16="http://schemas.microsoft.com/office/drawing/2014/main" id="{C5599123-1166-4865-9A8F-674558CB1971}"/>
              </a:ext>
            </a:extLst>
          </p:cNvPr>
          <p:cNvSpPr/>
          <p:nvPr/>
        </p:nvSpPr>
        <p:spPr>
          <a:xfrm>
            <a:off x="9704752" y="308785"/>
            <a:ext cx="2118604" cy="1666508"/>
          </a:xfrm>
          <a:prstGeom prst="wedgeRoundRectCallout">
            <a:avLst>
              <a:gd name="adj1" fmla="val -76112"/>
              <a:gd name="adj2" fmla="val 28162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nn-NO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Musklar kan berre trekke seg saman eller slappe av. </a:t>
            </a:r>
          </a:p>
        </p:txBody>
      </p:sp>
      <p:sp>
        <p:nvSpPr>
          <p:cNvPr id="6" name="Snakkeboble: rektangel med avrundede hjørner 6">
            <a:extLst>
              <a:ext uri="{FF2B5EF4-FFF2-40B4-BE49-F238E27FC236}">
                <a16:creationId xmlns:a16="http://schemas.microsoft.com/office/drawing/2014/main" id="{AB39A41D-1DA5-43E5-87CE-2FCAD72859F0}"/>
              </a:ext>
            </a:extLst>
          </p:cNvPr>
          <p:cNvSpPr/>
          <p:nvPr/>
        </p:nvSpPr>
        <p:spPr>
          <a:xfrm>
            <a:off x="7574973" y="2132530"/>
            <a:ext cx="4248383" cy="1798479"/>
          </a:xfrm>
          <a:prstGeom prst="wedgeRoundRectCallout">
            <a:avLst>
              <a:gd name="adj1" fmla="val -61234"/>
              <a:gd name="adj2" fmla="val -2042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n-NO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Når musklane trekker seg saman, er dei harde og stramme, </a:t>
            </a:r>
            <a:br>
              <a:rPr lang="nn-NO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nn-NO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mens når dei er </a:t>
            </a:r>
            <a:r>
              <a:rPr lang="nn-NO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avslappa, </a:t>
            </a:r>
            <a:br>
              <a:rPr lang="nn-NO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nn-NO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 dei mjukare. </a:t>
            </a:r>
            <a:endParaRPr lang="nn-NO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nakkeboble: rektangel med avrundede hjørner 7">
            <a:extLst>
              <a:ext uri="{FF2B5EF4-FFF2-40B4-BE49-F238E27FC236}">
                <a16:creationId xmlns:a16="http://schemas.microsoft.com/office/drawing/2014/main" id="{DEA05300-EC33-455E-AEB1-873B491C6F6C}"/>
              </a:ext>
            </a:extLst>
          </p:cNvPr>
          <p:cNvSpPr/>
          <p:nvPr/>
        </p:nvSpPr>
        <p:spPr>
          <a:xfrm>
            <a:off x="7946682" y="4083707"/>
            <a:ext cx="3876675" cy="1798479"/>
          </a:xfrm>
          <a:prstGeom prst="wedgeRoundRectCallout">
            <a:avLst>
              <a:gd name="adj1" fmla="val -60512"/>
              <a:gd name="adj2" fmla="val -22019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nn-NO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Musklane er organiserte i par,</a:t>
            </a:r>
            <a:br>
              <a:rPr lang="nn-NO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nn-NO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slik at nokre musklar trekker armen i den eine retninga, og andre musklar trekker armen i den </a:t>
            </a:r>
            <a:r>
              <a:rPr lang="nn-NO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motsatte</a:t>
            </a:r>
            <a:r>
              <a:rPr lang="nn-NO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retninga.</a:t>
            </a:r>
          </a:p>
        </p:txBody>
      </p:sp>
    </p:spTree>
    <p:extLst>
      <p:ext uri="{BB962C8B-B14F-4D97-AF65-F5344CB8AC3E}">
        <p14:creationId xmlns:p14="http://schemas.microsoft.com/office/powerpoint/2010/main" val="348887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F8BA9B0-1AFF-0F56-D578-60B82B5D8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Vi </a:t>
            </a:r>
            <a:r>
              <a:rPr lang="nb-NO" dirty="0" err="1"/>
              <a:t>svarar</a:t>
            </a:r>
            <a:r>
              <a:rPr lang="nb-NO" dirty="0"/>
              <a:t> på spørsmålet </a:t>
            </a:r>
            <a:r>
              <a:rPr lang="nb-NO" dirty="0" err="1"/>
              <a:t>saman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01962A2-D720-2CCB-1528-7F91A0F5D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0817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b="1" dirty="0"/>
              <a:t>Korleis </a:t>
            </a:r>
            <a:r>
              <a:rPr lang="nb-NO" b="1" dirty="0" err="1"/>
              <a:t>verkar</a:t>
            </a:r>
            <a:r>
              <a:rPr lang="nb-NO" b="1" dirty="0"/>
              <a:t> </a:t>
            </a:r>
            <a:r>
              <a:rPr lang="nb-NO" b="1" dirty="0" err="1"/>
              <a:t>musklane</a:t>
            </a:r>
            <a:r>
              <a:rPr lang="nb-NO" b="1" dirty="0"/>
              <a:t> våre?</a:t>
            </a:r>
          </a:p>
          <a:p>
            <a:pPr marL="0" indent="0">
              <a:buNone/>
            </a:pPr>
            <a:r>
              <a:rPr lang="nb-NO" dirty="0"/>
              <a:t>1. Øv i par: </a:t>
            </a:r>
          </a:p>
          <a:p>
            <a:r>
              <a:rPr lang="nb-NO" dirty="0"/>
              <a:t>Velg </a:t>
            </a:r>
            <a:r>
              <a:rPr lang="nb-NO" dirty="0" err="1"/>
              <a:t>ein</a:t>
            </a:r>
            <a:r>
              <a:rPr lang="nb-NO" dirty="0"/>
              <a:t> av </a:t>
            </a:r>
            <a:r>
              <a:rPr lang="nb-NO" dirty="0" err="1"/>
              <a:t>bevegelsane</a:t>
            </a:r>
            <a:r>
              <a:rPr lang="nb-NO" dirty="0"/>
              <a:t> de gjorde ute.</a:t>
            </a:r>
          </a:p>
          <a:p>
            <a:r>
              <a:rPr lang="nb-NO" dirty="0"/>
              <a:t>Bruk kroppen som modell for å vise kva </a:t>
            </a:r>
            <a:r>
              <a:rPr lang="nb-NO" dirty="0" err="1"/>
              <a:t>musklar</a:t>
            </a:r>
            <a:r>
              <a:rPr lang="nb-NO" dirty="0"/>
              <a:t> som jobbar, og forklar korleis </a:t>
            </a:r>
            <a:r>
              <a:rPr lang="nb-NO" dirty="0" err="1"/>
              <a:t>dei</a:t>
            </a:r>
            <a:r>
              <a:rPr lang="nb-NO" dirty="0"/>
              <a:t> </a:t>
            </a:r>
            <a:r>
              <a:rPr lang="nb-NO" dirty="0" err="1"/>
              <a:t>verkar</a:t>
            </a:r>
            <a:r>
              <a:rPr lang="nb-NO" dirty="0"/>
              <a:t> når de </a:t>
            </a:r>
            <a:r>
              <a:rPr lang="nb-NO" dirty="0" err="1"/>
              <a:t>gjer</a:t>
            </a:r>
            <a:r>
              <a:rPr lang="nb-NO" dirty="0"/>
              <a:t> bevegelsen. </a:t>
            </a:r>
          </a:p>
          <a:p>
            <a:pPr marL="0" indent="0">
              <a:buNone/>
            </a:pPr>
            <a:r>
              <a:rPr lang="nb-NO" dirty="0"/>
              <a:t>2. Presenter for </a:t>
            </a:r>
            <a:r>
              <a:rPr lang="nb-NO" dirty="0" err="1"/>
              <a:t>eit</a:t>
            </a:r>
            <a:r>
              <a:rPr lang="nb-NO" dirty="0"/>
              <a:t> anna elevpar.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8" name="Grafikk 7" descr="Styrerom med heldekkende fyll">
            <a:extLst>
              <a:ext uri="{FF2B5EF4-FFF2-40B4-BE49-F238E27FC236}">
                <a16:creationId xmlns:a16="http://schemas.microsoft.com/office/drawing/2014/main" id="{0F8C80DB-68C4-813F-677D-F4C6EB08C8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779026" y="1690688"/>
            <a:ext cx="3896139" cy="3896139"/>
          </a:xfrm>
          <a:prstGeom prst="rect">
            <a:avLst/>
          </a:prstGeom>
        </p:spPr>
      </p:pic>
      <p:sp>
        <p:nvSpPr>
          <p:cNvPr id="9" name="Snakkeboble: oval 8">
            <a:extLst>
              <a:ext uri="{FF2B5EF4-FFF2-40B4-BE49-F238E27FC236}">
                <a16:creationId xmlns:a16="http://schemas.microsoft.com/office/drawing/2014/main" id="{624F3D19-DF35-985F-7539-41D9EDF28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58470" y="2226365"/>
            <a:ext cx="808382" cy="371061"/>
          </a:xfrm>
          <a:prstGeom prst="wedgeEllipseCallout">
            <a:avLst>
              <a:gd name="adj1" fmla="val -51240"/>
              <a:gd name="adj2" fmla="val 78399"/>
            </a:avLst>
          </a:prstGeom>
          <a:solidFill>
            <a:srgbClr val="305D98"/>
          </a:solidFill>
          <a:ln>
            <a:solidFill>
              <a:srgbClr val="305D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Snakkeboble: oval 9">
            <a:extLst>
              <a:ext uri="{FF2B5EF4-FFF2-40B4-BE49-F238E27FC236}">
                <a16:creationId xmlns:a16="http://schemas.microsoft.com/office/drawing/2014/main" id="{29D2E76F-DD11-D307-12C7-6DCACA72A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66852" y="1959719"/>
            <a:ext cx="808382" cy="371061"/>
          </a:xfrm>
          <a:prstGeom prst="wedgeEllipseCallout">
            <a:avLst>
              <a:gd name="adj1" fmla="val 41197"/>
              <a:gd name="adj2" fmla="val 99598"/>
            </a:avLst>
          </a:prstGeom>
          <a:solidFill>
            <a:srgbClr val="305D98"/>
          </a:solidFill>
          <a:ln>
            <a:solidFill>
              <a:srgbClr val="305D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638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314688D-B524-4D63-9CDD-FC348D070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b="1" dirty="0"/>
              <a:t>Korleis </a:t>
            </a:r>
            <a:r>
              <a:rPr lang="nb-NO" b="1" dirty="0" err="1"/>
              <a:t>verkar</a:t>
            </a:r>
            <a:r>
              <a:rPr lang="nb-NO" b="1" dirty="0"/>
              <a:t> </a:t>
            </a:r>
            <a:r>
              <a:rPr lang="nb-NO" b="1" dirty="0" err="1"/>
              <a:t>musklane</a:t>
            </a:r>
            <a:r>
              <a:rPr lang="nb-NO" b="1" dirty="0"/>
              <a:t> våre?</a:t>
            </a:r>
            <a:br>
              <a:rPr lang="nb-NO" b="1" dirty="0"/>
            </a:br>
            <a:endParaRPr lang="nb-NO" dirty="0">
              <a:latin typeface="+mn-lt"/>
            </a:endParaRPr>
          </a:p>
        </p:txBody>
      </p:sp>
      <p:sp>
        <p:nvSpPr>
          <p:cNvPr id="6" name="Plasshaldar for innhald 5">
            <a:extLst>
              <a:ext uri="{FF2B5EF4-FFF2-40B4-BE49-F238E27FC236}">
                <a16:creationId xmlns:a16="http://schemas.microsoft.com/office/drawing/2014/main" id="{1A83DB0E-2AF2-4807-B5C2-C723082AD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06353"/>
            <a:ext cx="6030909" cy="4170610"/>
          </a:xfrm>
        </p:spPr>
        <p:txBody>
          <a:bodyPr>
            <a:normAutofit/>
          </a:bodyPr>
          <a:lstStyle/>
          <a:p>
            <a:r>
              <a:rPr lang="nb-NO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Musklane</a:t>
            </a:r>
            <a:r>
              <a:rPr lang="nb-NO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er organiserte i par. Når vi beveger oss, vil </a:t>
            </a:r>
            <a:r>
              <a:rPr lang="nb-NO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nokre</a:t>
            </a:r>
            <a:r>
              <a:rPr lang="nb-NO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b-NO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musklar</a:t>
            </a:r>
            <a:r>
              <a:rPr lang="nb-NO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trekke seg </a:t>
            </a:r>
            <a:r>
              <a:rPr lang="nb-NO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saman</a:t>
            </a:r>
            <a:r>
              <a:rPr lang="nb-NO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i den </a:t>
            </a:r>
            <a:r>
              <a:rPr lang="nb-NO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eine</a:t>
            </a:r>
            <a:r>
              <a:rPr lang="nb-NO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retninga, og andre </a:t>
            </a:r>
            <a:r>
              <a:rPr lang="nb-NO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musklar</a:t>
            </a:r>
            <a:r>
              <a:rPr lang="nb-NO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vil trekke seg </a:t>
            </a:r>
            <a:r>
              <a:rPr lang="nb-NO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saman</a:t>
            </a:r>
            <a:r>
              <a:rPr lang="nb-NO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 den andre retninga.</a:t>
            </a:r>
          </a:p>
          <a:p>
            <a:r>
              <a:rPr lang="nb-NO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Når </a:t>
            </a:r>
            <a:r>
              <a:rPr lang="nb-NO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musklane</a:t>
            </a:r>
            <a:r>
              <a:rPr lang="nb-NO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jobbar, trekker </a:t>
            </a:r>
            <a:r>
              <a:rPr lang="nb-NO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dei</a:t>
            </a:r>
            <a:r>
              <a:rPr lang="nb-NO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seg </a:t>
            </a:r>
            <a:r>
              <a:rPr lang="nb-NO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saman</a:t>
            </a:r>
            <a:r>
              <a:rPr lang="nb-NO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og blir </a:t>
            </a:r>
            <a:r>
              <a:rPr lang="nb-NO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kortare</a:t>
            </a:r>
            <a:r>
              <a:rPr lang="nb-NO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nb-NO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Når musklene trekker seg </a:t>
            </a:r>
            <a:r>
              <a:rPr lang="nb-NO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saman</a:t>
            </a:r>
            <a:r>
              <a:rPr lang="nb-NO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er </a:t>
            </a:r>
            <a:r>
              <a:rPr lang="nb-NO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dei</a:t>
            </a:r>
            <a:r>
              <a:rPr lang="nb-NO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harde og stramme. Når </a:t>
            </a:r>
            <a:r>
              <a:rPr lang="nb-NO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dei</a:t>
            </a:r>
            <a:r>
              <a:rPr lang="nb-NO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b-NO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ikkje</a:t>
            </a:r>
            <a:r>
              <a:rPr lang="nb-NO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trekker seg </a:t>
            </a:r>
            <a:r>
              <a:rPr lang="nb-NO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saman</a:t>
            </a:r>
            <a:r>
              <a:rPr lang="nb-NO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er </a:t>
            </a:r>
            <a:r>
              <a:rPr lang="nb-NO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dei</a:t>
            </a:r>
            <a:r>
              <a:rPr lang="nb-NO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b-NO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mjukare</a:t>
            </a:r>
            <a:r>
              <a:rPr lang="nb-NO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nb-NO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nb-NO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nb-NO" sz="2200" dirty="0"/>
          </a:p>
        </p:txBody>
      </p:sp>
      <p:pic>
        <p:nvPicPr>
          <p:cNvPr id="9" name="Picture 2" descr="Fire barn som hopper ute, ser dem bakfra. Foto">
            <a:extLst>
              <a:ext uri="{FF2B5EF4-FFF2-40B4-BE49-F238E27FC236}">
                <a16:creationId xmlns:a16="http://schemas.microsoft.com/office/drawing/2014/main" id="{58AA1691-02BC-4880-B7BB-B10C02D7EF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6" r="-754"/>
          <a:stretch/>
        </p:blipFill>
        <p:spPr bwMode="auto">
          <a:xfrm>
            <a:off x="6869108" y="2166010"/>
            <a:ext cx="4689227" cy="308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36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4837</TotalTime>
  <Words>361</Words>
  <Application>Microsoft Office PowerPoint</Application>
  <PresentationFormat>Widescreen</PresentationFormat>
  <Paragraphs>41</Paragraphs>
  <Slides>8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Korleis verkar musklane våre?</vt:lpstr>
      <vt:lpstr>PowerPoint-presentasjon</vt:lpstr>
      <vt:lpstr>Grubleteikning: Musklar</vt:lpstr>
      <vt:lpstr>Den magiske kroppen</vt:lpstr>
      <vt:lpstr>Grubleteikning: Oppsummering</vt:lpstr>
      <vt:lpstr>Korleis verkar musklane?</vt:lpstr>
      <vt:lpstr>Vi svarar på spørsmålet saman</vt:lpstr>
      <vt:lpstr>Korleis verkar musklane våre? 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Livsløpsanalyse</dc:title>
  <dc:creator>Berit Reitan</dc:creator>
  <cp:lastModifiedBy>Maria Gaare Dahl</cp:lastModifiedBy>
  <cp:revision>166</cp:revision>
  <dcterms:created xsi:type="dcterms:W3CDTF">2020-07-27T11:27:57Z</dcterms:created>
  <dcterms:modified xsi:type="dcterms:W3CDTF">2026-08-26T12:15:22Z</dcterms:modified>
</cp:coreProperties>
</file>