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576" r:id="rId2"/>
    <p:sldId id="539" r:id="rId3"/>
    <p:sldId id="614" r:id="rId4"/>
    <p:sldId id="521" r:id="rId5"/>
    <p:sldId id="609" r:id="rId6"/>
    <p:sldId id="605" r:id="rId7"/>
    <p:sldId id="522" r:id="rId8"/>
    <p:sldId id="619" r:id="rId9"/>
    <p:sldId id="606" r:id="rId10"/>
    <p:sldId id="502" r:id="rId11"/>
    <p:sldId id="507" r:id="rId12"/>
    <p:sldId id="532" r:id="rId13"/>
    <p:sldId id="515" r:id="rId14"/>
    <p:sldId id="517" r:id="rId15"/>
    <p:sldId id="519" r:id="rId16"/>
    <p:sldId id="520" r:id="rId17"/>
    <p:sldId id="607" r:id="rId18"/>
    <p:sldId id="525" r:id="rId19"/>
    <p:sldId id="527" r:id="rId20"/>
    <p:sldId id="340" r:id="rId21"/>
    <p:sldId id="364" r:id="rId22"/>
    <p:sldId id="290" r:id="rId23"/>
    <p:sldId id="526" r:id="rId24"/>
    <p:sldId id="536" r:id="rId25"/>
    <p:sldId id="535" r:id="rId26"/>
    <p:sldId id="601" r:id="rId27"/>
    <p:sldId id="546" r:id="rId28"/>
    <p:sldId id="355" r:id="rId29"/>
    <p:sldId id="533" r:id="rId30"/>
    <p:sldId id="543" r:id="rId31"/>
    <p:sldId id="542" r:id="rId32"/>
    <p:sldId id="608" r:id="rId33"/>
    <p:sldId id="393" r:id="rId34"/>
    <p:sldId id="462" r:id="rId35"/>
    <p:sldId id="615" r:id="rId36"/>
    <p:sldId id="464" r:id="rId37"/>
    <p:sldId id="616" r:id="rId38"/>
    <p:sldId id="534" r:id="rId39"/>
    <p:sldId id="612" r:id="rId40"/>
    <p:sldId id="617" r:id="rId41"/>
    <p:sldId id="298" r:id="rId42"/>
    <p:sldId id="613" r:id="rId43"/>
    <p:sldId id="538" r:id="rId44"/>
    <p:sldId id="498" r:id="rId45"/>
    <p:sldId id="618" r:id="rId46"/>
    <p:sldId id="621" r:id="rId47"/>
    <p:sldId id="620" r:id="rId48"/>
    <p:sldId id="442" r:id="rId49"/>
    <p:sldId id="425" r:id="rId50"/>
    <p:sldId id="545" r:id="rId51"/>
    <p:sldId id="279" r:id="rId5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BEE"/>
    <a:srgbClr val="285770"/>
    <a:srgbClr val="EBEBDB"/>
    <a:srgbClr val="E1EAE7"/>
    <a:srgbClr val="F8F8F8"/>
    <a:srgbClr val="6F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emastil 1 – uthev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stil 1 – uthev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stil 1 – utheving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emastil 1 – uthev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emastil 2 – uthev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stil 2 – uthev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79562" autoAdjust="0"/>
  </p:normalViewPr>
  <p:slideViewPr>
    <p:cSldViewPr snapToGrid="0">
      <p:cViewPr varScale="1">
        <p:scale>
          <a:sx n="126" d="100"/>
          <a:sy n="126" d="100"/>
        </p:scale>
        <p:origin x="3792" y="132"/>
      </p:cViewPr>
      <p:guideLst/>
    </p:cSldViewPr>
  </p:slideViewPr>
  <p:outlineViewPr>
    <p:cViewPr>
      <p:scale>
        <a:sx n="33" d="100"/>
        <a:sy n="33" d="100"/>
      </p:scale>
      <p:origin x="0" y="-1561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chemeClr val="accent2">
            <a:lumMod val="40000"/>
            <a:lumOff val="60000"/>
          </a:schemeClr>
        </a:solidFill>
      </dgm:spPr>
      <dgm:t>
        <a:bodyPr/>
        <a:lstStyle/>
        <a:p>
          <a:r>
            <a:rPr lang="nb-NO" sz="2000" dirty="0">
              <a:solidFill>
                <a:schemeClr val="tx1"/>
              </a:solidFill>
            </a:rPr>
            <a:t>Del 1: 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Del 2: 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chemeClr val="accent1">
            <a:lumMod val="20000"/>
            <a:lumOff val="80000"/>
          </a:schemeClr>
        </a:solidFill>
      </dgm:spPr>
      <dgm:t>
        <a:bodyPr/>
        <a:lstStyle/>
        <a:p>
          <a:r>
            <a:rPr lang="nb-NO" sz="2000" dirty="0">
              <a:solidFill>
                <a:schemeClr val="tx1"/>
              </a:solidFill>
            </a:rPr>
            <a:t>Del 3: 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chemeClr val="accent1">
            <a:lumMod val="20000"/>
            <a:lumOff val="80000"/>
          </a:schemeClr>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chemeClr val="accent2">
            <a:lumMod val="40000"/>
            <a:lumOff val="60000"/>
          </a:schemeClr>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chemeClr val="accent2">
            <a:lumMod val="40000"/>
            <a:lumOff val="60000"/>
          </a:schemeClr>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chemeClr val="accent2">
            <a:lumMod val="40000"/>
            <a:lumOff val="60000"/>
          </a:schemeClr>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chemeClr val="accent1">
            <a:lumMod val="20000"/>
            <a:lumOff val="80000"/>
          </a:schemeClr>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99516" custLinFactNeighborY="333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chemeClr val="accent2">
            <a:lumMod val="40000"/>
            <a:lumOff val="60000"/>
          </a:schemeClr>
        </a:solidFill>
      </dgm:spPr>
      <dgm:t>
        <a:bodyPr/>
        <a:lstStyle/>
        <a:p>
          <a:r>
            <a:rPr lang="nb-NO" sz="2000" dirty="0">
              <a:solidFill>
                <a:schemeClr val="tx1"/>
              </a:solidFill>
            </a:rPr>
            <a:t>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chemeClr val="accent1">
            <a:lumMod val="20000"/>
            <a:lumOff val="80000"/>
          </a:schemeClr>
        </a:solidFill>
      </dgm:spPr>
      <dgm:t>
        <a:bodyPr/>
        <a:lstStyle/>
        <a:p>
          <a:r>
            <a:rPr lang="nb-NO" sz="2000" dirty="0">
              <a:solidFill>
                <a:schemeClr val="tx1"/>
              </a:solidFill>
            </a:rPr>
            <a:t>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chemeClr val="accent1">
            <a:lumMod val="20000"/>
            <a:lumOff val="80000"/>
          </a:schemeClr>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chemeClr val="accent2">
            <a:lumMod val="40000"/>
            <a:lumOff val="60000"/>
          </a:schemeClr>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chemeClr val="accent2">
            <a:lumMod val="40000"/>
            <a:lumOff val="60000"/>
          </a:schemeClr>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chemeClr val="accent2">
            <a:lumMod val="40000"/>
            <a:lumOff val="60000"/>
          </a:schemeClr>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chemeClr val="accent1">
            <a:lumMod val="20000"/>
            <a:lumOff val="80000"/>
          </a:schemeClr>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99516" custLinFactNeighborY="333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E5C6A6-AF2A-4289-B811-2A2202AFA6E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nb-NO"/>
        </a:p>
      </dgm:t>
    </dgm:pt>
    <dgm:pt modelId="{4B1CEDF9-2482-41DC-BCBE-33AF940B6AB3}">
      <dgm:prSet phldrT="[Tekst]" custT="1"/>
      <dgm:spPr>
        <a:solidFill>
          <a:schemeClr val="accent2">
            <a:lumMod val="40000"/>
            <a:lumOff val="60000"/>
          </a:schemeClr>
        </a:solidFill>
      </dgm:spPr>
      <dgm:t>
        <a:bodyPr/>
        <a:lstStyle/>
        <a:p>
          <a:r>
            <a:rPr lang="nb-NO" sz="2000" dirty="0">
              <a:solidFill>
                <a:schemeClr val="tx1"/>
              </a:solidFill>
            </a:rPr>
            <a:t>Samarbeid</a:t>
          </a:r>
        </a:p>
      </dgm:t>
    </dgm:pt>
    <dgm:pt modelId="{8CAF49E8-C100-4A10-A9A1-2C30A9805A96}" type="parTrans" cxnId="{3662B004-8309-4409-AFB4-7D2E00128E82}">
      <dgm:prSet/>
      <dgm:spPr/>
      <dgm:t>
        <a:bodyPr/>
        <a:lstStyle/>
        <a:p>
          <a:endParaRPr lang="nb-NO"/>
        </a:p>
      </dgm:t>
    </dgm:pt>
    <dgm:pt modelId="{94A56B37-9955-46BE-96F1-77C0A6EDE2BC}" type="sibTrans" cxnId="{3662B004-8309-4409-AFB4-7D2E00128E82}">
      <dgm:prSet/>
      <dgm:spPr/>
      <dgm:t>
        <a:bodyPr/>
        <a:lstStyle/>
        <a:p>
          <a:endParaRPr lang="nb-NO"/>
        </a:p>
      </dgm:t>
    </dgm:pt>
    <dgm:pt modelId="{43802DC2-024A-4AC5-BF09-D7F5EB2DB511}">
      <dgm:prSet phldrT="[Tekst]"/>
      <dgm:spPr>
        <a:solidFill>
          <a:schemeClr val="accent3">
            <a:lumMod val="40000"/>
            <a:lumOff val="60000"/>
          </a:schemeClr>
        </a:solidFill>
      </dgm:spPr>
      <dgm:t>
        <a:bodyPr/>
        <a:lstStyle/>
        <a:p>
          <a:r>
            <a:rPr lang="nb-NO" sz="2000" dirty="0">
              <a:solidFill>
                <a:schemeClr val="tx1"/>
              </a:solidFill>
            </a:rPr>
            <a:t>Utprøving</a:t>
          </a:r>
        </a:p>
      </dgm:t>
    </dgm:pt>
    <dgm:pt modelId="{2F3CC057-5EF8-4951-9267-82DBBE4C93FE}" type="parTrans" cxnId="{CEC33EA4-81E2-477D-AB8F-939B35205116}">
      <dgm:prSet/>
      <dgm:spPr/>
      <dgm:t>
        <a:bodyPr/>
        <a:lstStyle/>
        <a:p>
          <a:endParaRPr lang="nb-NO"/>
        </a:p>
      </dgm:t>
    </dgm:pt>
    <dgm:pt modelId="{3FD62E91-DBA7-4D00-91FA-FE20CFC407C4}" type="sibTrans" cxnId="{CEC33EA4-81E2-477D-AB8F-939B35205116}">
      <dgm:prSet/>
      <dgm:spPr/>
      <dgm:t>
        <a:bodyPr/>
        <a:lstStyle/>
        <a:p>
          <a:endParaRPr lang="nb-NO"/>
        </a:p>
      </dgm:t>
    </dgm:pt>
    <dgm:pt modelId="{97D598F9-4506-405B-890E-3EEB87578E96}">
      <dgm:prSet phldrT="[Tekst]"/>
      <dgm:spPr>
        <a:solidFill>
          <a:schemeClr val="accent1">
            <a:lumMod val="20000"/>
            <a:lumOff val="80000"/>
          </a:schemeClr>
        </a:solidFill>
      </dgm:spPr>
      <dgm:t>
        <a:bodyPr/>
        <a:lstStyle/>
        <a:p>
          <a:r>
            <a:rPr lang="nb-NO" sz="2000" dirty="0">
              <a:solidFill>
                <a:schemeClr val="tx1"/>
              </a:solidFill>
            </a:rPr>
            <a:t>Erfaringsdeling</a:t>
          </a:r>
        </a:p>
      </dgm:t>
    </dgm:pt>
    <dgm:pt modelId="{FCA6EE39-AE9B-49DE-888F-8EAC7E659F1E}" type="parTrans" cxnId="{7F371988-8BC7-4B15-99A1-74606BDD33A8}">
      <dgm:prSet/>
      <dgm:spPr/>
      <dgm:t>
        <a:bodyPr/>
        <a:lstStyle/>
        <a:p>
          <a:endParaRPr lang="nb-NO"/>
        </a:p>
      </dgm:t>
    </dgm:pt>
    <dgm:pt modelId="{33E6BC92-C866-45B9-8F57-01AE1F36DFAA}" type="sibTrans" cxnId="{7F371988-8BC7-4B15-99A1-74606BDD33A8}">
      <dgm:prSet/>
      <dgm:spPr/>
      <dgm:t>
        <a:bodyPr/>
        <a:lstStyle/>
        <a:p>
          <a:endParaRPr lang="nb-NO"/>
        </a:p>
      </dgm:t>
    </dgm:pt>
    <dgm:pt modelId="{5F0D51F2-A766-4E6C-9873-66278382F8C5}">
      <dgm:prSet phldrT="[Tekst]" custT="1"/>
      <dgm:spPr>
        <a:solidFill>
          <a:schemeClr val="accent1">
            <a:lumMod val="20000"/>
            <a:lumOff val="80000"/>
          </a:schemeClr>
        </a:solidFill>
      </dgm:spPr>
      <dgm:t>
        <a:bodyPr/>
        <a:lstStyle/>
        <a:p>
          <a:r>
            <a:rPr lang="nb-NO" sz="1800" dirty="0">
              <a:solidFill>
                <a:schemeClr val="tx1"/>
              </a:solidFill>
            </a:rPr>
            <a:t>dele erfaringer</a:t>
          </a:r>
        </a:p>
      </dgm:t>
    </dgm:pt>
    <dgm:pt modelId="{1E7412CB-6D66-4172-8F86-D2294D20B09C}" type="parTrans" cxnId="{EF68BC3D-EAAE-4073-BB1B-B2694C618C97}">
      <dgm:prSet/>
      <dgm:spPr/>
      <dgm:t>
        <a:bodyPr/>
        <a:lstStyle/>
        <a:p>
          <a:endParaRPr lang="nb-NO"/>
        </a:p>
      </dgm:t>
    </dgm:pt>
    <dgm:pt modelId="{75B22EFD-14B1-40BC-809C-85BA89F73307}" type="sibTrans" cxnId="{EF68BC3D-EAAE-4073-BB1B-B2694C618C97}">
      <dgm:prSet/>
      <dgm:spPr/>
      <dgm:t>
        <a:bodyPr/>
        <a:lstStyle/>
        <a:p>
          <a:endParaRPr lang="nb-NO"/>
        </a:p>
      </dgm:t>
    </dgm:pt>
    <dgm:pt modelId="{4B58AA04-7B6E-4E0B-A3F5-6D99A933E6E8}">
      <dgm:prSet phldrT="[Tekst]" custT="1"/>
      <dgm:spPr>
        <a:solidFill>
          <a:schemeClr val="accent2">
            <a:lumMod val="40000"/>
            <a:lumOff val="60000"/>
          </a:schemeClr>
        </a:solidFill>
      </dgm:spPr>
      <dgm:t>
        <a:bodyPr/>
        <a:lstStyle/>
        <a:p>
          <a:r>
            <a:rPr lang="nb-NO" sz="1800" dirty="0">
              <a:solidFill>
                <a:schemeClr val="tx1"/>
              </a:solidFill>
            </a:rPr>
            <a:t>aktivitet i elevrolle</a:t>
          </a:r>
        </a:p>
      </dgm:t>
    </dgm:pt>
    <dgm:pt modelId="{FA44B223-AD3D-41B8-84DA-94493182A363}" type="parTrans" cxnId="{B6CD619F-8257-4A7E-BFD0-4D4060D9CFA1}">
      <dgm:prSet/>
      <dgm:spPr/>
      <dgm:t>
        <a:bodyPr/>
        <a:lstStyle/>
        <a:p>
          <a:endParaRPr lang="nb-NO"/>
        </a:p>
      </dgm:t>
    </dgm:pt>
    <dgm:pt modelId="{32F4128C-3F92-41AB-BBDE-3549D0D04597}" type="sibTrans" cxnId="{B6CD619F-8257-4A7E-BFD0-4D4060D9CFA1}">
      <dgm:prSet/>
      <dgm:spPr/>
      <dgm:t>
        <a:bodyPr/>
        <a:lstStyle/>
        <a:p>
          <a:endParaRPr lang="nb-NO"/>
        </a:p>
      </dgm:t>
    </dgm:pt>
    <dgm:pt modelId="{C1BF2A8A-5AD7-4544-92CB-1A8F50DFBE6E}">
      <dgm:prSet phldrT="[Tekst]" custT="1"/>
      <dgm:spPr>
        <a:solidFill>
          <a:schemeClr val="accent2">
            <a:lumMod val="40000"/>
            <a:lumOff val="60000"/>
          </a:schemeClr>
        </a:solidFill>
      </dgm:spPr>
      <dgm:t>
        <a:bodyPr/>
        <a:lstStyle/>
        <a:p>
          <a:r>
            <a:rPr lang="nb-NO" sz="1800" dirty="0">
              <a:solidFill>
                <a:schemeClr val="tx1"/>
              </a:solidFill>
            </a:rPr>
            <a:t>teori</a:t>
          </a:r>
        </a:p>
      </dgm:t>
    </dgm:pt>
    <dgm:pt modelId="{5F282D4B-2177-4FF7-BB0A-48D30A7BA4B8}" type="parTrans" cxnId="{679D8F9E-624A-4595-95F5-2898652CA100}">
      <dgm:prSet/>
      <dgm:spPr/>
      <dgm:t>
        <a:bodyPr/>
        <a:lstStyle/>
        <a:p>
          <a:endParaRPr lang="nb-NO"/>
        </a:p>
      </dgm:t>
    </dgm:pt>
    <dgm:pt modelId="{0F6682FE-E512-4064-9126-384137AF4E5D}" type="sibTrans" cxnId="{679D8F9E-624A-4595-95F5-2898652CA100}">
      <dgm:prSet/>
      <dgm:spPr/>
      <dgm:t>
        <a:bodyPr/>
        <a:lstStyle/>
        <a:p>
          <a:endParaRPr lang="nb-NO"/>
        </a:p>
      </dgm:t>
    </dgm:pt>
    <dgm:pt modelId="{CDAD5703-CC72-440E-AD7C-BADB4E434C2F}">
      <dgm:prSet phldrT="[Tekst]" custT="1"/>
      <dgm:spPr>
        <a:solidFill>
          <a:schemeClr val="accent3">
            <a:lumMod val="40000"/>
            <a:lumOff val="60000"/>
          </a:schemeClr>
        </a:solidFill>
      </dgm:spPr>
      <dgm:t>
        <a:bodyPr/>
        <a:lstStyle/>
        <a:p>
          <a:r>
            <a:rPr lang="nb-NO" sz="1800" dirty="0">
              <a:solidFill>
                <a:schemeClr val="tx1"/>
              </a:solidFill>
            </a:rPr>
            <a:t>med elever</a:t>
          </a:r>
        </a:p>
      </dgm:t>
    </dgm:pt>
    <dgm:pt modelId="{C5AC6083-0C6A-419B-9A98-9C8298286A68}" type="sibTrans" cxnId="{A12F5E7F-A465-46A0-839F-1D030683FF2C}">
      <dgm:prSet/>
      <dgm:spPr/>
      <dgm:t>
        <a:bodyPr/>
        <a:lstStyle/>
        <a:p>
          <a:endParaRPr lang="nb-NO"/>
        </a:p>
      </dgm:t>
    </dgm:pt>
    <dgm:pt modelId="{1848E975-1272-4A8C-A398-5886F3D314C8}" type="parTrans" cxnId="{A12F5E7F-A465-46A0-839F-1D030683FF2C}">
      <dgm:prSet/>
      <dgm:spPr/>
      <dgm:t>
        <a:bodyPr/>
        <a:lstStyle/>
        <a:p>
          <a:endParaRPr lang="nb-NO"/>
        </a:p>
      </dgm:t>
    </dgm:pt>
    <dgm:pt modelId="{C0F48C98-D97E-45DA-BA1B-BC6F8B43888B}">
      <dgm:prSet phldrT="[Tekst]" custT="1"/>
      <dgm:spPr>
        <a:solidFill>
          <a:schemeClr val="accent2">
            <a:lumMod val="40000"/>
            <a:lumOff val="60000"/>
          </a:schemeClr>
        </a:solidFill>
      </dgm:spPr>
      <dgm:t>
        <a:bodyPr/>
        <a:lstStyle/>
        <a:p>
          <a:r>
            <a:rPr lang="nb-NO" sz="1800" dirty="0">
              <a:solidFill>
                <a:schemeClr val="tx1"/>
              </a:solidFill>
            </a:rPr>
            <a:t>refleksjon</a:t>
          </a:r>
        </a:p>
      </dgm:t>
    </dgm:pt>
    <dgm:pt modelId="{7DA35E6E-42C9-4E56-B4D7-6859C304E5BB}" type="parTrans" cxnId="{20E5473D-797D-44F4-89FF-416B0175AA2E}">
      <dgm:prSet/>
      <dgm:spPr/>
      <dgm:t>
        <a:bodyPr/>
        <a:lstStyle/>
        <a:p>
          <a:endParaRPr lang="nb-NO"/>
        </a:p>
      </dgm:t>
    </dgm:pt>
    <dgm:pt modelId="{DF40433F-47FE-4719-999B-A06A57B70D0C}" type="sibTrans" cxnId="{20E5473D-797D-44F4-89FF-416B0175AA2E}">
      <dgm:prSet/>
      <dgm:spPr/>
      <dgm:t>
        <a:bodyPr/>
        <a:lstStyle/>
        <a:p>
          <a:endParaRPr lang="nb-NO"/>
        </a:p>
      </dgm:t>
    </dgm:pt>
    <dgm:pt modelId="{FFD722DE-2E5C-473A-9263-A4C21B8987B7}">
      <dgm:prSet phldrT="[Tekst]" custT="1"/>
      <dgm:spPr>
        <a:solidFill>
          <a:schemeClr val="accent1">
            <a:lumMod val="20000"/>
            <a:lumOff val="80000"/>
          </a:schemeClr>
        </a:solidFill>
      </dgm:spPr>
      <dgm:t>
        <a:bodyPr/>
        <a:lstStyle/>
        <a:p>
          <a:r>
            <a:rPr lang="nb-NO" sz="1800" dirty="0">
              <a:solidFill>
                <a:schemeClr val="tx1"/>
              </a:solidFill>
            </a:rPr>
            <a:t>diskusjon og refleksjon</a:t>
          </a:r>
        </a:p>
      </dgm:t>
    </dgm:pt>
    <dgm:pt modelId="{398631CB-F2FD-40CF-B28E-45EBA4649C74}" type="parTrans" cxnId="{C7968FB4-890D-4191-B5E5-BA105C5A7FDA}">
      <dgm:prSet/>
      <dgm:spPr/>
      <dgm:t>
        <a:bodyPr/>
        <a:lstStyle/>
        <a:p>
          <a:endParaRPr lang="en-US"/>
        </a:p>
      </dgm:t>
    </dgm:pt>
    <dgm:pt modelId="{44063BEC-4906-4188-95A5-9963DFAC2234}" type="sibTrans" cxnId="{C7968FB4-890D-4191-B5E5-BA105C5A7FDA}">
      <dgm:prSet/>
      <dgm:spPr/>
      <dgm:t>
        <a:bodyPr/>
        <a:lstStyle/>
        <a:p>
          <a:endParaRPr lang="en-US"/>
        </a:p>
      </dgm:t>
    </dgm:pt>
    <dgm:pt modelId="{079F7FE3-347C-43EA-BB4F-60C7B046D970}" type="pres">
      <dgm:prSet presAssocID="{1CE5C6A6-AF2A-4289-B811-2A2202AFA6E5}" presName="Name0" presStyleCnt="0">
        <dgm:presLayoutVars>
          <dgm:dir/>
          <dgm:resizeHandles val="exact"/>
        </dgm:presLayoutVars>
      </dgm:prSet>
      <dgm:spPr/>
    </dgm:pt>
    <dgm:pt modelId="{B2E2E97B-14F6-4C12-B251-5D976F842A0D}" type="pres">
      <dgm:prSet presAssocID="{4B1CEDF9-2482-41DC-BCBE-33AF940B6AB3}" presName="node" presStyleLbl="node1" presStyleIdx="0" presStyleCnt="3" custLinFactNeighborX="-513" custLinFactNeighborY="3330">
        <dgm:presLayoutVars>
          <dgm:bulletEnabled val="1"/>
        </dgm:presLayoutVars>
      </dgm:prSet>
      <dgm:spPr/>
    </dgm:pt>
    <dgm:pt modelId="{64E9B278-A2D4-456C-BD85-AFC14EA27373}" type="pres">
      <dgm:prSet presAssocID="{94A56B37-9955-46BE-96F1-77C0A6EDE2BC}" presName="sibTrans" presStyleCnt="0"/>
      <dgm:spPr/>
    </dgm:pt>
    <dgm:pt modelId="{CCCFB7B9-989E-4C2D-9B79-7CFCABACB654}" type="pres">
      <dgm:prSet presAssocID="{43802DC2-024A-4AC5-BF09-D7F5EB2DB511}" presName="node" presStyleLbl="node1" presStyleIdx="1" presStyleCnt="3" custLinFactNeighborX="-46687" custLinFactNeighborY="3330">
        <dgm:presLayoutVars>
          <dgm:bulletEnabled val="1"/>
        </dgm:presLayoutVars>
      </dgm:prSet>
      <dgm:spPr/>
    </dgm:pt>
    <dgm:pt modelId="{53782159-CAE6-4731-9C79-72C25BE9E0F2}" type="pres">
      <dgm:prSet presAssocID="{3FD62E91-DBA7-4D00-91FA-FE20CFC407C4}" presName="sibTrans" presStyleCnt="0"/>
      <dgm:spPr/>
    </dgm:pt>
    <dgm:pt modelId="{2016B381-F3AF-4003-80AF-A07A6EE97F23}" type="pres">
      <dgm:prSet presAssocID="{97D598F9-4506-405B-890E-3EEB87578E96}" presName="node" presStyleLbl="node1" presStyleIdx="2" presStyleCnt="3" custLinFactNeighborX="-99516" custLinFactNeighborY="3330">
        <dgm:presLayoutVars>
          <dgm:bulletEnabled val="1"/>
        </dgm:presLayoutVars>
      </dgm:prSet>
      <dgm:spPr/>
    </dgm:pt>
  </dgm:ptLst>
  <dgm:cxnLst>
    <dgm:cxn modelId="{3662B004-8309-4409-AFB4-7D2E00128E82}" srcId="{1CE5C6A6-AF2A-4289-B811-2A2202AFA6E5}" destId="{4B1CEDF9-2482-41DC-BCBE-33AF940B6AB3}" srcOrd="0" destOrd="0" parTransId="{8CAF49E8-C100-4A10-A9A1-2C30A9805A96}" sibTransId="{94A56B37-9955-46BE-96F1-77C0A6EDE2BC}"/>
    <dgm:cxn modelId="{DEBE0106-A7F7-49E1-8318-FEF1DA8D241C}" type="presOf" srcId="{4B1CEDF9-2482-41DC-BCBE-33AF940B6AB3}" destId="{B2E2E97B-14F6-4C12-B251-5D976F842A0D}" srcOrd="0" destOrd="0" presId="urn:microsoft.com/office/officeart/2005/8/layout/hList6"/>
    <dgm:cxn modelId="{E5BCB60C-EB79-4648-9EBB-E4829D45C96A}" type="presOf" srcId="{97D598F9-4506-405B-890E-3EEB87578E96}" destId="{2016B381-F3AF-4003-80AF-A07A6EE97F23}" srcOrd="0" destOrd="0" presId="urn:microsoft.com/office/officeart/2005/8/layout/hList6"/>
    <dgm:cxn modelId="{A791050E-10C7-43CA-92EA-5899E9C32305}" type="presOf" srcId="{C0F48C98-D97E-45DA-BA1B-BC6F8B43888B}" destId="{B2E2E97B-14F6-4C12-B251-5D976F842A0D}" srcOrd="0" destOrd="3" presId="urn:microsoft.com/office/officeart/2005/8/layout/hList6"/>
    <dgm:cxn modelId="{2C885328-C563-4650-A3C6-5B260872AFCF}" type="presOf" srcId="{CDAD5703-CC72-440E-AD7C-BADB4E434C2F}" destId="{CCCFB7B9-989E-4C2D-9B79-7CFCABACB654}" srcOrd="0" destOrd="1" presId="urn:microsoft.com/office/officeart/2005/8/layout/hList6"/>
    <dgm:cxn modelId="{16B0E32F-FC6E-4899-9CBB-45F384CE6008}" type="presOf" srcId="{C1BF2A8A-5AD7-4544-92CB-1A8F50DFBE6E}" destId="{B2E2E97B-14F6-4C12-B251-5D976F842A0D}" srcOrd="0" destOrd="2" presId="urn:microsoft.com/office/officeart/2005/8/layout/hList6"/>
    <dgm:cxn modelId="{20E5473D-797D-44F4-89FF-416B0175AA2E}" srcId="{4B1CEDF9-2482-41DC-BCBE-33AF940B6AB3}" destId="{C0F48C98-D97E-45DA-BA1B-BC6F8B43888B}" srcOrd="2" destOrd="0" parTransId="{7DA35E6E-42C9-4E56-B4D7-6859C304E5BB}" sibTransId="{DF40433F-47FE-4719-999B-A06A57B70D0C}"/>
    <dgm:cxn modelId="{EF68BC3D-EAAE-4073-BB1B-B2694C618C97}" srcId="{97D598F9-4506-405B-890E-3EEB87578E96}" destId="{5F0D51F2-A766-4E6C-9873-66278382F8C5}" srcOrd="0" destOrd="0" parTransId="{1E7412CB-6D66-4172-8F86-D2294D20B09C}" sibTransId="{75B22EFD-14B1-40BC-809C-85BA89F73307}"/>
    <dgm:cxn modelId="{C0948265-2E99-49CE-BE54-0AB9A90980F6}" type="presOf" srcId="{FFD722DE-2E5C-473A-9263-A4C21B8987B7}" destId="{2016B381-F3AF-4003-80AF-A07A6EE97F23}" srcOrd="0" destOrd="2" presId="urn:microsoft.com/office/officeart/2005/8/layout/hList6"/>
    <dgm:cxn modelId="{96EFB276-C14F-46EB-8C23-B6192B8DB92C}" type="presOf" srcId="{4B58AA04-7B6E-4E0B-A3F5-6D99A933E6E8}" destId="{B2E2E97B-14F6-4C12-B251-5D976F842A0D}" srcOrd="0" destOrd="1" presId="urn:microsoft.com/office/officeart/2005/8/layout/hList6"/>
    <dgm:cxn modelId="{A12F5E7F-A465-46A0-839F-1D030683FF2C}" srcId="{43802DC2-024A-4AC5-BF09-D7F5EB2DB511}" destId="{CDAD5703-CC72-440E-AD7C-BADB4E434C2F}" srcOrd="0" destOrd="0" parTransId="{1848E975-1272-4A8C-A398-5886F3D314C8}" sibTransId="{C5AC6083-0C6A-419B-9A98-9C8298286A68}"/>
    <dgm:cxn modelId="{7F371988-8BC7-4B15-99A1-74606BDD33A8}" srcId="{1CE5C6A6-AF2A-4289-B811-2A2202AFA6E5}" destId="{97D598F9-4506-405B-890E-3EEB87578E96}" srcOrd="2" destOrd="0" parTransId="{FCA6EE39-AE9B-49DE-888F-8EAC7E659F1E}" sibTransId="{33E6BC92-C866-45B9-8F57-01AE1F36DFAA}"/>
    <dgm:cxn modelId="{679D8F9E-624A-4595-95F5-2898652CA100}" srcId="{4B1CEDF9-2482-41DC-BCBE-33AF940B6AB3}" destId="{C1BF2A8A-5AD7-4544-92CB-1A8F50DFBE6E}" srcOrd="1" destOrd="0" parTransId="{5F282D4B-2177-4FF7-BB0A-48D30A7BA4B8}" sibTransId="{0F6682FE-E512-4064-9126-384137AF4E5D}"/>
    <dgm:cxn modelId="{B6CD619F-8257-4A7E-BFD0-4D4060D9CFA1}" srcId="{4B1CEDF9-2482-41DC-BCBE-33AF940B6AB3}" destId="{4B58AA04-7B6E-4E0B-A3F5-6D99A933E6E8}" srcOrd="0" destOrd="0" parTransId="{FA44B223-AD3D-41B8-84DA-94493182A363}" sibTransId="{32F4128C-3F92-41AB-BBDE-3549D0D04597}"/>
    <dgm:cxn modelId="{CEC33EA4-81E2-477D-AB8F-939B35205116}" srcId="{1CE5C6A6-AF2A-4289-B811-2A2202AFA6E5}" destId="{43802DC2-024A-4AC5-BF09-D7F5EB2DB511}" srcOrd="1" destOrd="0" parTransId="{2F3CC057-5EF8-4951-9267-82DBBE4C93FE}" sibTransId="{3FD62E91-DBA7-4D00-91FA-FE20CFC407C4}"/>
    <dgm:cxn modelId="{C5CA16AF-2B4B-4AE3-AFCD-322F12481379}" type="presOf" srcId="{1CE5C6A6-AF2A-4289-B811-2A2202AFA6E5}" destId="{079F7FE3-347C-43EA-BB4F-60C7B046D970}" srcOrd="0" destOrd="0" presId="urn:microsoft.com/office/officeart/2005/8/layout/hList6"/>
    <dgm:cxn modelId="{EBE1EAB3-3240-41DC-A4BD-A113BC225882}" type="presOf" srcId="{5F0D51F2-A766-4E6C-9873-66278382F8C5}" destId="{2016B381-F3AF-4003-80AF-A07A6EE97F23}" srcOrd="0" destOrd="1" presId="urn:microsoft.com/office/officeart/2005/8/layout/hList6"/>
    <dgm:cxn modelId="{C7968FB4-890D-4191-B5E5-BA105C5A7FDA}" srcId="{97D598F9-4506-405B-890E-3EEB87578E96}" destId="{FFD722DE-2E5C-473A-9263-A4C21B8987B7}" srcOrd="1" destOrd="0" parTransId="{398631CB-F2FD-40CF-B28E-45EBA4649C74}" sibTransId="{44063BEC-4906-4188-95A5-9963DFAC2234}"/>
    <dgm:cxn modelId="{D88108D6-63A9-45E6-B42C-B3AFEC39E0AD}" type="presOf" srcId="{43802DC2-024A-4AC5-BF09-D7F5EB2DB511}" destId="{CCCFB7B9-989E-4C2D-9B79-7CFCABACB654}" srcOrd="0" destOrd="0" presId="urn:microsoft.com/office/officeart/2005/8/layout/hList6"/>
    <dgm:cxn modelId="{EDC30FA6-042E-448A-A6F9-8C45A392DB81}" type="presParOf" srcId="{079F7FE3-347C-43EA-BB4F-60C7B046D970}" destId="{B2E2E97B-14F6-4C12-B251-5D976F842A0D}" srcOrd="0" destOrd="0" presId="urn:microsoft.com/office/officeart/2005/8/layout/hList6"/>
    <dgm:cxn modelId="{F9A8DFBD-3A1E-488C-B435-A3430686731E}" type="presParOf" srcId="{079F7FE3-347C-43EA-BB4F-60C7B046D970}" destId="{64E9B278-A2D4-456C-BD85-AFC14EA27373}" srcOrd="1" destOrd="0" presId="urn:microsoft.com/office/officeart/2005/8/layout/hList6"/>
    <dgm:cxn modelId="{2ECAFC52-277E-42B9-A47E-7A357DCF6514}" type="presParOf" srcId="{079F7FE3-347C-43EA-BB4F-60C7B046D970}" destId="{CCCFB7B9-989E-4C2D-9B79-7CFCABACB654}" srcOrd="2" destOrd="0" presId="urn:microsoft.com/office/officeart/2005/8/layout/hList6"/>
    <dgm:cxn modelId="{DEE28213-DD64-41B5-997B-4EBCB2C2AEEC}" type="presParOf" srcId="{079F7FE3-347C-43EA-BB4F-60C7B046D970}" destId="{53782159-CAE6-4731-9C79-72C25BE9E0F2}" srcOrd="3" destOrd="0" presId="urn:microsoft.com/office/officeart/2005/8/layout/hList6"/>
    <dgm:cxn modelId="{31F239DB-466A-4391-8FFA-20D49B99BBF4}" type="presParOf" srcId="{079F7FE3-347C-43EA-BB4F-60C7B046D970}" destId="{2016B381-F3AF-4003-80AF-A07A6EE97F2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359125" y="359125"/>
          <a:ext cx="2592288" cy="1874036"/>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1: 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518457"/>
        <a:ext cx="1874036" cy="1555372"/>
      </dsp:txXfrm>
    </dsp:sp>
    <dsp:sp modelId="{CCCFB7B9-989E-4C2D-9B79-7CFCABACB654}">
      <dsp:nvSpPr>
        <dsp:cNvPr id="0" name=""/>
        <dsp:cNvSpPr/>
      </dsp:nvSpPr>
      <dsp:spPr>
        <a:xfrm rot="16200000">
          <a:off x="1590564" y="359125"/>
          <a:ext cx="2592288" cy="1874036"/>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2: 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1949690" y="518457"/>
        <a:ext cx="1874036" cy="1555372"/>
      </dsp:txXfrm>
    </dsp:sp>
    <dsp:sp modelId="{2016B381-F3AF-4003-80AF-A07A6EE97F23}">
      <dsp:nvSpPr>
        <dsp:cNvPr id="0" name=""/>
        <dsp:cNvSpPr/>
      </dsp:nvSpPr>
      <dsp:spPr>
        <a:xfrm rot="16200000">
          <a:off x="3530900" y="359125"/>
          <a:ext cx="2592288" cy="1874036"/>
        </a:xfrm>
        <a:prstGeom prst="flowChartManualOperati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Del 3: 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3890026" y="518457"/>
        <a:ext cx="1874036" cy="1555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414860" y="414860"/>
          <a:ext cx="2731676" cy="1901955"/>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546334"/>
        <a:ext cx="1901955" cy="1639006"/>
      </dsp:txXfrm>
    </dsp:sp>
    <dsp:sp modelId="{CCCFB7B9-989E-4C2D-9B79-7CFCABACB654}">
      <dsp:nvSpPr>
        <dsp:cNvPr id="0" name=""/>
        <dsp:cNvSpPr/>
      </dsp:nvSpPr>
      <dsp:spPr>
        <a:xfrm rot="16200000">
          <a:off x="1563875" y="414860"/>
          <a:ext cx="2731676" cy="1901955"/>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1978736" y="546334"/>
        <a:ext cx="1901955" cy="1639006"/>
      </dsp:txXfrm>
    </dsp:sp>
    <dsp:sp modelId="{2016B381-F3AF-4003-80AF-A07A6EE97F23}">
      <dsp:nvSpPr>
        <dsp:cNvPr id="0" name=""/>
        <dsp:cNvSpPr/>
      </dsp:nvSpPr>
      <dsp:spPr>
        <a:xfrm rot="16200000">
          <a:off x="3533118" y="414860"/>
          <a:ext cx="2731676" cy="1901955"/>
        </a:xfrm>
        <a:prstGeom prst="flowChartManualOperati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3947979" y="546334"/>
        <a:ext cx="1901955" cy="1639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2E97B-14F6-4C12-B251-5D976F842A0D}">
      <dsp:nvSpPr>
        <dsp:cNvPr id="0" name=""/>
        <dsp:cNvSpPr/>
      </dsp:nvSpPr>
      <dsp:spPr>
        <a:xfrm rot="16200000">
          <a:off x="-303194" y="303194"/>
          <a:ext cx="2430339" cy="1823950"/>
        </a:xfrm>
        <a:prstGeom prst="flowChartManualOperati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Samarbeid</a:t>
          </a:r>
        </a:p>
        <a:p>
          <a:pPr marL="171450" lvl="1" indent="-171450" algn="l" defTabSz="800100">
            <a:lnSpc>
              <a:spcPct val="90000"/>
            </a:lnSpc>
            <a:spcBef>
              <a:spcPct val="0"/>
            </a:spcBef>
            <a:spcAft>
              <a:spcPct val="15000"/>
            </a:spcAft>
            <a:buChar char="•"/>
          </a:pPr>
          <a:r>
            <a:rPr lang="nb-NO" sz="1800" kern="1200" dirty="0">
              <a:solidFill>
                <a:schemeClr val="tx1"/>
              </a:solidFill>
            </a:rPr>
            <a:t>aktivitet i elevrolle</a:t>
          </a:r>
        </a:p>
        <a:p>
          <a:pPr marL="171450" lvl="1" indent="-171450" algn="l" defTabSz="800100">
            <a:lnSpc>
              <a:spcPct val="90000"/>
            </a:lnSpc>
            <a:spcBef>
              <a:spcPct val="0"/>
            </a:spcBef>
            <a:spcAft>
              <a:spcPct val="15000"/>
            </a:spcAft>
            <a:buChar char="•"/>
          </a:pPr>
          <a:r>
            <a:rPr lang="nb-NO" sz="1800" kern="1200" dirty="0">
              <a:solidFill>
                <a:schemeClr val="tx1"/>
              </a:solidFill>
            </a:rPr>
            <a:t>teori</a:t>
          </a:r>
        </a:p>
        <a:p>
          <a:pPr marL="171450" lvl="1" indent="-171450" algn="l" defTabSz="800100">
            <a:lnSpc>
              <a:spcPct val="90000"/>
            </a:lnSpc>
            <a:spcBef>
              <a:spcPct val="0"/>
            </a:spcBef>
            <a:spcAft>
              <a:spcPct val="15000"/>
            </a:spcAft>
            <a:buChar char="•"/>
          </a:pPr>
          <a:r>
            <a:rPr lang="nb-NO" sz="1800" kern="1200" dirty="0">
              <a:solidFill>
                <a:schemeClr val="tx1"/>
              </a:solidFill>
            </a:rPr>
            <a:t>refleksjon</a:t>
          </a:r>
        </a:p>
      </dsp:txBody>
      <dsp:txXfrm rot="5400000">
        <a:off x="1" y="486067"/>
        <a:ext cx="1823950" cy="1458203"/>
      </dsp:txXfrm>
    </dsp:sp>
    <dsp:sp modelId="{CCCFB7B9-989E-4C2D-9B79-7CFCABACB654}">
      <dsp:nvSpPr>
        <dsp:cNvPr id="0" name=""/>
        <dsp:cNvSpPr/>
      </dsp:nvSpPr>
      <dsp:spPr>
        <a:xfrm rot="16200000">
          <a:off x="1594388" y="303194"/>
          <a:ext cx="2430339" cy="1823950"/>
        </a:xfrm>
        <a:prstGeom prst="flowChartManualOperation">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Utprøving</a:t>
          </a:r>
        </a:p>
        <a:p>
          <a:pPr marL="171450" lvl="1" indent="-171450" algn="l" defTabSz="800100">
            <a:lnSpc>
              <a:spcPct val="90000"/>
            </a:lnSpc>
            <a:spcBef>
              <a:spcPct val="0"/>
            </a:spcBef>
            <a:spcAft>
              <a:spcPct val="15000"/>
            </a:spcAft>
            <a:buChar char="•"/>
          </a:pPr>
          <a:r>
            <a:rPr lang="nb-NO" sz="1800" kern="1200" dirty="0">
              <a:solidFill>
                <a:schemeClr val="tx1"/>
              </a:solidFill>
            </a:rPr>
            <a:t>med elever</a:t>
          </a:r>
        </a:p>
      </dsp:txBody>
      <dsp:txXfrm rot="5400000">
        <a:off x="1897583" y="486067"/>
        <a:ext cx="1823950" cy="1458203"/>
      </dsp:txXfrm>
    </dsp:sp>
    <dsp:sp modelId="{2016B381-F3AF-4003-80AF-A07A6EE97F23}">
      <dsp:nvSpPr>
        <dsp:cNvPr id="0" name=""/>
        <dsp:cNvSpPr/>
      </dsp:nvSpPr>
      <dsp:spPr>
        <a:xfrm rot="16200000">
          <a:off x="3482867" y="303194"/>
          <a:ext cx="2430339" cy="1823950"/>
        </a:xfrm>
        <a:prstGeom prst="flowChartManualOperati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89000">
            <a:lnSpc>
              <a:spcPct val="90000"/>
            </a:lnSpc>
            <a:spcBef>
              <a:spcPct val="0"/>
            </a:spcBef>
            <a:spcAft>
              <a:spcPct val="35000"/>
            </a:spcAft>
            <a:buNone/>
          </a:pPr>
          <a:r>
            <a:rPr lang="nb-NO" sz="2000" kern="1200" dirty="0">
              <a:solidFill>
                <a:schemeClr val="tx1"/>
              </a:solidFill>
            </a:rPr>
            <a:t>Erfaringsdeling</a:t>
          </a:r>
        </a:p>
        <a:p>
          <a:pPr marL="171450" lvl="1" indent="-171450" algn="l" defTabSz="800100">
            <a:lnSpc>
              <a:spcPct val="90000"/>
            </a:lnSpc>
            <a:spcBef>
              <a:spcPct val="0"/>
            </a:spcBef>
            <a:spcAft>
              <a:spcPct val="15000"/>
            </a:spcAft>
            <a:buChar char="•"/>
          </a:pPr>
          <a:r>
            <a:rPr lang="nb-NO" sz="1800" kern="1200" dirty="0">
              <a:solidFill>
                <a:schemeClr val="tx1"/>
              </a:solidFill>
            </a:rPr>
            <a:t>dele erfaringer</a:t>
          </a:r>
        </a:p>
        <a:p>
          <a:pPr marL="171450" lvl="1" indent="-171450" algn="l" defTabSz="800100">
            <a:lnSpc>
              <a:spcPct val="90000"/>
            </a:lnSpc>
            <a:spcBef>
              <a:spcPct val="0"/>
            </a:spcBef>
            <a:spcAft>
              <a:spcPct val="15000"/>
            </a:spcAft>
            <a:buChar char="•"/>
          </a:pPr>
          <a:r>
            <a:rPr lang="nb-NO" sz="1800" kern="1200" dirty="0">
              <a:solidFill>
                <a:schemeClr val="tx1"/>
              </a:solidFill>
            </a:rPr>
            <a:t>diskusjon og refleksjon</a:t>
          </a:r>
        </a:p>
      </dsp:txBody>
      <dsp:txXfrm rot="5400000">
        <a:off x="3786062" y="486067"/>
        <a:ext cx="1823950" cy="145820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E5740EF2-BF26-D74B-B76B-2264CCA3BAAA}" type="datetimeFigureOut">
              <a:rPr lang="nb-NO" smtClean="0"/>
              <a:pPr/>
              <a:t>27.11.2025</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090EDEF5-C786-594C-A590-441095D3935A}" type="slidenum">
              <a:rPr lang="nb-NO" smtClean="0"/>
              <a:pPr/>
              <a:t>‹#›</a:t>
            </a:fld>
            <a:endParaRPr lang="nb-NO" dirty="0"/>
          </a:p>
        </p:txBody>
      </p:sp>
    </p:spTree>
    <p:extLst>
      <p:ext uri="{BB962C8B-B14F-4D97-AF65-F5344CB8AC3E}">
        <p14:creationId xmlns:p14="http://schemas.microsoft.com/office/powerpoint/2010/main" val="419985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1</a:t>
            </a:fld>
            <a:endParaRPr lang="nb-NO" dirty="0"/>
          </a:p>
        </p:txBody>
      </p:sp>
    </p:spTree>
    <p:extLst>
      <p:ext uri="{BB962C8B-B14F-4D97-AF65-F5344CB8AC3E}">
        <p14:creationId xmlns:p14="http://schemas.microsoft.com/office/powerpoint/2010/main" val="82253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933217FC-A72A-4869-8C14-292CA057AF7C}" type="slidenum">
              <a:rPr lang="en-US" smtClean="0"/>
              <a:t>13</a:t>
            </a:fld>
            <a:endParaRPr lang="en-US"/>
          </a:p>
        </p:txBody>
      </p:sp>
    </p:spTree>
    <p:extLst>
      <p:ext uri="{BB962C8B-B14F-4D97-AF65-F5344CB8AC3E}">
        <p14:creationId xmlns:p14="http://schemas.microsoft.com/office/powerpoint/2010/main" val="172649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14</a:t>
            </a:fld>
            <a:endParaRPr lang="nb-NO"/>
          </a:p>
        </p:txBody>
      </p:sp>
    </p:spTree>
    <p:extLst>
      <p:ext uri="{BB962C8B-B14F-4D97-AF65-F5344CB8AC3E}">
        <p14:creationId xmlns:p14="http://schemas.microsoft.com/office/powerpoint/2010/main" val="266458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15</a:t>
            </a:fld>
            <a:endParaRPr lang="nb-NO"/>
          </a:p>
        </p:txBody>
      </p:sp>
    </p:spTree>
    <p:extLst>
      <p:ext uri="{BB962C8B-B14F-4D97-AF65-F5344CB8AC3E}">
        <p14:creationId xmlns:p14="http://schemas.microsoft.com/office/powerpoint/2010/main" val="349961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16</a:t>
            </a:fld>
            <a:endParaRPr lang="nb-NO"/>
          </a:p>
        </p:txBody>
      </p:sp>
    </p:spTree>
    <p:extLst>
      <p:ext uri="{BB962C8B-B14F-4D97-AF65-F5344CB8AC3E}">
        <p14:creationId xmlns:p14="http://schemas.microsoft.com/office/powerpoint/2010/main" val="102531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17</a:t>
            </a:fld>
            <a:endParaRPr lang="nb-NO" dirty="0"/>
          </a:p>
        </p:txBody>
      </p:sp>
    </p:spTree>
    <p:extLst>
      <p:ext uri="{BB962C8B-B14F-4D97-AF65-F5344CB8AC3E}">
        <p14:creationId xmlns:p14="http://schemas.microsoft.com/office/powerpoint/2010/main" val="289096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3E7464A-FC78-47D8-8005-52B4C148E81C}" type="slidenum">
              <a:rPr lang="nb-NO" smtClean="0"/>
              <a:t>18</a:t>
            </a:fld>
            <a:endParaRPr lang="nb-NO"/>
          </a:p>
        </p:txBody>
      </p:sp>
    </p:spTree>
    <p:extLst>
      <p:ext uri="{BB962C8B-B14F-4D97-AF65-F5344CB8AC3E}">
        <p14:creationId xmlns:p14="http://schemas.microsoft.com/office/powerpoint/2010/main" val="143572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19</a:t>
            </a:fld>
            <a:endParaRPr lang="nb-NO"/>
          </a:p>
        </p:txBody>
      </p:sp>
    </p:spTree>
    <p:extLst>
      <p:ext uri="{BB962C8B-B14F-4D97-AF65-F5344CB8AC3E}">
        <p14:creationId xmlns:p14="http://schemas.microsoft.com/office/powerpoint/2010/main" val="347525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FCBCB9-DAEF-4493-8C21-772188A0CDF9}" type="slidenum">
              <a:rPr lang="nb-NO" smtClean="0"/>
              <a:t>20</a:t>
            </a:fld>
            <a:endParaRPr lang="nb-NO"/>
          </a:p>
        </p:txBody>
      </p:sp>
    </p:spTree>
    <p:extLst>
      <p:ext uri="{BB962C8B-B14F-4D97-AF65-F5344CB8AC3E}">
        <p14:creationId xmlns:p14="http://schemas.microsoft.com/office/powerpoint/2010/main" val="24948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FFCBCB9-DAEF-4493-8C21-772188A0CDF9}" type="slidenum">
              <a:rPr lang="nb-NO" smtClean="0"/>
              <a:t>21</a:t>
            </a:fld>
            <a:endParaRPr lang="nb-NO"/>
          </a:p>
        </p:txBody>
      </p:sp>
    </p:spTree>
    <p:extLst>
      <p:ext uri="{BB962C8B-B14F-4D97-AF65-F5344CB8AC3E}">
        <p14:creationId xmlns:p14="http://schemas.microsoft.com/office/powerpoint/2010/main" val="392057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22</a:t>
            </a:fld>
            <a:endParaRPr lang="nb-NO"/>
          </a:p>
        </p:txBody>
      </p:sp>
    </p:spTree>
    <p:extLst>
      <p:ext uri="{BB962C8B-B14F-4D97-AF65-F5344CB8AC3E}">
        <p14:creationId xmlns:p14="http://schemas.microsoft.com/office/powerpoint/2010/main" val="101295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44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23</a:t>
            </a:fld>
            <a:endParaRPr lang="nb-NO"/>
          </a:p>
        </p:txBody>
      </p:sp>
    </p:spTree>
    <p:extLst>
      <p:ext uri="{BB962C8B-B14F-4D97-AF65-F5344CB8AC3E}">
        <p14:creationId xmlns:p14="http://schemas.microsoft.com/office/powerpoint/2010/main" val="260616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24</a:t>
            </a:fld>
            <a:endParaRPr lang="nb-NO"/>
          </a:p>
        </p:txBody>
      </p:sp>
    </p:spTree>
    <p:extLst>
      <p:ext uri="{BB962C8B-B14F-4D97-AF65-F5344CB8AC3E}">
        <p14:creationId xmlns:p14="http://schemas.microsoft.com/office/powerpoint/2010/main" val="386686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25</a:t>
            </a:fld>
            <a:endParaRPr lang="nb-NO"/>
          </a:p>
        </p:txBody>
      </p:sp>
    </p:spTree>
    <p:extLst>
      <p:ext uri="{BB962C8B-B14F-4D97-AF65-F5344CB8AC3E}">
        <p14:creationId xmlns:p14="http://schemas.microsoft.com/office/powerpoint/2010/main" val="223941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8C61E4-D67C-2040-A9B3-42B060A8C95A}" type="slidenum">
              <a:rPr lang="nb-NO" smtClean="0"/>
              <a:t>26</a:t>
            </a:fld>
            <a:endParaRPr lang="nb-NO"/>
          </a:p>
        </p:txBody>
      </p:sp>
    </p:spTree>
    <p:extLst>
      <p:ext uri="{BB962C8B-B14F-4D97-AF65-F5344CB8AC3E}">
        <p14:creationId xmlns:p14="http://schemas.microsoft.com/office/powerpoint/2010/main" val="3243769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27</a:t>
            </a:fld>
            <a:endParaRPr lang="nb-NO"/>
          </a:p>
        </p:txBody>
      </p:sp>
    </p:spTree>
    <p:extLst>
      <p:ext uri="{BB962C8B-B14F-4D97-AF65-F5344CB8AC3E}">
        <p14:creationId xmlns:p14="http://schemas.microsoft.com/office/powerpoint/2010/main" val="837601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8C61E4-D67C-2040-A9B3-42B060A8C95A}" type="slidenum">
              <a:rPr lang="nb-NO" smtClean="0"/>
              <a:t>28</a:t>
            </a:fld>
            <a:endParaRPr lang="nb-NO"/>
          </a:p>
        </p:txBody>
      </p:sp>
    </p:spTree>
    <p:extLst>
      <p:ext uri="{BB962C8B-B14F-4D97-AF65-F5344CB8AC3E}">
        <p14:creationId xmlns:p14="http://schemas.microsoft.com/office/powerpoint/2010/main" val="483812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29</a:t>
            </a:fld>
            <a:endParaRPr lang="nb-NO"/>
          </a:p>
        </p:txBody>
      </p:sp>
    </p:spTree>
    <p:extLst>
      <p:ext uri="{BB962C8B-B14F-4D97-AF65-F5344CB8AC3E}">
        <p14:creationId xmlns:p14="http://schemas.microsoft.com/office/powerpoint/2010/main" val="3210743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30</a:t>
            </a:fld>
            <a:endParaRPr lang="nb-NO"/>
          </a:p>
        </p:txBody>
      </p:sp>
    </p:spTree>
    <p:extLst>
      <p:ext uri="{BB962C8B-B14F-4D97-AF65-F5344CB8AC3E}">
        <p14:creationId xmlns:p14="http://schemas.microsoft.com/office/powerpoint/2010/main" val="142337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a:p>
            <a:endParaRPr lang="nb-NO" dirty="0"/>
          </a:p>
        </p:txBody>
      </p:sp>
      <p:sp>
        <p:nvSpPr>
          <p:cNvPr id="4" name="Plasshaldar for lysbiletnummer 3"/>
          <p:cNvSpPr>
            <a:spLocks noGrp="1"/>
          </p:cNvSpPr>
          <p:nvPr>
            <p:ph type="sldNum" sz="quarter" idx="5"/>
          </p:nvPr>
        </p:nvSpPr>
        <p:spPr/>
        <p:txBody>
          <a:bodyPr/>
          <a:lstStyle/>
          <a:p>
            <a:fld id="{DFFCBCB9-DAEF-4493-8C21-772188A0CDF9}" type="slidenum">
              <a:rPr lang="nb-NO" smtClean="0"/>
              <a:t>31</a:t>
            </a:fld>
            <a:endParaRPr lang="nb-NO"/>
          </a:p>
        </p:txBody>
      </p:sp>
    </p:spTree>
    <p:extLst>
      <p:ext uri="{BB962C8B-B14F-4D97-AF65-F5344CB8AC3E}">
        <p14:creationId xmlns:p14="http://schemas.microsoft.com/office/powerpoint/2010/main" val="2355323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32</a:t>
            </a:fld>
            <a:endParaRPr lang="nb-NO" dirty="0"/>
          </a:p>
        </p:txBody>
      </p:sp>
    </p:spTree>
    <p:extLst>
      <p:ext uri="{BB962C8B-B14F-4D97-AF65-F5344CB8AC3E}">
        <p14:creationId xmlns:p14="http://schemas.microsoft.com/office/powerpoint/2010/main" val="117252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4</a:t>
            </a:fld>
            <a:endParaRPr lang="nb-NO"/>
          </a:p>
        </p:txBody>
      </p:sp>
    </p:spTree>
    <p:extLst>
      <p:ext uri="{BB962C8B-B14F-4D97-AF65-F5344CB8AC3E}">
        <p14:creationId xmlns:p14="http://schemas.microsoft.com/office/powerpoint/2010/main" val="3830070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fld id="{DFFCBCB9-DAEF-4493-8C21-772188A0CDF9}" type="slidenum">
              <a:rPr lang="nb-NO" smtClean="0"/>
              <a:t>33</a:t>
            </a:fld>
            <a:endParaRPr lang="nb-NO"/>
          </a:p>
        </p:txBody>
      </p:sp>
    </p:spTree>
    <p:extLst>
      <p:ext uri="{BB962C8B-B14F-4D97-AF65-F5344CB8AC3E}">
        <p14:creationId xmlns:p14="http://schemas.microsoft.com/office/powerpoint/2010/main" val="2516754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03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675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38</a:t>
            </a:fld>
            <a:endParaRPr lang="nb-NO"/>
          </a:p>
        </p:txBody>
      </p:sp>
    </p:spTree>
    <p:extLst>
      <p:ext uri="{BB962C8B-B14F-4D97-AF65-F5344CB8AC3E}">
        <p14:creationId xmlns:p14="http://schemas.microsoft.com/office/powerpoint/2010/main" val="2135030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5"/>
          </p:nvPr>
        </p:nvSpPr>
        <p:spPr/>
        <p:txBody>
          <a:bodyPr/>
          <a:lstStyle/>
          <a:p>
            <a:fld id="{DFFCBCB9-DAEF-4493-8C21-772188A0CDF9}" type="slidenum">
              <a:rPr lang="nb-NO" smtClean="0"/>
              <a:t>41</a:t>
            </a:fld>
            <a:endParaRPr lang="nb-NO"/>
          </a:p>
        </p:txBody>
      </p:sp>
    </p:spTree>
    <p:extLst>
      <p:ext uri="{BB962C8B-B14F-4D97-AF65-F5344CB8AC3E}">
        <p14:creationId xmlns:p14="http://schemas.microsoft.com/office/powerpoint/2010/main" val="3937299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42</a:t>
            </a:fld>
            <a:endParaRPr lang="nb-NO" dirty="0"/>
          </a:p>
        </p:txBody>
      </p:sp>
    </p:spTree>
    <p:extLst>
      <p:ext uri="{BB962C8B-B14F-4D97-AF65-F5344CB8AC3E}">
        <p14:creationId xmlns:p14="http://schemas.microsoft.com/office/powerpoint/2010/main" val="1558744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43</a:t>
            </a:fld>
            <a:endParaRPr lang="nb-NO"/>
          </a:p>
        </p:txBody>
      </p:sp>
    </p:spTree>
    <p:extLst>
      <p:ext uri="{BB962C8B-B14F-4D97-AF65-F5344CB8AC3E}">
        <p14:creationId xmlns:p14="http://schemas.microsoft.com/office/powerpoint/2010/main" val="2539499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44</a:t>
            </a:fld>
            <a:endParaRPr lang="nb-NO"/>
          </a:p>
        </p:txBody>
      </p:sp>
    </p:spTree>
    <p:extLst>
      <p:ext uri="{BB962C8B-B14F-4D97-AF65-F5344CB8AC3E}">
        <p14:creationId xmlns:p14="http://schemas.microsoft.com/office/powerpoint/2010/main" val="988926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45</a:t>
            </a:fld>
            <a:endParaRPr lang="nb-NO" dirty="0"/>
          </a:p>
        </p:txBody>
      </p:sp>
    </p:spTree>
    <p:extLst>
      <p:ext uri="{BB962C8B-B14F-4D97-AF65-F5344CB8AC3E}">
        <p14:creationId xmlns:p14="http://schemas.microsoft.com/office/powerpoint/2010/main" val="4606944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46</a:t>
            </a:fld>
            <a:endParaRPr lang="nb-NO"/>
          </a:p>
        </p:txBody>
      </p:sp>
    </p:spTree>
    <p:extLst>
      <p:ext uri="{BB962C8B-B14F-4D97-AF65-F5344CB8AC3E}">
        <p14:creationId xmlns:p14="http://schemas.microsoft.com/office/powerpoint/2010/main" val="414053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6</a:t>
            </a:fld>
            <a:endParaRPr lang="nb-NO" dirty="0"/>
          </a:p>
        </p:txBody>
      </p:sp>
    </p:spTree>
    <p:extLst>
      <p:ext uri="{BB962C8B-B14F-4D97-AF65-F5344CB8AC3E}">
        <p14:creationId xmlns:p14="http://schemas.microsoft.com/office/powerpoint/2010/main" val="7249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FCBCB9-DAEF-4493-8C21-772188A0CDF9}" type="slidenum">
              <a:rPr lang="nb-NO" smtClean="0"/>
              <a:t>47</a:t>
            </a:fld>
            <a:endParaRPr lang="nb-NO" dirty="0"/>
          </a:p>
        </p:txBody>
      </p:sp>
    </p:spTree>
    <p:extLst>
      <p:ext uri="{BB962C8B-B14F-4D97-AF65-F5344CB8AC3E}">
        <p14:creationId xmlns:p14="http://schemas.microsoft.com/office/powerpoint/2010/main" val="4184035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FFCBCB9-DAEF-4493-8C21-772188A0CDF9}" type="slidenum">
              <a:rPr lang="nb-NO" smtClean="0"/>
              <a:t>48</a:t>
            </a:fld>
            <a:endParaRPr lang="nb-NO"/>
          </a:p>
        </p:txBody>
      </p:sp>
    </p:spTree>
    <p:extLst>
      <p:ext uri="{BB962C8B-B14F-4D97-AF65-F5344CB8AC3E}">
        <p14:creationId xmlns:p14="http://schemas.microsoft.com/office/powerpoint/2010/main" val="2316452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CBCB9-DAEF-4493-8C21-772188A0CDF9}"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76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0" i="0" dirty="0">
              <a:solidFill>
                <a:srgbClr val="303030"/>
              </a:solidFill>
              <a:effectLst/>
              <a:latin typeface="Roboto" panose="02000000000000000000" pitchFamily="2" charset="0"/>
            </a:endParaRPr>
          </a:p>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50</a:t>
            </a:fld>
            <a:endParaRPr lang="nb-NO"/>
          </a:p>
        </p:txBody>
      </p:sp>
    </p:spTree>
    <p:extLst>
      <p:ext uri="{BB962C8B-B14F-4D97-AF65-F5344CB8AC3E}">
        <p14:creationId xmlns:p14="http://schemas.microsoft.com/office/powerpoint/2010/main" val="1997808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DAAE2583-4F94-45FE-BFCE-EAC97B499C01}" type="slidenum">
              <a:rPr lang="en-US" smtClean="0"/>
              <a:t>51</a:t>
            </a:fld>
            <a:endParaRPr lang="en-US" dirty="0"/>
          </a:p>
        </p:txBody>
      </p:sp>
    </p:spTree>
    <p:extLst>
      <p:ext uri="{BB962C8B-B14F-4D97-AF65-F5344CB8AC3E}">
        <p14:creationId xmlns:p14="http://schemas.microsoft.com/office/powerpoint/2010/main" val="297047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7</a:t>
            </a:fld>
            <a:endParaRPr lang="nb-NO"/>
          </a:p>
        </p:txBody>
      </p:sp>
    </p:spTree>
    <p:extLst>
      <p:ext uri="{BB962C8B-B14F-4D97-AF65-F5344CB8AC3E}">
        <p14:creationId xmlns:p14="http://schemas.microsoft.com/office/powerpoint/2010/main" val="32290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8</a:t>
            </a:fld>
            <a:endParaRPr lang="nb-NO"/>
          </a:p>
        </p:txBody>
      </p:sp>
    </p:spTree>
    <p:extLst>
      <p:ext uri="{BB962C8B-B14F-4D97-AF65-F5344CB8AC3E}">
        <p14:creationId xmlns:p14="http://schemas.microsoft.com/office/powerpoint/2010/main" val="135412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90EDEF5-C786-594C-A590-441095D3935A}" type="slidenum">
              <a:rPr lang="nb-NO" smtClean="0"/>
              <a:pPr/>
              <a:t>9</a:t>
            </a:fld>
            <a:endParaRPr lang="nb-NO" dirty="0"/>
          </a:p>
        </p:txBody>
      </p:sp>
    </p:spTree>
    <p:extLst>
      <p:ext uri="{BB962C8B-B14F-4D97-AF65-F5344CB8AC3E}">
        <p14:creationId xmlns:p14="http://schemas.microsoft.com/office/powerpoint/2010/main" val="2241036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98C61E4-D67C-2040-A9B3-42B060A8C95A}" type="slidenum">
              <a:rPr lang="nb-NO" smtClean="0"/>
              <a:t>10</a:t>
            </a:fld>
            <a:endParaRPr lang="nb-NO"/>
          </a:p>
        </p:txBody>
      </p:sp>
    </p:spTree>
    <p:extLst>
      <p:ext uri="{BB962C8B-B14F-4D97-AF65-F5344CB8AC3E}">
        <p14:creationId xmlns:p14="http://schemas.microsoft.com/office/powerpoint/2010/main" val="1586362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DFFCBCB9-DAEF-4493-8C21-772188A0CDF9}" type="slidenum">
              <a:rPr lang="nb-NO" smtClean="0"/>
              <a:t>11</a:t>
            </a:fld>
            <a:endParaRPr lang="nb-NO"/>
          </a:p>
        </p:txBody>
      </p:sp>
    </p:spTree>
    <p:extLst>
      <p:ext uri="{BB962C8B-B14F-4D97-AF65-F5344CB8AC3E}">
        <p14:creationId xmlns:p14="http://schemas.microsoft.com/office/powerpoint/2010/main" val="1609206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med logo">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descr="Et bilde som inneholder sort, mørke&#10;&#10;Automatisk generert beskrivelse">
            <a:extLst>
              <a:ext uri="{FF2B5EF4-FFF2-40B4-BE49-F238E27FC236}">
                <a16:creationId xmlns:a16="http://schemas.microsoft.com/office/drawing/2014/main" id="{B32EE4A5-2561-8CBC-5DD7-1BE69BA7BA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8" name="Grafikk 7">
            <a:extLst>
              <a:ext uri="{FF2B5EF4-FFF2-40B4-BE49-F238E27FC236}">
                <a16:creationId xmlns:a16="http://schemas.microsoft.com/office/drawing/2014/main" id="{EBF1FAB0-B014-B437-5FF0-37A93F75F19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1000" y="5722142"/>
            <a:ext cx="2611980" cy="1343304"/>
          </a:xfrm>
          <a:prstGeom prst="rect">
            <a:avLst/>
          </a:prstGeom>
        </p:spPr>
      </p:pic>
    </p:spTree>
    <p:extLst>
      <p:ext uri="{BB962C8B-B14F-4D97-AF65-F5344CB8AC3E}">
        <p14:creationId xmlns:p14="http://schemas.microsoft.com/office/powerpoint/2010/main" val="32986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Etterarbeid">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person, innendørs, computer, vegg&#10;&#10;Automatisk generert beskrivelse">
            <a:extLst>
              <a:ext uri="{FF2B5EF4-FFF2-40B4-BE49-F238E27FC236}">
                <a16:creationId xmlns:a16="http://schemas.microsoft.com/office/drawing/2014/main" id="{ECC6E47F-5915-B0DC-0902-1E0453749E5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1"/>
            <a:ext cx="12192001" cy="4530903"/>
          </a:xfrm>
          <a:prstGeom prst="rect">
            <a:avLst/>
          </a:prstGeom>
        </p:spPr>
      </p:pic>
      <p:sp>
        <p:nvSpPr>
          <p:cNvPr id="7" name="Rektangel 6">
            <a:extLst>
              <a:ext uri="{FF2B5EF4-FFF2-40B4-BE49-F238E27FC236}">
                <a16:creationId xmlns:a16="http://schemas.microsoft.com/office/drawing/2014/main" id="{2C614F09-80A7-D8C9-1379-F772DB7E730D}"/>
              </a:ext>
            </a:extLst>
          </p:cNvPr>
          <p:cNvSpPr/>
          <p:nvPr userDrawn="1"/>
        </p:nvSpPr>
        <p:spPr>
          <a:xfrm>
            <a:off x="-2" y="-2"/>
            <a:ext cx="12192001"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483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p:txBody>
          <a:bodyPr>
            <a:normAutofit/>
          </a:bodyPr>
          <a:lstStyle>
            <a:lvl1pPr>
              <a:defRPr sz="4400" b="0">
                <a:solidFill>
                  <a:schemeClr val="tx1"/>
                </a:solidFill>
              </a:defRPr>
            </a:lvl1pPr>
          </a:lstStyle>
          <a:p>
            <a:r>
              <a:rPr lang="nb-NO" dirty="0"/>
              <a:t>Klikk for å redigere tittelstil</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27.11.2025</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367861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med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p:txBody>
          <a:bodyPr>
            <a:normAutofit/>
          </a:bodyPr>
          <a:lstStyle>
            <a:lvl1pPr>
              <a:defRPr sz="4400" b="0">
                <a:solidFill>
                  <a:schemeClr val="tx1"/>
                </a:solidFill>
              </a:defRPr>
            </a:lvl1pPr>
          </a:lstStyle>
          <a:p>
            <a:r>
              <a:rPr lang="nb-NO" dirty="0"/>
              <a:t>Klikk for å redigere tittelstil</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27.11.2025</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11" name="Plassholder for innhold 2">
            <a:extLst>
              <a:ext uri="{FF2B5EF4-FFF2-40B4-BE49-F238E27FC236}">
                <a16:creationId xmlns:a16="http://schemas.microsoft.com/office/drawing/2014/main" id="{D5F259A0-C79D-3144-4D91-177077E8CAD7}"/>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9" name="Graphic 8">
            <a:extLst>
              <a:ext uri="{FF2B5EF4-FFF2-40B4-BE49-F238E27FC236}">
                <a16:creationId xmlns:a16="http://schemas.microsoft.com/office/drawing/2014/main" id="{0D72C139-93D1-A791-26CC-900DBDC0112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365936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_grått vindu">
    <p:bg>
      <p:bgPr>
        <a:blipFill dpi="0" rotWithShape="1">
          <a:blip r:embed="rId2" cstate="email">
            <a:lum/>
            <a:extLst>
              <a:ext uri="{28A0092B-C50C-407E-A947-70E740481C1C}">
                <a14:useLocalDpi xmlns:a14="http://schemas.microsoft.com/office/drawing/2010/main"/>
              </a:ext>
            </a:extLst>
          </a:blip>
          <a:srcRect/>
          <a:stretch>
            <a:fillRect l="6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a:xfrm>
            <a:off x="838200" y="365125"/>
            <a:ext cx="5994400" cy="1325563"/>
          </a:xfrm>
        </p:spPr>
        <p:txBody>
          <a:bodyPr>
            <a:normAutofit/>
          </a:bodyPr>
          <a:lstStyle>
            <a:lvl1pPr>
              <a:defRPr sz="4400" b="0">
                <a:solidFill>
                  <a:schemeClr val="tx1"/>
                </a:solidFill>
              </a:defRPr>
            </a:lvl1pPr>
          </a:lstStyle>
          <a:p>
            <a:r>
              <a:rPr lang="nb-NO" dirty="0"/>
              <a:t>Klikk for å redigere</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a:xfrm>
            <a:off x="838200" y="1825625"/>
            <a:ext cx="5994400" cy="43513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27.11.2025</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786012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_grått vindu og minutter">
    <p:bg>
      <p:bgPr>
        <a:blipFill dpi="0" rotWithShape="1">
          <a:blip r:embed="rId2" cstate="email">
            <a:lum/>
            <a:extLst>
              <a:ext uri="{28A0092B-C50C-407E-A947-70E740481C1C}">
                <a14:useLocalDpi xmlns:a14="http://schemas.microsoft.com/office/drawing/2010/main"/>
              </a:ext>
            </a:extLst>
          </a:blip>
          <a:srcRect/>
          <a:stretch>
            <a:fillRect l="6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B3F3F7-0A7A-B02E-003B-CE5AA2877F43}"/>
              </a:ext>
            </a:extLst>
          </p:cNvPr>
          <p:cNvSpPr>
            <a:spLocks noGrp="1"/>
          </p:cNvSpPr>
          <p:nvPr>
            <p:ph type="title"/>
          </p:nvPr>
        </p:nvSpPr>
        <p:spPr>
          <a:xfrm>
            <a:off x="838200" y="365125"/>
            <a:ext cx="5994400" cy="1325563"/>
          </a:xfrm>
        </p:spPr>
        <p:txBody>
          <a:bodyPr>
            <a:normAutofit/>
          </a:bodyPr>
          <a:lstStyle>
            <a:lvl1pPr>
              <a:defRPr sz="4400" b="0">
                <a:solidFill>
                  <a:schemeClr val="tx1"/>
                </a:solidFill>
              </a:defRPr>
            </a:lvl1pPr>
          </a:lstStyle>
          <a:p>
            <a:r>
              <a:rPr lang="nb-NO" dirty="0"/>
              <a:t>Klikk for å redigere</a:t>
            </a:r>
          </a:p>
        </p:txBody>
      </p:sp>
      <p:sp>
        <p:nvSpPr>
          <p:cNvPr id="3" name="Plassholder for innhold 2">
            <a:extLst>
              <a:ext uri="{FF2B5EF4-FFF2-40B4-BE49-F238E27FC236}">
                <a16:creationId xmlns:a16="http://schemas.microsoft.com/office/drawing/2014/main" id="{A94F5867-A030-A5BA-4B01-6F3A0740F005}"/>
              </a:ext>
            </a:extLst>
          </p:cNvPr>
          <p:cNvSpPr>
            <a:spLocks noGrp="1"/>
          </p:cNvSpPr>
          <p:nvPr>
            <p:ph idx="1"/>
          </p:nvPr>
        </p:nvSpPr>
        <p:spPr>
          <a:xfrm>
            <a:off x="838200" y="1825625"/>
            <a:ext cx="5994400" cy="43513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DA649CC-87AE-AB0D-9120-B478DFEE5C25}"/>
              </a:ext>
            </a:extLst>
          </p:cNvPr>
          <p:cNvSpPr>
            <a:spLocks noGrp="1"/>
          </p:cNvSpPr>
          <p:nvPr>
            <p:ph type="dt" sz="half" idx="10"/>
          </p:nvPr>
        </p:nvSpPr>
        <p:spPr>
          <a:xfrm>
            <a:off x="5410200" y="6356350"/>
            <a:ext cx="2743200" cy="365125"/>
          </a:xfrm>
          <a:prstGeom prst="rect">
            <a:avLst/>
          </a:prstGeom>
        </p:spPr>
        <p:txBody>
          <a:bodyPr/>
          <a:lstStyle/>
          <a:p>
            <a:fld id="{EABDCD83-4E1C-5C48-9E4D-4CCE995C0134}" type="datetimeFigureOut">
              <a:rPr lang="nb-NO" smtClean="0"/>
              <a:t>27.11.2025</a:t>
            </a:fld>
            <a:endParaRPr lang="nb-NO"/>
          </a:p>
        </p:txBody>
      </p:sp>
      <p:sp>
        <p:nvSpPr>
          <p:cNvPr id="5" name="Plassholder for bunntekst 4">
            <a:extLst>
              <a:ext uri="{FF2B5EF4-FFF2-40B4-BE49-F238E27FC236}">
                <a16:creationId xmlns:a16="http://schemas.microsoft.com/office/drawing/2014/main" id="{1C0C9999-C22F-87AC-82F2-CB66218A8337}"/>
              </a:ext>
            </a:extLst>
          </p:cNvPr>
          <p:cNvSpPr>
            <a:spLocks noGrp="1"/>
          </p:cNvSpPr>
          <p:nvPr>
            <p:ph type="ftr" sz="quarter" idx="11"/>
          </p:nvPr>
        </p:nvSpPr>
        <p:spPr>
          <a:xfrm>
            <a:off x="838200" y="6356350"/>
            <a:ext cx="7048500" cy="365125"/>
          </a:xfrm>
        </p:spPr>
        <p:txBody>
          <a:bodyPr/>
          <a:lstStyle>
            <a:lvl1pPr>
              <a:defRPr b="1"/>
            </a:lvl1pPr>
          </a:lstStyle>
          <a:p>
            <a:endParaRPr lang="nb-NO" dirty="0"/>
          </a:p>
        </p:txBody>
      </p:sp>
      <p:sp>
        <p:nvSpPr>
          <p:cNvPr id="6" name="Plassholder for lysbildenummer 5">
            <a:extLst>
              <a:ext uri="{FF2B5EF4-FFF2-40B4-BE49-F238E27FC236}">
                <a16:creationId xmlns:a16="http://schemas.microsoft.com/office/drawing/2014/main" id="{4D0711D7-945B-C65C-6B82-3A340B3CD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7" name="Plassholder for innhold 2">
            <a:extLst>
              <a:ext uri="{FF2B5EF4-FFF2-40B4-BE49-F238E27FC236}">
                <a16:creationId xmlns:a16="http://schemas.microsoft.com/office/drawing/2014/main" id="{40B5B0D5-6887-F98E-EE21-7BBD4C07AA19}"/>
              </a:ext>
              <a:ext uri="{C183D7F6-B498-43B3-948B-1728B52AA6E4}">
                <adec:decorative xmlns:adec="http://schemas.microsoft.com/office/drawing/2017/decorative" val="1"/>
              </a:ext>
            </a:extLst>
          </p:cNvPr>
          <p:cNvSpPr>
            <a:spLocks noGrp="1"/>
          </p:cNvSpPr>
          <p:nvPr>
            <p:ph idx="13"/>
          </p:nvPr>
        </p:nvSpPr>
        <p:spPr>
          <a:xfrm>
            <a:off x="5759538"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F0DA1291-4E8B-FB19-6351-63D65ED4E541}"/>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7888" y="793900"/>
            <a:ext cx="468010" cy="468010"/>
          </a:xfrm>
          <a:prstGeom prst="rect">
            <a:avLst/>
          </a:prstGeom>
        </p:spPr>
      </p:pic>
    </p:spTree>
    <p:extLst>
      <p:ext uri="{BB962C8B-B14F-4D97-AF65-F5344CB8AC3E}">
        <p14:creationId xmlns:p14="http://schemas.microsoft.com/office/powerpoint/2010/main" val="599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loverskrift med minutter">
    <p:bg>
      <p:bgPr>
        <a:blipFill dpi="0" rotWithShape="1">
          <a:blip r:embed="rId2" cstate="email">
            <a:lum/>
            <a:extLst>
              <a:ext uri="{28A0092B-C50C-407E-A947-70E740481C1C}">
                <a14:useLocalDpi xmlns:a14="http://schemas.microsoft.com/office/drawing/2010/main"/>
              </a:ext>
            </a:extLst>
          </a:blip>
          <a:srcRect/>
          <a:stretch>
            <a:fillRect l="3000" t="5000" r="3000" b="5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EA1229-5C75-08E9-E2AB-96056B3B1572}"/>
              </a:ext>
            </a:extLst>
          </p:cNvPr>
          <p:cNvSpPr>
            <a:spLocks noGrp="1"/>
          </p:cNvSpPr>
          <p:nvPr>
            <p:ph type="title"/>
          </p:nvPr>
        </p:nvSpPr>
        <p:spPr>
          <a:xfrm>
            <a:off x="838200" y="576263"/>
            <a:ext cx="10515600" cy="2852737"/>
          </a:xfrm>
        </p:spPr>
        <p:txBody>
          <a:bodyPr anchor="b"/>
          <a:lstStyle>
            <a:lvl1pPr algn="ctr">
              <a:defRPr sz="6000">
                <a:solidFill>
                  <a:schemeClr val="tx2"/>
                </a:solidFill>
                <a:latin typeface="+mn-lt"/>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240710D-705C-3669-B34E-633D9B1F5A82}"/>
              </a:ext>
            </a:extLst>
          </p:cNvPr>
          <p:cNvSpPr>
            <a:spLocks noGrp="1"/>
          </p:cNvSpPr>
          <p:nvPr>
            <p:ph type="body" idx="1"/>
          </p:nvPr>
        </p:nvSpPr>
        <p:spPr>
          <a:xfrm>
            <a:off x="838200" y="3624263"/>
            <a:ext cx="10515600" cy="1500187"/>
          </a:xfrm>
        </p:spPr>
        <p:txBody>
          <a:bodyPr>
            <a:normAutofit/>
          </a:bodyPr>
          <a:lstStyle>
            <a:lvl1pPr marL="0" indent="0" algn="ctr">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
        <p:nvSpPr>
          <p:cNvPr id="5" name="Plassholder for bunntekst 4">
            <a:extLst>
              <a:ext uri="{FF2B5EF4-FFF2-40B4-BE49-F238E27FC236}">
                <a16:creationId xmlns:a16="http://schemas.microsoft.com/office/drawing/2014/main" id="{BFE1E731-8639-C84F-99F1-E6D90F244578}"/>
              </a:ext>
            </a:extLst>
          </p:cNvPr>
          <p:cNvSpPr>
            <a:spLocks noGrp="1"/>
          </p:cNvSpPr>
          <p:nvPr>
            <p:ph type="ftr" sz="quarter" idx="11"/>
          </p:nvPr>
        </p:nvSpPr>
        <p:spPr>
          <a:xfrm>
            <a:off x="838200" y="6356350"/>
            <a:ext cx="8686800" cy="365125"/>
          </a:xfrm>
        </p:spPr>
        <p:txBody>
          <a:bodyPr/>
          <a:lstStyle/>
          <a:p>
            <a:endParaRPr lang="nb-NO" dirty="0"/>
          </a:p>
        </p:txBody>
      </p:sp>
      <p:sp>
        <p:nvSpPr>
          <p:cNvPr id="6" name="Plassholder for lysbildenummer 5">
            <a:extLst>
              <a:ext uri="{FF2B5EF4-FFF2-40B4-BE49-F238E27FC236}">
                <a16:creationId xmlns:a16="http://schemas.microsoft.com/office/drawing/2014/main" id="{5F5135D4-1B62-464F-DA72-5073D0885C37}"/>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7" name="Plassholder for tekst 4">
            <a:extLst>
              <a:ext uri="{FF2B5EF4-FFF2-40B4-BE49-F238E27FC236}">
                <a16:creationId xmlns:a16="http://schemas.microsoft.com/office/drawing/2014/main" id="{61868083-FE11-5197-6359-48C64B608AA3}"/>
              </a:ext>
              <a:ext uri="{C183D7F6-B498-43B3-948B-1728B52AA6E4}">
                <adec:decorative xmlns:adec="http://schemas.microsoft.com/office/drawing/2017/decorative" val="1"/>
              </a:ext>
            </a:extLst>
          </p:cNvPr>
          <p:cNvSpPr>
            <a:spLocks noGrp="1"/>
          </p:cNvSpPr>
          <p:nvPr>
            <p:ph type="body" idx="13" hasCustomPrompt="1"/>
          </p:nvPr>
        </p:nvSpPr>
        <p:spPr>
          <a:xfrm>
            <a:off x="5237361" y="4703084"/>
            <a:ext cx="2633196" cy="581025"/>
          </a:xfrm>
        </p:spPr>
        <p:txBody>
          <a:bodyPr vert="horz" lIns="91440" tIns="45720" rIns="91440" bIns="45720" rtlCol="0" anchor="ctr">
            <a:normAutofit/>
          </a:bodyPr>
          <a:lstStyle>
            <a:lvl1pPr marL="0" indent="0">
              <a:buNone/>
              <a:defRPr/>
            </a:lvl1pPr>
          </a:lstStyle>
          <a:p>
            <a:pPr algn="ctr"/>
            <a:r>
              <a:rPr lang="en-US" sz="2800" kern="1200" dirty="0">
                <a:solidFill>
                  <a:schemeClr val="accent1"/>
                </a:solidFill>
                <a:latin typeface="+mn-lt"/>
                <a:ea typeface="+mn-ea"/>
                <a:cs typeface="+mn-cs"/>
              </a:rPr>
              <a:t>x </a:t>
            </a:r>
            <a:r>
              <a:rPr lang="en-US" sz="2800" kern="1200" dirty="0" err="1">
                <a:solidFill>
                  <a:schemeClr val="accent1"/>
                </a:solidFill>
                <a:latin typeface="+mn-lt"/>
                <a:ea typeface="+mn-ea"/>
                <a:cs typeface="+mn-cs"/>
              </a:rPr>
              <a:t>minutter</a:t>
            </a:r>
            <a:endParaRPr lang="en-US" sz="2800" kern="1200" dirty="0">
              <a:solidFill>
                <a:schemeClr val="accent1"/>
              </a:solidFill>
              <a:latin typeface="+mn-lt"/>
              <a:ea typeface="+mn-ea"/>
              <a:cs typeface="+mn-cs"/>
            </a:endParaRPr>
          </a:p>
        </p:txBody>
      </p:sp>
      <p:pic>
        <p:nvPicPr>
          <p:cNvPr id="8" name="Graphic 8" descr="Stoppeklokke">
            <a:extLst>
              <a:ext uri="{FF2B5EF4-FFF2-40B4-BE49-F238E27FC236}">
                <a16:creationId xmlns:a16="http://schemas.microsoft.com/office/drawing/2014/main" id="{5DB20F6D-F30F-6874-6027-F12D2168D4E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1458394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p:bg>
      <p:bgPr>
        <a:blipFill dpi="0" rotWithShape="1">
          <a:blip r:embed="rId2" cstate="email">
            <a:lum/>
            <a:extLst>
              <a:ext uri="{28A0092B-C50C-407E-A947-70E740481C1C}">
                <a14:useLocalDpi xmlns:a14="http://schemas.microsoft.com/office/drawing/2010/main"/>
              </a:ext>
            </a:extLst>
          </a:blip>
          <a:srcRect/>
          <a:stretch>
            <a:fillRect l="3000" t="5000" r="3000" b="5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EA1229-5C75-08E9-E2AB-96056B3B1572}"/>
              </a:ext>
            </a:extLst>
          </p:cNvPr>
          <p:cNvSpPr>
            <a:spLocks noGrp="1"/>
          </p:cNvSpPr>
          <p:nvPr>
            <p:ph type="title"/>
          </p:nvPr>
        </p:nvSpPr>
        <p:spPr>
          <a:xfrm>
            <a:off x="838200" y="576263"/>
            <a:ext cx="10515600" cy="2852737"/>
          </a:xfrm>
        </p:spPr>
        <p:txBody>
          <a:bodyPr anchor="b"/>
          <a:lstStyle>
            <a:lvl1pPr algn="ctr">
              <a:defRPr sz="6000">
                <a:solidFill>
                  <a:schemeClr val="tx2"/>
                </a:solidFill>
                <a:latin typeface="+mn-lt"/>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240710D-705C-3669-B34E-633D9B1F5A82}"/>
              </a:ext>
            </a:extLst>
          </p:cNvPr>
          <p:cNvSpPr>
            <a:spLocks noGrp="1"/>
          </p:cNvSpPr>
          <p:nvPr>
            <p:ph type="body" idx="1"/>
          </p:nvPr>
        </p:nvSpPr>
        <p:spPr>
          <a:xfrm>
            <a:off x="838200" y="3624263"/>
            <a:ext cx="10515600" cy="1500187"/>
          </a:xfrm>
        </p:spPr>
        <p:txBody>
          <a:bodyPr>
            <a:normAutofit/>
          </a:bodyPr>
          <a:lstStyle>
            <a:lvl1pPr marL="0" indent="0" algn="ctr">
              <a:buNone/>
              <a:defRPr sz="2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673629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D3122436-6796-8E7F-AA72-6955E25CB22C}"/>
              </a:ext>
            </a:extLst>
          </p:cNvPr>
          <p:cNvSpPr>
            <a:spLocks noGrp="1"/>
          </p:cNvSpPr>
          <p:nvPr>
            <p:ph type="ftr" sz="quarter" idx="11"/>
          </p:nvPr>
        </p:nvSpPr>
        <p:spPr/>
        <p:txBody>
          <a:bodyPr/>
          <a:lstStyle/>
          <a:p>
            <a:endParaRPr lang="nb-NO" dirty="0"/>
          </a:p>
        </p:txBody>
      </p:sp>
      <p:sp>
        <p:nvSpPr>
          <p:cNvPr id="2" name="Tittel 1">
            <a:extLst>
              <a:ext uri="{FF2B5EF4-FFF2-40B4-BE49-F238E27FC236}">
                <a16:creationId xmlns:a16="http://schemas.microsoft.com/office/drawing/2014/main" id="{3A865226-71C3-F617-49F3-54824241ECD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DCD650C-C086-3BA7-6A51-A1645DC2AC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54F4B84-EB57-E99E-750A-8CAC220BE5E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a:extLst>
              <a:ext uri="{FF2B5EF4-FFF2-40B4-BE49-F238E27FC236}">
                <a16:creationId xmlns:a16="http://schemas.microsoft.com/office/drawing/2014/main" id="{9DF68ECD-DFE6-5A58-F412-28F83A9E438C}"/>
              </a:ext>
            </a:extLst>
          </p:cNvPr>
          <p:cNvSpPr>
            <a:spLocks noGrp="1"/>
          </p:cNvSpPr>
          <p:nvPr>
            <p:ph type="sldNum" sz="quarter" idx="12"/>
          </p:nvPr>
        </p:nvSpPr>
        <p:spPr/>
        <p:txBody>
          <a:bodyPr/>
          <a:lstStyle/>
          <a:p>
            <a:fld id="{A745D962-C5E0-4A44-9AB9-993321B6FEF7}" type="slidenum">
              <a:rPr lang="nb-NO" smtClean="0"/>
              <a:t>‹#›</a:t>
            </a:fld>
            <a:endParaRPr lang="nb-NO"/>
          </a:p>
        </p:txBody>
      </p:sp>
    </p:spTree>
    <p:extLst>
      <p:ext uri="{BB962C8B-B14F-4D97-AF65-F5344CB8AC3E}">
        <p14:creationId xmlns:p14="http://schemas.microsoft.com/office/powerpoint/2010/main" val="275300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med minutter">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D3122436-6796-8E7F-AA72-6955E25CB22C}"/>
              </a:ext>
            </a:extLst>
          </p:cNvPr>
          <p:cNvSpPr>
            <a:spLocks noGrp="1"/>
          </p:cNvSpPr>
          <p:nvPr>
            <p:ph type="ftr" sz="quarter" idx="11"/>
          </p:nvPr>
        </p:nvSpPr>
        <p:spPr/>
        <p:txBody>
          <a:bodyPr/>
          <a:lstStyle/>
          <a:p>
            <a:endParaRPr lang="nb-NO"/>
          </a:p>
        </p:txBody>
      </p:sp>
      <p:sp>
        <p:nvSpPr>
          <p:cNvPr id="2" name="Tittel 1">
            <a:extLst>
              <a:ext uri="{FF2B5EF4-FFF2-40B4-BE49-F238E27FC236}">
                <a16:creationId xmlns:a16="http://schemas.microsoft.com/office/drawing/2014/main" id="{3A865226-71C3-F617-49F3-54824241ECD9}"/>
              </a:ext>
            </a:extLst>
          </p:cNvPr>
          <p:cNvSpPr>
            <a:spLocks noGrp="1"/>
          </p:cNvSpPr>
          <p:nvPr>
            <p:ph type="title"/>
          </p:nvPr>
        </p:nvSpPr>
        <p:spPr/>
        <p:txBody>
          <a:bodyPr/>
          <a:lstStyle/>
          <a:p>
            <a:r>
              <a:rPr lang="nb-NO" dirty="0"/>
              <a:t>Klikk for å redigere</a:t>
            </a:r>
          </a:p>
        </p:txBody>
      </p:sp>
      <p:sp>
        <p:nvSpPr>
          <p:cNvPr id="3" name="Plassholder for innhold 2">
            <a:extLst>
              <a:ext uri="{FF2B5EF4-FFF2-40B4-BE49-F238E27FC236}">
                <a16:creationId xmlns:a16="http://schemas.microsoft.com/office/drawing/2014/main" id="{9DCD650C-C086-3BA7-6A51-A1645DC2AC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54F4B84-EB57-E99E-750A-8CAC220BE5E1}"/>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a:extLst>
              <a:ext uri="{FF2B5EF4-FFF2-40B4-BE49-F238E27FC236}">
                <a16:creationId xmlns:a16="http://schemas.microsoft.com/office/drawing/2014/main" id="{9DF68ECD-DFE6-5A58-F412-28F83A9E438C}"/>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5" name="Plassholder for innhold 2">
            <a:extLst>
              <a:ext uri="{FF2B5EF4-FFF2-40B4-BE49-F238E27FC236}">
                <a16:creationId xmlns:a16="http://schemas.microsoft.com/office/drawing/2014/main" id="{C7352247-872F-53EF-2155-7DA1401557E5}"/>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4C37A712-E21A-F5DF-3977-1AF5B10B230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185517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224E1-B6CD-2F5E-A6EB-C3FE37F7471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BF47D4E-6365-A603-5A05-0C753F0C6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42B3B2-E788-40B3-D569-BEE7FD46D93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498EAAF-752D-C020-B5D1-772111D66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D062E3-ADE0-7DF6-0C1C-3C5006A2AFC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3086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Tree>
    <p:extLst>
      <p:ext uri="{BB962C8B-B14F-4D97-AF65-F5344CB8AC3E}">
        <p14:creationId xmlns:p14="http://schemas.microsoft.com/office/powerpoint/2010/main" val="2169956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menligning med minut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224E1-B6CD-2F5E-A6EB-C3FE37F7471D}"/>
              </a:ext>
            </a:extLst>
          </p:cNvPr>
          <p:cNvSpPr>
            <a:spLocks noGrp="1"/>
          </p:cNvSpPr>
          <p:nvPr>
            <p:ph type="title"/>
          </p:nvPr>
        </p:nvSpPr>
        <p:spPr>
          <a:xfrm>
            <a:off x="839788" y="365125"/>
            <a:ext cx="10515600" cy="1325563"/>
          </a:xfrm>
        </p:spPr>
        <p:txBody>
          <a:bodyPr/>
          <a:lstStyle/>
          <a:p>
            <a:r>
              <a:rPr lang="nb-NO" dirty="0"/>
              <a:t>Klikk for å redigere</a:t>
            </a:r>
          </a:p>
        </p:txBody>
      </p:sp>
      <p:sp>
        <p:nvSpPr>
          <p:cNvPr id="3" name="Plassholder for tekst 2">
            <a:extLst>
              <a:ext uri="{FF2B5EF4-FFF2-40B4-BE49-F238E27FC236}">
                <a16:creationId xmlns:a16="http://schemas.microsoft.com/office/drawing/2014/main" id="{BBF47D4E-6365-A603-5A05-0C753F0C6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542B3B2-E788-40B3-D569-BEE7FD46D93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1498EAAF-752D-C020-B5D1-772111D66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D062E3-ADE0-7DF6-0C1C-3C5006A2AFC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unntekst 5">
            <a:extLst>
              <a:ext uri="{FF2B5EF4-FFF2-40B4-BE49-F238E27FC236}">
                <a16:creationId xmlns:a16="http://schemas.microsoft.com/office/drawing/2014/main" id="{7C3DC44B-A964-5057-2E4A-D80E37D5D745}"/>
              </a:ext>
            </a:extLst>
          </p:cNvPr>
          <p:cNvSpPr>
            <a:spLocks noGrp="1"/>
          </p:cNvSpPr>
          <p:nvPr>
            <p:ph type="ftr" sz="quarter" idx="11"/>
          </p:nvPr>
        </p:nvSpPr>
        <p:spPr>
          <a:xfrm>
            <a:off x="838200" y="6356350"/>
            <a:ext cx="8686800" cy="365125"/>
          </a:xfrm>
        </p:spPr>
        <p:txBody>
          <a:bodyPr/>
          <a:lstStyle/>
          <a:p>
            <a:endParaRPr lang="nb-NO" dirty="0"/>
          </a:p>
        </p:txBody>
      </p:sp>
      <p:sp>
        <p:nvSpPr>
          <p:cNvPr id="7" name="Plassholder for innhold 2">
            <a:extLst>
              <a:ext uri="{FF2B5EF4-FFF2-40B4-BE49-F238E27FC236}">
                <a16:creationId xmlns:a16="http://schemas.microsoft.com/office/drawing/2014/main" id="{841FBF3A-6E2D-0375-5078-CB87AFCE87B3}"/>
              </a:ext>
              <a:ext uri="{C183D7F6-B498-43B3-948B-1728B52AA6E4}">
                <adec:decorative xmlns:adec="http://schemas.microsoft.com/office/drawing/2017/decorative" val="1"/>
              </a:ext>
            </a:extLst>
          </p:cNvPr>
          <p:cNvSpPr>
            <a:spLocks noGrp="1"/>
          </p:cNvSpPr>
          <p:nvPr>
            <p:ph idx="13"/>
          </p:nvPr>
        </p:nvSpPr>
        <p:spPr>
          <a:xfrm>
            <a:off x="9749642" y="856083"/>
            <a:ext cx="1128156" cy="343644"/>
          </a:xfrm>
        </p:spPr>
        <p:txBody>
          <a:bodyPr>
            <a:normAutofit/>
          </a:bodyPr>
          <a:lstStyle>
            <a:lvl1pPr marL="0" indent="0" algn="ctr">
              <a:buNone/>
              <a:defRPr sz="1800" b="1">
                <a:solidFill>
                  <a:schemeClr val="tx2"/>
                </a:solidFill>
              </a:defRPr>
            </a:lvl1pPr>
          </a:lstStyle>
          <a:p>
            <a:pPr lvl="0"/>
            <a:endParaRPr lang="nb-NO" dirty="0"/>
          </a:p>
        </p:txBody>
      </p:sp>
      <p:pic>
        <p:nvPicPr>
          <p:cNvPr id="8" name="Graphic 8">
            <a:extLst>
              <a:ext uri="{FF2B5EF4-FFF2-40B4-BE49-F238E27FC236}">
                <a16:creationId xmlns:a16="http://schemas.microsoft.com/office/drawing/2014/main" id="{925FE3F4-A048-FE58-B894-6E7185F5AD0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07992" y="793900"/>
            <a:ext cx="468010" cy="468010"/>
          </a:xfrm>
          <a:prstGeom prst="rect">
            <a:avLst/>
          </a:prstGeom>
        </p:spPr>
      </p:pic>
    </p:spTree>
    <p:extLst>
      <p:ext uri="{BB962C8B-B14F-4D97-AF65-F5344CB8AC3E}">
        <p14:creationId xmlns:p14="http://schemas.microsoft.com/office/powerpoint/2010/main" val="2060531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7A0256-B464-E11C-ABCC-3FE20E3580B9}"/>
              </a:ext>
            </a:extLst>
          </p:cNvPr>
          <p:cNvSpPr>
            <a:spLocks noGrp="1"/>
          </p:cNvSpPr>
          <p:nvPr>
            <p:ph type="title"/>
          </p:nvPr>
        </p:nvSpPr>
        <p:spPr/>
        <p:txBody>
          <a:bodyPr/>
          <a:lstStyle/>
          <a:p>
            <a:r>
              <a:rPr lang="nb-NO"/>
              <a:t>Klikk for å redigere tittelstil</a:t>
            </a:r>
          </a:p>
        </p:txBody>
      </p:sp>
      <p:sp>
        <p:nvSpPr>
          <p:cNvPr id="5" name="Plassholder for lysbildenummer 4">
            <a:extLst>
              <a:ext uri="{FF2B5EF4-FFF2-40B4-BE49-F238E27FC236}">
                <a16:creationId xmlns:a16="http://schemas.microsoft.com/office/drawing/2014/main" id="{AF0C461D-8A84-8210-BD51-E24EDF119D7C}"/>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6" name="Plassholder for bunntekst 4">
            <a:extLst>
              <a:ext uri="{FF2B5EF4-FFF2-40B4-BE49-F238E27FC236}">
                <a16:creationId xmlns:a16="http://schemas.microsoft.com/office/drawing/2014/main" id="{8240A463-623C-1D5A-EAA8-466CF7ACB405}"/>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223537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01C8706-5957-F8BD-A51E-0B73A587CFD2}"/>
              </a:ext>
            </a:extLst>
          </p:cNvPr>
          <p:cNvSpPr>
            <a:spLocks noGrp="1"/>
          </p:cNvSpPr>
          <p:nvPr>
            <p:ph type="sldNum" sz="quarter" idx="12"/>
          </p:nvPr>
        </p:nvSpPr>
        <p:spPr/>
        <p:txBody>
          <a:bodyPr/>
          <a:lstStyle/>
          <a:p>
            <a:fld id="{A745D962-C5E0-4A44-9AB9-993321B6FEF7}" type="slidenum">
              <a:rPr lang="nb-NO" smtClean="0"/>
              <a:t>‹#›</a:t>
            </a:fld>
            <a:endParaRPr lang="nb-NO"/>
          </a:p>
        </p:txBody>
      </p:sp>
      <p:sp>
        <p:nvSpPr>
          <p:cNvPr id="5" name="Plassholder for bunntekst 4">
            <a:extLst>
              <a:ext uri="{FF2B5EF4-FFF2-40B4-BE49-F238E27FC236}">
                <a16:creationId xmlns:a16="http://schemas.microsoft.com/office/drawing/2014/main" id="{F65CA953-7A3E-AE2B-899C-5D90CB71FE3A}"/>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350419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39A6D3-4C92-EAB0-060B-A0A563FD0FCD}"/>
              </a:ext>
            </a:extLst>
          </p:cNvPr>
          <p:cNvSpPr>
            <a:spLocks noGrp="1"/>
          </p:cNvSpPr>
          <p:nvPr>
            <p:ph type="title"/>
          </p:nvPr>
        </p:nvSpPr>
        <p:spPr>
          <a:xfrm>
            <a:off x="839788" y="457200"/>
            <a:ext cx="3932237" cy="1600200"/>
          </a:xfrm>
        </p:spPr>
        <p:txBody>
          <a:bodyPr anchor="b"/>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8D072806-8FD0-EDA8-6A98-095A6DD859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B08B8F-00BD-2C3A-1D21-1DF4BD4C4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Plassholder for bunntekst 4">
            <a:extLst>
              <a:ext uri="{FF2B5EF4-FFF2-40B4-BE49-F238E27FC236}">
                <a16:creationId xmlns:a16="http://schemas.microsoft.com/office/drawing/2014/main" id="{E659E5FA-4091-DC14-98EC-19F37FC87FB5}"/>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2755732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A1AB34-0FD9-5234-0135-36A60131E29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3DD2C40-6712-BBD3-8E57-2EFAA15E2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B6F8DFF-228B-6C53-E640-D97129F93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Plassholder for bunntekst 4">
            <a:extLst>
              <a:ext uri="{FF2B5EF4-FFF2-40B4-BE49-F238E27FC236}">
                <a16:creationId xmlns:a16="http://schemas.microsoft.com/office/drawing/2014/main" id="{0422F79A-8D19-DED0-798A-6150EFAE064E}"/>
              </a:ext>
            </a:extLst>
          </p:cNvPr>
          <p:cNvSpPr>
            <a:spLocks noGrp="1"/>
          </p:cNvSpPr>
          <p:nvPr>
            <p:ph type="ftr" sz="quarter" idx="11"/>
          </p:nvPr>
        </p:nvSpPr>
        <p:spPr>
          <a:xfrm>
            <a:off x="838200" y="6356350"/>
            <a:ext cx="7048500" cy="365125"/>
          </a:xfrm>
        </p:spPr>
        <p:txBody>
          <a:bodyPr/>
          <a:lstStyle/>
          <a:p>
            <a:endParaRPr lang="nb-NO" dirty="0"/>
          </a:p>
        </p:txBody>
      </p:sp>
    </p:spTree>
    <p:extLst>
      <p:ext uri="{BB962C8B-B14F-4D97-AF65-F5344CB8AC3E}">
        <p14:creationId xmlns:p14="http://schemas.microsoft.com/office/powerpoint/2010/main" val="1753725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_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B92B21-64C0-4AD7-ADC1-60D1B6E101FC}" type="datetimeFigureOut">
              <a:rPr lang="nb-NO" smtClean="0"/>
              <a:t>27.11.2025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CA56EF0-1A67-43BF-80B9-9AEBD3651FF4}" type="slidenum">
              <a:rPr lang="nb-NO" smtClean="0"/>
              <a:t>‹#›</a:t>
            </a:fld>
            <a:endParaRPr lang="nb-NO"/>
          </a:p>
        </p:txBody>
      </p:sp>
    </p:spTree>
    <p:extLst>
      <p:ext uri="{BB962C8B-B14F-4D97-AF65-F5344CB8AC3E}">
        <p14:creationId xmlns:p14="http://schemas.microsoft.com/office/powerpoint/2010/main" val="1596487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87613"/>
            <a:ext cx="10515600" cy="1325563"/>
          </a:xfrm>
        </p:spPr>
        <p:txBody>
          <a:bodyPr/>
          <a:lstStyle>
            <a:lvl1pPr>
              <a:defRPr baseline="0"/>
            </a:lvl1pPr>
          </a:lstStyle>
          <a:p>
            <a:r>
              <a:rPr lang="en-US" dirty="0" err="1"/>
              <a:t>Takk</a:t>
            </a:r>
            <a:r>
              <a:rPr lang="en-US" dirty="0"/>
              <a:t> for meg!</a:t>
            </a:r>
            <a:endParaRPr lang="nb-NO" dirty="0"/>
          </a:p>
        </p:txBody>
      </p:sp>
      <p:sp>
        <p:nvSpPr>
          <p:cNvPr id="3" name="Date Placeholder 2"/>
          <p:cNvSpPr>
            <a:spLocks noGrp="1"/>
          </p:cNvSpPr>
          <p:nvPr>
            <p:ph type="dt" sz="half" idx="10"/>
          </p:nvPr>
        </p:nvSpPr>
        <p:spPr/>
        <p:txBody>
          <a:bodyPr/>
          <a:lstStyle/>
          <a:p>
            <a:fld id="{B1B6F723-E0D7-4326-B534-077653B24964}" type="datetimeFigureOut">
              <a:rPr lang="nb-NO" smtClean="0"/>
              <a:t>27.11.2025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6A704F15-9B37-4623-A3F8-2D1B71FD6A75}" type="slidenum">
              <a:rPr lang="nb-NO" smtClean="0"/>
              <a:t>‹#›</a:t>
            </a:fld>
            <a:endParaRPr lang="nb-NO"/>
          </a:p>
        </p:txBody>
      </p:sp>
    </p:spTree>
    <p:extLst>
      <p:ext uri="{BB962C8B-B14F-4D97-AF65-F5344CB8AC3E}">
        <p14:creationId xmlns:p14="http://schemas.microsoft.com/office/powerpoint/2010/main" val="184823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A015FE4D-3A7F-CC38-D0D7-753DD5BAC1C3}"/>
              </a:ext>
            </a:extLst>
          </p:cNvPr>
          <p:cNvPicPr>
            <a:picLocks noChangeAspect="1"/>
          </p:cNvPicPr>
          <p:nvPr userDrawn="1"/>
        </p:nvPicPr>
        <p:blipFill rotWithShape="1">
          <a:blip r:embed="rId3"/>
          <a:srcRect t="8584" b="35266"/>
          <a:stretch/>
        </p:blipFill>
        <p:spPr>
          <a:xfrm>
            <a:off x="0" y="-34786"/>
            <a:ext cx="12192000" cy="4563794"/>
          </a:xfrm>
          <a:prstGeom prst="rect">
            <a:avLst/>
          </a:prstGeom>
        </p:spPr>
      </p:pic>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1000" y="5722142"/>
            <a:ext cx="2611980" cy="1343304"/>
          </a:xfrm>
          <a:prstGeom prst="rect">
            <a:avLst/>
          </a:prstGeom>
        </p:spPr>
      </p:pic>
    </p:spTree>
    <p:extLst>
      <p:ext uri="{BB962C8B-B14F-4D97-AF65-F5344CB8AC3E}">
        <p14:creationId xmlns:p14="http://schemas.microsoft.com/office/powerpoint/2010/main" val="214164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1000" y="5722142"/>
            <a:ext cx="2611980" cy="1343304"/>
          </a:xfrm>
          <a:prstGeom prst="rect">
            <a:avLst/>
          </a:prstGeom>
        </p:spPr>
      </p:pic>
      <p:pic>
        <p:nvPicPr>
          <p:cNvPr id="5" name="Bilde 4" descr="Et bilde som inneholder person, klær, tre, utendørs&#10;&#10;Automatisk generert beskrivelse">
            <a:extLst>
              <a:ext uri="{FF2B5EF4-FFF2-40B4-BE49-F238E27FC236}">
                <a16:creationId xmlns:a16="http://schemas.microsoft.com/office/drawing/2014/main" id="{A79F12A4-85B1-7154-BE20-D3C77347CF2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0"/>
            <a:ext cx="12192000" cy="4541310"/>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0" y="10407"/>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91234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1000" y="5722142"/>
            <a:ext cx="2611980" cy="1343304"/>
          </a:xfrm>
          <a:prstGeom prst="rect">
            <a:avLst/>
          </a:prstGeom>
        </p:spPr>
      </p:pic>
      <p:pic>
        <p:nvPicPr>
          <p:cNvPr id="11" name="Bilde 10" descr="Et bilde som inneholder person, tre, klær, utendørs&#10;&#10;Automatisk generert beskrivelse">
            <a:extLst>
              <a:ext uri="{FF2B5EF4-FFF2-40B4-BE49-F238E27FC236}">
                <a16:creationId xmlns:a16="http://schemas.microsoft.com/office/drawing/2014/main" id="{060FB5FD-36E8-CD1E-3B2E-A7D534B2EC8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0"/>
            <a:ext cx="12192000" cy="4530903"/>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0"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6732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1" name="Bilde 10" descr="Et bilde som inneholder person, utendørs, klær, plante&#10;&#10;Automatisk generert beskrivelse">
            <a:extLst>
              <a:ext uri="{FF2B5EF4-FFF2-40B4-BE49-F238E27FC236}">
                <a16:creationId xmlns:a16="http://schemas.microsoft.com/office/drawing/2014/main" id="{6DB47F10-7B67-5465-250E-A52EC4955B4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530903"/>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1000" y="5722142"/>
            <a:ext cx="2611980" cy="1343304"/>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2"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9567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tellysbilde">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9" name="Bilde 8" descr="Et bilde som inneholder sort, mørke&#10;&#10;Automatisk generert beskrivelse">
            <a:extLst>
              <a:ext uri="{FF2B5EF4-FFF2-40B4-BE49-F238E27FC236}">
                <a16:creationId xmlns:a16="http://schemas.microsoft.com/office/drawing/2014/main" id="{6A9D5224-F40F-BCB5-350E-0B3088863A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3632" y="6143347"/>
            <a:ext cx="1862055" cy="500894"/>
          </a:xfrm>
          <a:prstGeom prst="rect">
            <a:avLst/>
          </a:prstGeom>
        </p:spPr>
      </p:pic>
      <p:pic>
        <p:nvPicPr>
          <p:cNvPr id="10" name="Grafikk 9">
            <a:extLst>
              <a:ext uri="{FF2B5EF4-FFF2-40B4-BE49-F238E27FC236}">
                <a16:creationId xmlns:a16="http://schemas.microsoft.com/office/drawing/2014/main" id="{77D4B548-30BF-EBE2-5FF6-1EE27CC53E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21000" y="5722142"/>
            <a:ext cx="2611980" cy="1343304"/>
          </a:xfrm>
          <a:prstGeom prst="rect">
            <a:avLst/>
          </a:prstGeom>
        </p:spPr>
      </p:pic>
      <p:pic>
        <p:nvPicPr>
          <p:cNvPr id="5" name="Bilde 4" descr="Et bilde som inneholder utendørs, himmel, gress, konstruksjon&#10;&#10;Automatisk generert beskrivelse">
            <a:extLst>
              <a:ext uri="{FF2B5EF4-FFF2-40B4-BE49-F238E27FC236}">
                <a16:creationId xmlns:a16="http://schemas.microsoft.com/office/drawing/2014/main" id="{FFBE33D4-9505-D84B-C760-B73F9BA0D4D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0"/>
            <a:ext cx="12191999" cy="4530903"/>
          </a:xfrm>
          <a:prstGeom prst="rect">
            <a:avLst/>
          </a:prstGeom>
        </p:spPr>
      </p:pic>
      <p:sp>
        <p:nvSpPr>
          <p:cNvPr id="8" name="Rektangel 7">
            <a:extLst>
              <a:ext uri="{FF2B5EF4-FFF2-40B4-BE49-F238E27FC236}">
                <a16:creationId xmlns:a16="http://schemas.microsoft.com/office/drawing/2014/main" id="{310E7FFF-36A3-955A-2BF1-E6EC5ABF7A84}"/>
              </a:ext>
            </a:extLst>
          </p:cNvPr>
          <p:cNvSpPr/>
          <p:nvPr userDrawn="1"/>
        </p:nvSpPr>
        <p:spPr>
          <a:xfrm>
            <a:off x="1" y="0"/>
            <a:ext cx="12191999"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229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A–Forarbeid">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8" name="Rektangel 7">
            <a:extLst>
              <a:ext uri="{FF2B5EF4-FFF2-40B4-BE49-F238E27FC236}">
                <a16:creationId xmlns:a16="http://schemas.microsoft.com/office/drawing/2014/main" id="{310E7FFF-36A3-955A-2BF1-E6EC5ABF7A84}"/>
              </a:ext>
            </a:extLst>
          </p:cNvPr>
          <p:cNvSpPr/>
          <p:nvPr userDrawn="1"/>
        </p:nvSpPr>
        <p:spPr>
          <a:xfrm>
            <a:off x="1219200" y="0"/>
            <a:ext cx="109728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person, klær, computer, innendørs&#10;&#10;Automatisk generert beskrivelse">
            <a:extLst>
              <a:ext uri="{FF2B5EF4-FFF2-40B4-BE49-F238E27FC236}">
                <a16:creationId xmlns:a16="http://schemas.microsoft.com/office/drawing/2014/main" id="{417F25E4-CDDF-D6BE-833F-76FF05D07A9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12192000" cy="4530903"/>
          </a:xfrm>
          <a:prstGeom prst="rect">
            <a:avLst/>
          </a:prstGeom>
        </p:spPr>
      </p:pic>
      <p:sp>
        <p:nvSpPr>
          <p:cNvPr id="7" name="Rektangel 6">
            <a:extLst>
              <a:ext uri="{FF2B5EF4-FFF2-40B4-BE49-F238E27FC236}">
                <a16:creationId xmlns:a16="http://schemas.microsoft.com/office/drawing/2014/main" id="{2C614F09-80A7-D8C9-1379-F772DB7E730D}"/>
              </a:ext>
            </a:extLst>
          </p:cNvPr>
          <p:cNvSpPr/>
          <p:nvPr userDrawn="1"/>
        </p:nvSpPr>
        <p:spPr>
          <a:xfrm>
            <a:off x="0"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8965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Utprøving">
    <p:bg>
      <p:bgPr>
        <a:blipFill dpi="0" rotWithShape="1">
          <a:blip r:embed="rId2" cstate="email">
            <a:lum/>
            <a:extLst>
              <a:ext uri="{28A0092B-C50C-407E-A947-70E740481C1C}">
                <a14:useLocalDpi xmlns:a14="http://schemas.microsoft.com/office/drawing/2010/main"/>
              </a:ext>
            </a:extLst>
          </a:blip>
          <a:srcRect/>
          <a:stretch>
            <a:fillRect b="34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B472E1-E855-4DF3-11FB-24C4DC2B49DF}"/>
              </a:ext>
            </a:extLst>
          </p:cNvPr>
          <p:cNvSpPr>
            <a:spLocks noGrp="1"/>
          </p:cNvSpPr>
          <p:nvPr>
            <p:ph type="ctrTitle"/>
          </p:nvPr>
        </p:nvSpPr>
        <p:spPr>
          <a:xfrm>
            <a:off x="1524000" y="3409623"/>
            <a:ext cx="9144000" cy="2387600"/>
          </a:xfrm>
        </p:spPr>
        <p:txBody>
          <a:bodyPr anchor="b">
            <a:normAutofit/>
          </a:bodyPr>
          <a:lstStyle>
            <a:lvl1pPr algn="ctr">
              <a:defRPr sz="6000">
                <a:solidFill>
                  <a:schemeClr val="tx2"/>
                </a:solidFill>
                <a:latin typeface="+mn-lt"/>
              </a:defRPr>
            </a:lvl1pPr>
          </a:lstStyle>
          <a:p>
            <a:r>
              <a:rPr lang="nb-NO" dirty="0"/>
              <a:t>Klikk for å redigere tittelstil</a:t>
            </a:r>
          </a:p>
        </p:txBody>
      </p:sp>
      <p:sp>
        <p:nvSpPr>
          <p:cNvPr id="3" name="Undertittel 2">
            <a:extLst>
              <a:ext uri="{FF2B5EF4-FFF2-40B4-BE49-F238E27FC236}">
                <a16:creationId xmlns:a16="http://schemas.microsoft.com/office/drawing/2014/main" id="{D7F5C110-EECC-D702-4767-96F6DC96965F}"/>
              </a:ext>
            </a:extLst>
          </p:cNvPr>
          <p:cNvSpPr>
            <a:spLocks noGrp="1"/>
          </p:cNvSpPr>
          <p:nvPr>
            <p:ph type="subTitle" idx="1"/>
          </p:nvPr>
        </p:nvSpPr>
        <p:spPr>
          <a:xfrm>
            <a:off x="1524000" y="5918356"/>
            <a:ext cx="9144000" cy="805828"/>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5" name="Bilde 4" descr="Et bilde som inneholder person, klær, utendørs, gress&#10;&#10;Automatisk generert beskrivelse">
            <a:extLst>
              <a:ext uri="{FF2B5EF4-FFF2-40B4-BE49-F238E27FC236}">
                <a16:creationId xmlns:a16="http://schemas.microsoft.com/office/drawing/2014/main" id="{554C4A56-CB58-5507-0322-18204F8A205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4530903"/>
          </a:xfrm>
          <a:prstGeom prst="rect">
            <a:avLst/>
          </a:prstGeom>
        </p:spPr>
      </p:pic>
      <p:sp>
        <p:nvSpPr>
          <p:cNvPr id="7" name="Rektangel 6">
            <a:extLst>
              <a:ext uri="{FF2B5EF4-FFF2-40B4-BE49-F238E27FC236}">
                <a16:creationId xmlns:a16="http://schemas.microsoft.com/office/drawing/2014/main" id="{2C614F09-80A7-D8C9-1379-F772DB7E730D}"/>
              </a:ext>
            </a:extLst>
          </p:cNvPr>
          <p:cNvSpPr/>
          <p:nvPr userDrawn="1"/>
        </p:nvSpPr>
        <p:spPr>
          <a:xfrm>
            <a:off x="0" y="0"/>
            <a:ext cx="12192000" cy="4530903"/>
          </a:xfrm>
          <a:prstGeom prst="rect">
            <a:avLst/>
          </a:prstGeom>
          <a:solidFill>
            <a:schemeClr val="accent1">
              <a:alpha val="1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5050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65F2C74-739A-8025-56A1-47208785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933AC08-433E-35CE-329A-AA02873459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unntekst 4">
            <a:extLst>
              <a:ext uri="{FF2B5EF4-FFF2-40B4-BE49-F238E27FC236}">
                <a16:creationId xmlns:a16="http://schemas.microsoft.com/office/drawing/2014/main" id="{1D1533D5-E1E0-4775-3F17-9AD302994EBE}"/>
              </a:ext>
            </a:extLst>
          </p:cNvPr>
          <p:cNvSpPr>
            <a:spLocks noGrp="1"/>
          </p:cNvSpPr>
          <p:nvPr>
            <p:ph type="ftr" sz="quarter" idx="3"/>
          </p:nvPr>
        </p:nvSpPr>
        <p:spPr>
          <a:xfrm>
            <a:off x="838200" y="6356350"/>
            <a:ext cx="8686800" cy="365125"/>
          </a:xfrm>
          <a:prstGeom prst="rect">
            <a:avLst/>
          </a:prstGeom>
        </p:spPr>
        <p:txBody>
          <a:bodyPr vert="horz" lIns="91440" tIns="45720" rIns="91440" bIns="45720" rtlCol="0" anchor="ctr"/>
          <a:lstStyle>
            <a:lvl1pPr algn="l">
              <a:defRPr sz="1400" b="1" i="0">
                <a:solidFill>
                  <a:schemeClr val="tx2"/>
                </a:solidFill>
                <a:latin typeface="Calibri" panose="020F0502020204030204" pitchFamily="34" charset="0"/>
              </a:defRPr>
            </a:lvl1pPr>
          </a:lstStyle>
          <a:p>
            <a:endParaRPr lang="nb-NO" dirty="0"/>
          </a:p>
        </p:txBody>
      </p:sp>
      <p:sp>
        <p:nvSpPr>
          <p:cNvPr id="6" name="Plassholder for lysbildenummer 5">
            <a:extLst>
              <a:ext uri="{FF2B5EF4-FFF2-40B4-BE49-F238E27FC236}">
                <a16:creationId xmlns:a16="http://schemas.microsoft.com/office/drawing/2014/main" id="{4D35AE09-36C3-B55D-9738-5EF2E9B78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2"/>
                </a:solidFill>
                <a:latin typeface="Calibri" panose="020F0502020204030204" pitchFamily="34" charset="0"/>
              </a:defRPr>
            </a:lvl1pPr>
          </a:lstStyle>
          <a:p>
            <a:fld id="{A745D962-C5E0-4A44-9AB9-993321B6FEF7}" type="slidenum">
              <a:rPr lang="nb-NO" smtClean="0"/>
              <a:pPr/>
              <a:t>‹#›</a:t>
            </a:fld>
            <a:endParaRPr lang="nb-NO" dirty="0"/>
          </a:p>
        </p:txBody>
      </p:sp>
      <p:sp>
        <p:nvSpPr>
          <p:cNvPr id="7" name="Plassholder for dato 3">
            <a:extLst>
              <a:ext uri="{FF2B5EF4-FFF2-40B4-BE49-F238E27FC236}">
                <a16:creationId xmlns:a16="http://schemas.microsoft.com/office/drawing/2014/main" id="{ADF5A1C3-9884-71E2-BFC6-5CAF15BCE703}"/>
              </a:ext>
            </a:extLst>
          </p:cNvPr>
          <p:cNvSpPr>
            <a:spLocks noGrp="1"/>
          </p:cNvSpPr>
          <p:nvPr>
            <p:ph type="dt" sz="half" idx="2"/>
          </p:nvPr>
        </p:nvSpPr>
        <p:spPr>
          <a:xfrm>
            <a:off x="5410200" y="6356350"/>
            <a:ext cx="2743200" cy="365125"/>
          </a:xfrm>
          <a:prstGeom prst="rect">
            <a:avLst/>
          </a:prstGeom>
        </p:spPr>
        <p:txBody>
          <a:bodyPr/>
          <a:lstStyle>
            <a:lvl1pPr>
              <a:defRPr sz="1400">
                <a:solidFill>
                  <a:schemeClr val="tx2"/>
                </a:solidFill>
                <a:latin typeface="+mn-lt"/>
              </a:defRPr>
            </a:lvl1pPr>
          </a:lstStyle>
          <a:p>
            <a:fld id="{EABDCD83-4E1C-5C48-9E4D-4CCE995C0134}" type="datetimeFigureOut">
              <a:rPr lang="nb-NO" smtClean="0"/>
              <a:pPr/>
              <a:t>27.11.2025</a:t>
            </a:fld>
            <a:endParaRPr lang="nb-NO" dirty="0"/>
          </a:p>
        </p:txBody>
      </p:sp>
    </p:spTree>
    <p:extLst>
      <p:ext uri="{BB962C8B-B14F-4D97-AF65-F5344CB8AC3E}">
        <p14:creationId xmlns:p14="http://schemas.microsoft.com/office/powerpoint/2010/main" val="165532010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5" r:id="rId3"/>
    <p:sldLayoutId id="2147483668" r:id="rId4"/>
    <p:sldLayoutId id="2147483669" r:id="rId5"/>
    <p:sldLayoutId id="2147483667" r:id="rId6"/>
    <p:sldLayoutId id="2147483666" r:id="rId7"/>
    <p:sldLayoutId id="2147483670" r:id="rId8"/>
    <p:sldLayoutId id="2147483671" r:id="rId9"/>
    <p:sldLayoutId id="2147483672" r:id="rId10"/>
    <p:sldLayoutId id="2147483660" r:id="rId11"/>
    <p:sldLayoutId id="2147483650" r:id="rId12"/>
    <p:sldLayoutId id="2147483658" r:id="rId13"/>
    <p:sldLayoutId id="2147483663" r:id="rId14"/>
    <p:sldLayoutId id="2147483651" r:id="rId15"/>
    <p:sldLayoutId id="2147483664" r:id="rId16"/>
    <p:sldLayoutId id="2147483652" r:id="rId17"/>
    <p:sldLayoutId id="2147483661" r:id="rId18"/>
    <p:sldLayoutId id="2147483653" r:id="rId19"/>
    <p:sldLayoutId id="2147483662" r:id="rId20"/>
    <p:sldLayoutId id="2147483654" r:id="rId21"/>
    <p:sldLayoutId id="2147483655" r:id="rId22"/>
    <p:sldLayoutId id="2147483656" r:id="rId23"/>
    <p:sldLayoutId id="2147483657" r:id="rId24"/>
    <p:sldLayoutId id="2147483673" r:id="rId25"/>
    <p:sldLayoutId id="2147483674" r:id="rId2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hyperlink" Target="https://www.naturfag.no/forsok/vis.html?tid=239067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8.sv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8.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www.naturfag.no/elektrisitet" TargetMode="Externa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5.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38.sv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hyperlink" Target="http://www.naturfag.no/kroppe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38.sv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51.sv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54.jp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91FEE5-523C-5EB8-B402-A1C5B7A9204D}"/>
              </a:ext>
            </a:extLst>
          </p:cNvPr>
          <p:cNvSpPr>
            <a:spLocks noGrp="1"/>
          </p:cNvSpPr>
          <p:nvPr>
            <p:ph type="ctrTitle"/>
          </p:nvPr>
        </p:nvSpPr>
        <p:spPr>
          <a:xfrm>
            <a:off x="1350264" y="3409623"/>
            <a:ext cx="9403080" cy="2387600"/>
          </a:xfrm>
        </p:spPr>
        <p:txBody>
          <a:bodyPr/>
          <a:lstStyle/>
          <a:p>
            <a:r>
              <a:rPr lang="nb-NO" dirty="0"/>
              <a:t>La elevene utforske og skape</a:t>
            </a:r>
          </a:p>
        </p:txBody>
      </p:sp>
      <p:sp>
        <p:nvSpPr>
          <p:cNvPr id="3" name="Undertittel 2">
            <a:extLst>
              <a:ext uri="{FF2B5EF4-FFF2-40B4-BE49-F238E27FC236}">
                <a16:creationId xmlns:a16="http://schemas.microsoft.com/office/drawing/2014/main" id="{1E04DFAE-E613-184B-ED35-CB949829386F}"/>
              </a:ext>
            </a:extLst>
          </p:cNvPr>
          <p:cNvSpPr>
            <a:spLocks noGrp="1"/>
          </p:cNvSpPr>
          <p:nvPr>
            <p:ph type="subTitle" idx="1"/>
          </p:nvPr>
        </p:nvSpPr>
        <p:spPr/>
        <p:txBody>
          <a:bodyPr/>
          <a:lstStyle/>
          <a:p>
            <a:r>
              <a:rPr lang="nb-NO" dirty="0"/>
              <a:t>MODUL 2</a:t>
            </a:r>
          </a:p>
        </p:txBody>
      </p:sp>
    </p:spTree>
    <p:extLst>
      <p:ext uri="{BB962C8B-B14F-4D97-AF65-F5344CB8AC3E}">
        <p14:creationId xmlns:p14="http://schemas.microsoft.com/office/powerpoint/2010/main" val="377649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Bildeforklaring formet som et avrundet rektangel 4">
            <a:extLst>
              <a:ext uri="{FF2B5EF4-FFF2-40B4-BE49-F238E27FC236}">
                <a16:creationId xmlns:a16="http://schemas.microsoft.com/office/drawing/2014/main" id="{24804D46-07FB-6D46-A8BF-3E64F0C589A5}"/>
              </a:ext>
            </a:extLst>
          </p:cNvPr>
          <p:cNvSpPr>
            <a:spLocks noGrp="1"/>
          </p:cNvSpPr>
          <p:nvPr>
            <p:ph type="title" idx="4294967295"/>
          </p:nvPr>
        </p:nvSpPr>
        <p:spPr>
          <a:xfrm>
            <a:off x="4079776" y="787682"/>
            <a:ext cx="5400600" cy="1368152"/>
          </a:xfrm>
          <a:prstGeom prst="wedgeRoundRectCallout">
            <a:avLst>
              <a:gd name="adj1" fmla="val -64142"/>
              <a:gd name="adj2" fmla="val 50723"/>
              <a:gd name="adj3" fmla="val 16667"/>
            </a:avLst>
          </a:prstGeom>
          <a:solidFill>
            <a:schemeClr val="accent3">
              <a:lumMod val="40000"/>
              <a:lumOff val="60000"/>
            </a:schemeClr>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mn-lt"/>
                <a:ea typeface="+mn-ea"/>
                <a:cs typeface="+mn-cs"/>
              </a:rPr>
              <a:t>Dere skal nå få gjøre en aktivitet i elevrolle, der tema er tilpasninger hos dyr.</a:t>
            </a:r>
          </a:p>
        </p:txBody>
      </p:sp>
      <p:sp>
        <p:nvSpPr>
          <p:cNvPr id="8" name="Bildeforklaring formet som et avrundet rektangel 3">
            <a:extLst>
              <a:ext uri="{FF2B5EF4-FFF2-40B4-BE49-F238E27FC236}">
                <a16:creationId xmlns:a16="http://schemas.microsoft.com/office/drawing/2014/main" id="{9FA9FD6A-9A05-4DE5-9B0F-74538C7BF02C}"/>
              </a:ext>
            </a:extLst>
          </p:cNvPr>
          <p:cNvSpPr/>
          <p:nvPr/>
        </p:nvSpPr>
        <p:spPr>
          <a:xfrm>
            <a:off x="4079776" y="2524157"/>
            <a:ext cx="4248472" cy="1152128"/>
          </a:xfrm>
          <a:prstGeom prst="wedgeRoundRectCallout">
            <a:avLst>
              <a:gd name="adj1" fmla="val -67480"/>
              <a:gd name="adj2" fmla="val -2506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Dette er en </a:t>
            </a:r>
            <a:r>
              <a:rPr lang="nb-NO" sz="2200" dirty="0">
                <a:solidFill>
                  <a:schemeClr val="tx1"/>
                </a:solidFill>
                <a:latin typeface="Calibri"/>
              </a:rPr>
              <a:t>eksempelaktivitet som vi </a:t>
            </a:r>
            <a:r>
              <a:rPr kumimoji="0" lang="nb-NO" sz="2200" b="0" i="0" u="none" strike="noStrike" kern="1200" cap="none" spc="0" normalizeH="0" baseline="0" noProof="0" dirty="0">
                <a:ln>
                  <a:noFill/>
                </a:ln>
                <a:solidFill>
                  <a:schemeClr val="tx1"/>
                </a:solidFill>
                <a:effectLst/>
                <a:uLnTx/>
                <a:uFillTx/>
                <a:latin typeface="Calibri"/>
                <a:ea typeface="+mn-ea"/>
                <a:cs typeface="+mn-cs"/>
              </a:rPr>
              <a:t>senere skal bruke som utgangspunkt for refleksjon.  </a:t>
            </a:r>
          </a:p>
        </p:txBody>
      </p:sp>
      <p:pic>
        <p:nvPicPr>
          <p:cNvPr id="2" name="Bilde 3">
            <a:extLst>
              <a:ext uri="{FF2B5EF4-FFF2-40B4-BE49-F238E27FC236}">
                <a16:creationId xmlns:a16="http://schemas.microsoft.com/office/drawing/2014/main" id="{AA1CAAA9-4B5C-A299-DADE-99D3AC66F6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695400" y="1628800"/>
            <a:ext cx="2880320" cy="4991530"/>
          </a:xfrm>
          <a:prstGeom prst="rect">
            <a:avLst/>
          </a:prstGeom>
        </p:spPr>
      </p:pic>
    </p:spTree>
    <p:extLst>
      <p:ext uri="{BB962C8B-B14F-4D97-AF65-F5344CB8AC3E}">
        <p14:creationId xmlns:p14="http://schemas.microsoft.com/office/powerpoint/2010/main" val="34729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5C84-B247-FA3D-0A83-95EA37983A7D}"/>
              </a:ext>
            </a:extLst>
          </p:cNvPr>
          <p:cNvSpPr>
            <a:spLocks noGrp="1"/>
          </p:cNvSpPr>
          <p:nvPr>
            <p:ph type="title"/>
          </p:nvPr>
        </p:nvSpPr>
        <p:spPr/>
        <p:txBody>
          <a:bodyPr>
            <a:normAutofit/>
          </a:bodyPr>
          <a:lstStyle/>
          <a:p>
            <a:r>
              <a:rPr lang="nb-NO" dirty="0"/>
              <a:t>Utforsk egenskaper hos krabber</a:t>
            </a:r>
          </a:p>
        </p:txBody>
      </p:sp>
      <p:sp>
        <p:nvSpPr>
          <p:cNvPr id="3" name="Content Placeholder 2">
            <a:extLst>
              <a:ext uri="{FF2B5EF4-FFF2-40B4-BE49-F238E27FC236}">
                <a16:creationId xmlns:a16="http://schemas.microsoft.com/office/drawing/2014/main" id="{ED48195B-265E-BBD3-1770-2167907537B5}"/>
              </a:ext>
            </a:extLst>
          </p:cNvPr>
          <p:cNvSpPr>
            <a:spLocks noGrp="1"/>
          </p:cNvSpPr>
          <p:nvPr>
            <p:ph idx="1"/>
          </p:nvPr>
        </p:nvSpPr>
        <p:spPr>
          <a:xfrm>
            <a:off x="838200" y="2492896"/>
            <a:ext cx="4270513" cy="2841180"/>
          </a:xfrm>
        </p:spPr>
        <p:txBody>
          <a:bodyPr>
            <a:normAutofit/>
          </a:bodyPr>
          <a:lstStyle/>
          <a:p>
            <a:pPr marL="0" indent="0">
              <a:buNone/>
            </a:pPr>
            <a:r>
              <a:rPr lang="nb-NO" sz="2200" dirty="0">
                <a:solidFill>
                  <a:prstClr val="black"/>
                </a:solidFill>
              </a:rPr>
              <a:t>Nå skal vi være krabbeforskere! Vi skal utforske dette spørsmålet: </a:t>
            </a:r>
          </a:p>
          <a:p>
            <a:pPr marL="0" indent="0">
              <a:buNone/>
            </a:pPr>
            <a:endParaRPr lang="nb-NO" sz="2200" dirty="0">
              <a:solidFill>
                <a:prstClr val="black"/>
              </a:solidFill>
            </a:endParaRPr>
          </a:p>
          <a:p>
            <a:pPr marL="0" indent="0">
              <a:buNone/>
            </a:pPr>
            <a:r>
              <a:rPr lang="nb-NO" sz="2200" b="1" dirty="0">
                <a:solidFill>
                  <a:prstClr val="black"/>
                </a:solidFill>
              </a:rPr>
              <a:t>Tenk (1 min): </a:t>
            </a:r>
            <a:r>
              <a:rPr lang="nb-NO" sz="2200" dirty="0">
                <a:solidFill>
                  <a:prstClr val="black"/>
                </a:solidFill>
              </a:rPr>
              <a:t>Tenk på hva du forbinder med ordet krabbe.</a:t>
            </a:r>
          </a:p>
          <a:p>
            <a:pPr marL="0" indent="0">
              <a:buNone/>
            </a:pPr>
            <a:r>
              <a:rPr lang="nb-NO" sz="2200" b="1" dirty="0">
                <a:solidFill>
                  <a:prstClr val="black"/>
                </a:solidFill>
              </a:rPr>
              <a:t>I par (2 </a:t>
            </a:r>
            <a:r>
              <a:rPr kumimoji="0" lang="nb-NO" sz="2200" b="1" i="0" u="none" strike="noStrike" kern="1200" cap="none" spc="0" normalizeH="0" baseline="0" noProof="0" dirty="0">
                <a:ln>
                  <a:noFill/>
                </a:ln>
                <a:solidFill>
                  <a:prstClr val="black"/>
                </a:solidFill>
                <a:effectLst/>
                <a:uLnTx/>
                <a:uFillTx/>
                <a:latin typeface="Calibri" panose="020F0502020204030204"/>
              </a:rPr>
              <a:t>min): </a:t>
            </a:r>
            <a:r>
              <a:rPr kumimoji="0" lang="nb-NO" sz="2200" i="0" u="none" strike="noStrike" kern="1200" cap="none" spc="0" normalizeH="0" baseline="0" noProof="0" dirty="0">
                <a:ln>
                  <a:noFill/>
                </a:ln>
                <a:solidFill>
                  <a:prstClr val="black"/>
                </a:solidFill>
                <a:effectLst/>
                <a:uLnTx/>
                <a:uFillTx/>
                <a:latin typeface="Calibri" panose="020F0502020204030204"/>
              </a:rPr>
              <a:t>Snakk sammen</a:t>
            </a:r>
            <a:r>
              <a:rPr kumimoji="0" lang="nb-NO" sz="2200" i="0" u="none" strike="noStrike" kern="1200" cap="none" spc="0" normalizeH="0" noProof="0" dirty="0">
                <a:ln>
                  <a:noFill/>
                </a:ln>
                <a:solidFill>
                  <a:prstClr val="black"/>
                </a:solidFill>
                <a:effectLst/>
                <a:uLnTx/>
                <a:uFillTx/>
                <a:latin typeface="Calibri" panose="020F0502020204030204"/>
              </a:rPr>
              <a:t> om det dere tenkte på.</a:t>
            </a:r>
            <a:endParaRPr kumimoji="0" lang="nb-NO" sz="2200" i="0" u="none" strike="noStrike" kern="1200" cap="none" spc="0" normalizeH="0" baseline="0" noProof="0" dirty="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de 3">
            <a:extLst>
              <a:ext uri="{FF2B5EF4-FFF2-40B4-BE49-F238E27FC236}">
                <a16:creationId xmlns:a16="http://schemas.microsoft.com/office/drawing/2014/main" id="{5C686411-1FE1-64F0-7973-605F96FC9DD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696886" y="2538860"/>
            <a:ext cx="1938798" cy="3877596"/>
          </a:xfrm>
          <a:prstGeom prst="rect">
            <a:avLst/>
          </a:prstGeom>
        </p:spPr>
      </p:pic>
      <p:sp>
        <p:nvSpPr>
          <p:cNvPr id="6" name="Rectangle: Rounded Corners 4">
            <a:extLst>
              <a:ext uri="{FF2B5EF4-FFF2-40B4-BE49-F238E27FC236}">
                <a16:creationId xmlns:a16="http://schemas.microsoft.com/office/drawing/2014/main" id="{CEADC120-83C3-7EDC-891E-AF0559DA8ECD}"/>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cs typeface="Calibri"/>
              </a:rPr>
              <a:t>I elevrolle</a:t>
            </a:r>
            <a:endParaRPr lang="nb-NO" sz="2400">
              <a:solidFill>
                <a:schemeClr val="tx1"/>
              </a:solidFill>
            </a:endParaRPr>
          </a:p>
        </p:txBody>
      </p:sp>
      <p:sp>
        <p:nvSpPr>
          <p:cNvPr id="5" name="Bildeforklaring formet som et avrundet rektangel 3">
            <a:extLst>
              <a:ext uri="{FF2B5EF4-FFF2-40B4-BE49-F238E27FC236}">
                <a16:creationId xmlns:a16="http://schemas.microsoft.com/office/drawing/2014/main" id="{8D11C6ED-9256-65B3-4084-98450B530895}"/>
              </a:ext>
            </a:extLst>
          </p:cNvPr>
          <p:cNvSpPr/>
          <p:nvPr/>
        </p:nvSpPr>
        <p:spPr>
          <a:xfrm>
            <a:off x="5094141" y="2538860"/>
            <a:ext cx="4602745" cy="1407703"/>
          </a:xfrm>
          <a:prstGeom prst="wedgeRoundRectCallout">
            <a:avLst>
              <a:gd name="adj1" fmla="val -50214"/>
              <a:gd name="adj2" fmla="val 24080"/>
              <a:gd name="adj3" fmla="val 16667"/>
            </a:avLst>
          </a:prstGeom>
          <a:noFill/>
          <a:ln w="38100">
            <a:solidFill>
              <a:srgbClr val="285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solidFill>
                  <a:schemeClr val="tx1"/>
                </a:solidFill>
                <a:latin typeface="Comic Sans MS" panose="030F0702030302020204" pitchFamily="66" charset="0"/>
              </a:rPr>
              <a:t>Hvilke egenskaper har krabben som hjelper den å overleve i sitt miljø?</a:t>
            </a:r>
          </a:p>
        </p:txBody>
      </p:sp>
      <p:pic>
        <p:nvPicPr>
          <p:cNvPr id="7" name="Picture 2" descr="Free pin office notice illustration">
            <a:extLst>
              <a:ext uri="{FF2B5EF4-FFF2-40B4-BE49-F238E27FC236}">
                <a16:creationId xmlns:a16="http://schemas.microsoft.com/office/drawing/2014/main" id="{C44D6893-A0DC-27F7-B11F-751EC3DD7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139" y="2194559"/>
            <a:ext cx="434335" cy="61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92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2E69-93B4-4FB8-2A52-56349C5703F2}"/>
              </a:ext>
            </a:extLst>
          </p:cNvPr>
          <p:cNvSpPr>
            <a:spLocks noGrp="1"/>
          </p:cNvSpPr>
          <p:nvPr>
            <p:ph type="title"/>
          </p:nvPr>
        </p:nvSpPr>
        <p:spPr/>
        <p:txBody>
          <a:bodyPr/>
          <a:lstStyle/>
          <a:p>
            <a:r>
              <a:rPr lang="nb-NO" dirty="0"/>
              <a:t>Observer en krabbe</a:t>
            </a:r>
          </a:p>
        </p:txBody>
      </p:sp>
      <p:sp>
        <p:nvSpPr>
          <p:cNvPr id="4" name="Rectangle: Rounded Corners 4">
            <a:extLst>
              <a:ext uri="{FF2B5EF4-FFF2-40B4-BE49-F238E27FC236}">
                <a16:creationId xmlns:a16="http://schemas.microsoft.com/office/drawing/2014/main" id="{1AE1AC5E-2DA3-2FA8-EFA5-205CD660EF50}"/>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cs typeface="Calibri"/>
              </a:rPr>
              <a:t>I elevrolle</a:t>
            </a:r>
            <a:endParaRPr lang="nb-NO" sz="2400">
              <a:solidFill>
                <a:schemeClr val="tx1"/>
              </a:solidFill>
            </a:endParaRPr>
          </a:p>
        </p:txBody>
      </p:sp>
      <p:pic>
        <p:nvPicPr>
          <p:cNvPr id="5" name="Bilde 3">
            <a:extLst>
              <a:ext uri="{FF2B5EF4-FFF2-40B4-BE49-F238E27FC236}">
                <a16:creationId xmlns:a16="http://schemas.microsoft.com/office/drawing/2014/main" id="{AD905764-ACD3-4218-2ECC-514A72FC1A3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2203381" y="2786347"/>
            <a:ext cx="1938798" cy="3877596"/>
          </a:xfrm>
          <a:prstGeom prst="rect">
            <a:avLst/>
          </a:prstGeom>
        </p:spPr>
      </p:pic>
      <p:sp>
        <p:nvSpPr>
          <p:cNvPr id="6" name="Bildeforklaring formet som et avrundet rektangel 4">
            <a:extLst>
              <a:ext uri="{FF2B5EF4-FFF2-40B4-BE49-F238E27FC236}">
                <a16:creationId xmlns:a16="http://schemas.microsoft.com/office/drawing/2014/main" id="{E0F9DE3D-AC14-AB4C-66F3-5509969DCA0E}"/>
              </a:ext>
            </a:extLst>
          </p:cNvPr>
          <p:cNvSpPr/>
          <p:nvPr/>
        </p:nvSpPr>
        <p:spPr>
          <a:xfrm>
            <a:off x="4655840" y="2185179"/>
            <a:ext cx="4176464" cy="1351768"/>
          </a:xfrm>
          <a:prstGeom prst="wedgeRoundRectCallout">
            <a:avLst>
              <a:gd name="adj1" fmla="val -66486"/>
              <a:gd name="adj2" fmla="val 4017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b-NO" sz="2200" dirty="0">
                <a:solidFill>
                  <a:schemeClr val="tx1"/>
                </a:solidFill>
              </a:rPr>
              <a:t>Nå skal vi se en film med en krabbe. Vi skal </a:t>
            </a:r>
            <a:r>
              <a:rPr lang="nb-NO" sz="2200" b="1" dirty="0">
                <a:solidFill>
                  <a:schemeClr val="tx1"/>
                </a:solidFill>
              </a:rPr>
              <a:t>observere</a:t>
            </a:r>
            <a:r>
              <a:rPr lang="nb-NO" sz="2200" dirty="0">
                <a:solidFill>
                  <a:schemeClr val="tx1"/>
                </a:solidFill>
              </a:rPr>
              <a:t> hvordan krabben ser ut og oppfører seg.</a:t>
            </a:r>
          </a:p>
        </p:txBody>
      </p:sp>
      <p:sp>
        <p:nvSpPr>
          <p:cNvPr id="7" name="Bildeforklaring formet som et avrundet rektangel 4">
            <a:extLst>
              <a:ext uri="{FF2B5EF4-FFF2-40B4-BE49-F238E27FC236}">
                <a16:creationId xmlns:a16="http://schemas.microsoft.com/office/drawing/2014/main" id="{CBF6F4AA-9F9F-BAE5-A131-DAF846D02BA0}"/>
              </a:ext>
            </a:extLst>
          </p:cNvPr>
          <p:cNvSpPr/>
          <p:nvPr/>
        </p:nvSpPr>
        <p:spPr>
          <a:xfrm>
            <a:off x="4655840" y="3996937"/>
            <a:ext cx="5400600" cy="1456416"/>
          </a:xfrm>
          <a:prstGeom prst="wedgeRoundRectCallout">
            <a:avLst>
              <a:gd name="adj1" fmla="val -61458"/>
              <a:gd name="adj2" fmla="val -43170"/>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nb-NO" sz="2200" b="1" dirty="0">
                <a:solidFill>
                  <a:schemeClr val="tx1"/>
                </a:solidFill>
              </a:rPr>
              <a:t>Observere</a:t>
            </a:r>
            <a:r>
              <a:rPr lang="nb-NO" sz="2200" dirty="0">
                <a:solidFill>
                  <a:schemeClr val="tx1"/>
                </a:solidFill>
              </a:rPr>
              <a:t> betyr å bruke sansene til å finne ut mer om noe. Nå skal vi bruke synssansen. Å observere er noe forskere gjør mye.</a:t>
            </a:r>
          </a:p>
        </p:txBody>
      </p:sp>
    </p:spTree>
    <p:extLst>
      <p:ext uri="{BB962C8B-B14F-4D97-AF65-F5344CB8AC3E}">
        <p14:creationId xmlns:p14="http://schemas.microsoft.com/office/powerpoint/2010/main" val="364321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0398F1C-95F8-FBAE-452A-4ECF0D389D6B}"/>
              </a:ext>
            </a:extLst>
          </p:cNvPr>
          <p:cNvSpPr>
            <a:spLocks noGrp="1"/>
          </p:cNvSpPr>
          <p:nvPr>
            <p:ph type="title" idx="4294967295"/>
          </p:nvPr>
        </p:nvSpPr>
        <p:spPr>
          <a:xfrm>
            <a:off x="292100" y="-1337559"/>
            <a:ext cx="10515600" cy="1325563"/>
          </a:xfrm>
        </p:spPr>
        <p:txBody>
          <a:bodyPr/>
          <a:lstStyle/>
          <a:p>
            <a:r>
              <a:rPr lang="nb-NO" dirty="0"/>
              <a:t>Krabbefilm</a:t>
            </a:r>
          </a:p>
        </p:txBody>
      </p:sp>
      <p:grpSp>
        <p:nvGrpSpPr>
          <p:cNvPr id="4" name="Group 3" descr="Skjermdump av film om krabbe"/>
          <p:cNvGrpSpPr/>
          <p:nvPr/>
        </p:nvGrpSpPr>
        <p:grpSpPr>
          <a:xfrm>
            <a:off x="171450" y="-1"/>
            <a:ext cx="11872686" cy="6858001"/>
            <a:chOff x="0" y="-1"/>
            <a:chExt cx="11872686" cy="6858001"/>
          </a:xfrm>
        </p:grpSpPr>
        <p:pic>
          <p:nvPicPr>
            <p:cNvPr id="2" name="Picture 1"/>
            <p:cNvPicPr>
              <a:picLocks noChangeAspect="1"/>
            </p:cNvPicPr>
            <p:nvPr/>
          </p:nvPicPr>
          <p:blipFill>
            <a:blip r:embed="rId5"/>
            <a:stretch>
              <a:fillRect/>
            </a:stretch>
          </p:blipFill>
          <p:spPr>
            <a:xfrm>
              <a:off x="0" y="0"/>
              <a:ext cx="10756900" cy="6846004"/>
            </a:xfrm>
            <a:prstGeom prst="rect">
              <a:avLst/>
            </a:prstGeom>
          </p:spPr>
        </p:pic>
        <p:pic>
          <p:nvPicPr>
            <p:cNvPr id="3" name="Picture 2"/>
            <p:cNvPicPr>
              <a:picLocks noChangeAspect="1"/>
            </p:cNvPicPr>
            <p:nvPr/>
          </p:nvPicPr>
          <p:blipFill rotWithShape="1">
            <a:blip r:embed="rId6"/>
            <a:srcRect b="19187"/>
            <a:stretch/>
          </p:blipFill>
          <p:spPr>
            <a:xfrm>
              <a:off x="10756900" y="-1"/>
              <a:ext cx="1115786" cy="6858001"/>
            </a:xfrm>
            <a:prstGeom prst="rect">
              <a:avLst/>
            </a:prstGeom>
          </p:spPr>
        </p:pic>
      </p:grpSp>
      <p:pic>
        <p:nvPicPr>
          <p:cNvPr id="5" name="Crabs running for cover_1">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14:fade in="750" out="1000"/>
                </p14:media>
              </p:ext>
            </p:extLst>
          </p:nvPr>
        </p:nvPicPr>
        <p:blipFill>
          <a:blip r:embed="rId7"/>
          <a:stretch>
            <a:fillRect/>
          </a:stretch>
        </p:blipFill>
        <p:spPr>
          <a:xfrm>
            <a:off x="901328" y="1119117"/>
            <a:ext cx="10001866" cy="5626049"/>
          </a:xfrm>
          <a:prstGeom prst="rect">
            <a:avLst/>
          </a:prstGeom>
        </p:spPr>
      </p:pic>
    </p:spTree>
    <p:extLst>
      <p:ext uri="{BB962C8B-B14F-4D97-AF65-F5344CB8AC3E}">
        <p14:creationId xmlns:p14="http://schemas.microsoft.com/office/powerpoint/2010/main" val="36258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remove"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08BF85-FB86-E7EC-6D24-798D20AFA97B}"/>
              </a:ext>
            </a:extLst>
          </p:cNvPr>
          <p:cNvSpPr>
            <a:spLocks noGrp="1"/>
          </p:cNvSpPr>
          <p:nvPr>
            <p:ph type="title"/>
          </p:nvPr>
        </p:nvSpPr>
        <p:spPr/>
        <p:txBody>
          <a:bodyPr/>
          <a:lstStyle/>
          <a:p>
            <a:r>
              <a:rPr lang="nb-NO" dirty="0"/>
              <a:t>Del observasjoner (10 min)</a:t>
            </a:r>
          </a:p>
        </p:txBody>
      </p:sp>
      <p:sp>
        <p:nvSpPr>
          <p:cNvPr id="3" name="Plassholder for innhold 2">
            <a:extLst>
              <a:ext uri="{FF2B5EF4-FFF2-40B4-BE49-F238E27FC236}">
                <a16:creationId xmlns:a16="http://schemas.microsoft.com/office/drawing/2014/main" id="{621A739D-1EF3-2CC9-E20B-07A6DAD663B7}"/>
              </a:ext>
            </a:extLst>
          </p:cNvPr>
          <p:cNvSpPr>
            <a:spLocks noGrp="1"/>
          </p:cNvSpPr>
          <p:nvPr>
            <p:ph idx="1"/>
          </p:nvPr>
        </p:nvSpPr>
        <p:spPr>
          <a:xfrm>
            <a:off x="836982" y="2276872"/>
            <a:ext cx="10515601" cy="3849292"/>
          </a:xfrm>
        </p:spPr>
        <p:txBody>
          <a:bodyPr>
            <a:normAutofit/>
          </a:bodyPr>
          <a:lstStyle/>
          <a:p>
            <a:pPr marL="0" indent="0">
              <a:buNone/>
            </a:pPr>
            <a:r>
              <a:rPr lang="nb-NO" sz="2200" b="1" dirty="0"/>
              <a:t>Snakk sammen i par (3 min): </a:t>
            </a:r>
            <a:r>
              <a:rPr lang="nb-NO" sz="2200" dirty="0"/>
              <a:t>Hva</a:t>
            </a:r>
            <a:r>
              <a:rPr lang="nb-NO" sz="2200" b="1" dirty="0"/>
              <a:t> </a:t>
            </a:r>
            <a:r>
              <a:rPr lang="nb-NO" sz="2200" dirty="0"/>
              <a:t>observerte dere? La dere merke til det samme?</a:t>
            </a:r>
          </a:p>
          <a:p>
            <a:pPr marL="0" indent="0">
              <a:buNone/>
            </a:pPr>
            <a:r>
              <a:rPr lang="nb-NO" sz="2200" b="1" dirty="0"/>
              <a:t>Vi ser filmen en gang til. </a:t>
            </a:r>
            <a:r>
              <a:rPr lang="nb-NO" sz="2200" dirty="0"/>
              <a:t>Legger dere merke til flere ting? </a:t>
            </a:r>
          </a:p>
          <a:p>
            <a:pPr marL="0" indent="0">
              <a:buNone/>
            </a:pPr>
            <a:r>
              <a:rPr lang="nb-NO" sz="2200" b="1" dirty="0"/>
              <a:t>Snakk sammen (3 min):</a:t>
            </a:r>
            <a:r>
              <a:rPr lang="nb-NO" sz="2200" dirty="0"/>
              <a:t> La dere merke til flere ting? </a:t>
            </a:r>
          </a:p>
          <a:p>
            <a:pPr marL="0" indent="0">
              <a:buNone/>
            </a:pPr>
            <a:r>
              <a:rPr lang="nb-NO" sz="2200" b="1" dirty="0"/>
              <a:t>Oppsummer</a:t>
            </a:r>
            <a:r>
              <a:rPr lang="nb-NO" sz="2200" dirty="0"/>
              <a:t> observasjonene i plenum. </a:t>
            </a:r>
          </a:p>
          <a:p>
            <a:endParaRPr lang="nb-NO" sz="2200" dirty="0"/>
          </a:p>
        </p:txBody>
      </p:sp>
      <p:pic>
        <p:nvPicPr>
          <p:cNvPr id="5" name="Picture 4">
            <a:extLst>
              <a:ext uri="{FF2B5EF4-FFF2-40B4-BE49-F238E27FC236}">
                <a16:creationId xmlns:a16="http://schemas.microsoft.com/office/drawing/2014/main" id="{B73E9337-B427-7E12-1288-A88A0EBBE87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392144" y="3886042"/>
            <a:ext cx="2241791" cy="1936825"/>
          </a:xfrm>
          <a:prstGeom prst="rect">
            <a:avLst/>
          </a:prstGeom>
        </p:spPr>
      </p:pic>
      <p:sp>
        <p:nvSpPr>
          <p:cNvPr id="4" name="Rectangle: Rounded Corners 4">
            <a:extLst>
              <a:ext uri="{FF2B5EF4-FFF2-40B4-BE49-F238E27FC236}">
                <a16:creationId xmlns:a16="http://schemas.microsoft.com/office/drawing/2014/main" id="{E6678EE4-59D9-43B3-6434-F60600C8207A}"/>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cs typeface="Calibri"/>
              </a:rPr>
              <a:t>I elevrolle</a:t>
            </a:r>
            <a:endParaRPr lang="nb-NO" sz="2400">
              <a:solidFill>
                <a:schemeClr val="tx1"/>
              </a:solidFill>
            </a:endParaRPr>
          </a:p>
        </p:txBody>
      </p:sp>
      <p:pic>
        <p:nvPicPr>
          <p:cNvPr id="6" name="Bilde 5">
            <a:extLst>
              <a:ext uri="{FF2B5EF4-FFF2-40B4-BE49-F238E27FC236}">
                <a16:creationId xmlns:a16="http://schemas.microsoft.com/office/drawing/2014/main" id="{7ABADBBD-1FF2-F148-B441-6768C67C1F3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348614" y="4548513"/>
            <a:ext cx="1822948" cy="3645896"/>
          </a:xfrm>
          <a:prstGeom prst="rect">
            <a:avLst/>
          </a:prstGeom>
        </p:spPr>
      </p:pic>
      <p:sp>
        <p:nvSpPr>
          <p:cNvPr id="7" name="Bildeforklaring formet som et avrundet rektangel 4">
            <a:extLst>
              <a:ext uri="{FF2B5EF4-FFF2-40B4-BE49-F238E27FC236}">
                <a16:creationId xmlns:a16="http://schemas.microsoft.com/office/drawing/2014/main" id="{98AEB88E-5F60-3D56-DAF6-781B95A74506}"/>
              </a:ext>
            </a:extLst>
          </p:cNvPr>
          <p:cNvSpPr/>
          <p:nvPr/>
        </p:nvSpPr>
        <p:spPr>
          <a:xfrm>
            <a:off x="2615626" y="4653136"/>
            <a:ext cx="3984430" cy="1728192"/>
          </a:xfrm>
          <a:prstGeom prst="wedgeRoundRectCallout">
            <a:avLst>
              <a:gd name="adj1" fmla="val -64412"/>
              <a:gd name="adj2" fmla="val -3316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b="1" dirty="0">
                <a:solidFill>
                  <a:schemeClr val="tx1"/>
                </a:solidFill>
              </a:rPr>
              <a:t>Snakk sammen i par (2 min): </a:t>
            </a:r>
            <a:br>
              <a:rPr lang="nb-NO" sz="2200" b="1" dirty="0">
                <a:solidFill>
                  <a:schemeClr val="tx1"/>
                </a:solidFill>
              </a:rPr>
            </a:br>
            <a:r>
              <a:rPr lang="nb-NO" sz="2200" dirty="0">
                <a:solidFill>
                  <a:schemeClr val="tx1"/>
                </a:solidFill>
              </a:rPr>
              <a:t>På hvilke måter var det nyttig å høre hva medelevene fortalte?</a:t>
            </a:r>
          </a:p>
        </p:txBody>
      </p:sp>
    </p:spTree>
    <p:extLst>
      <p:ext uri="{BB962C8B-B14F-4D97-AF65-F5344CB8AC3E}">
        <p14:creationId xmlns:p14="http://schemas.microsoft.com/office/powerpoint/2010/main" val="27849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903BC7-2B73-3746-67DB-0FD79396628A}"/>
              </a:ext>
            </a:extLst>
          </p:cNvPr>
          <p:cNvSpPr>
            <a:spLocks noGrp="1"/>
          </p:cNvSpPr>
          <p:nvPr>
            <p:ph type="title"/>
          </p:nvPr>
        </p:nvSpPr>
        <p:spPr/>
        <p:txBody>
          <a:bodyPr/>
          <a:lstStyle/>
          <a:p>
            <a:r>
              <a:rPr lang="nb-NO" dirty="0"/>
              <a:t>Bruk observasjonene (10 min)</a:t>
            </a:r>
          </a:p>
        </p:txBody>
      </p:sp>
      <p:sp>
        <p:nvSpPr>
          <p:cNvPr id="10" name="Plassholder for innhold 9">
            <a:extLst>
              <a:ext uri="{FF2B5EF4-FFF2-40B4-BE49-F238E27FC236}">
                <a16:creationId xmlns:a16="http://schemas.microsoft.com/office/drawing/2014/main" id="{988D8733-93A2-7ED1-387F-EB33D3ACB944}"/>
              </a:ext>
            </a:extLst>
          </p:cNvPr>
          <p:cNvSpPr>
            <a:spLocks noGrp="1"/>
          </p:cNvSpPr>
          <p:nvPr>
            <p:ph idx="1"/>
          </p:nvPr>
        </p:nvSpPr>
        <p:spPr>
          <a:xfrm>
            <a:off x="838200" y="1894921"/>
            <a:ext cx="6638958" cy="4231243"/>
          </a:xfrm>
        </p:spPr>
        <p:txBody>
          <a:bodyPr>
            <a:normAutofit/>
          </a:bodyPr>
          <a:lstStyle/>
          <a:p>
            <a:pPr marL="0" indent="0">
              <a:buNone/>
            </a:pPr>
            <a:r>
              <a:rPr lang="nb-NO" sz="2200" b="1" dirty="0"/>
              <a:t>Snakk sammen i par (5 min): </a:t>
            </a:r>
          </a:p>
          <a:p>
            <a:r>
              <a:rPr lang="nb-NO" sz="2200" dirty="0"/>
              <a:t>Velg én av observasjonene deres av hvordan krabben så ut eller oppførte seg. </a:t>
            </a:r>
          </a:p>
          <a:p>
            <a:r>
              <a:rPr lang="nb-NO" sz="2200" dirty="0"/>
              <a:t>Bruk observasjonen til å prøve å svare på spørsmålet: </a:t>
            </a:r>
          </a:p>
          <a:p>
            <a:endParaRPr lang="nb-NO" sz="2200" b="1" dirty="0"/>
          </a:p>
          <a:p>
            <a:endParaRPr lang="nb-NO" sz="2200" b="1" dirty="0"/>
          </a:p>
          <a:p>
            <a:endParaRPr lang="nb-NO" sz="2200" b="1" dirty="0"/>
          </a:p>
          <a:p>
            <a:pPr marL="0" indent="0">
              <a:buNone/>
            </a:pPr>
            <a:r>
              <a:rPr lang="nb-NO" sz="2200" b="1" dirty="0"/>
              <a:t>Oppsummer</a:t>
            </a:r>
            <a:r>
              <a:rPr lang="nb-NO" sz="2200" dirty="0"/>
              <a:t> </a:t>
            </a:r>
            <a:r>
              <a:rPr lang="nb-NO" sz="2200" b="1" dirty="0"/>
              <a:t>i plenum (5 min).</a:t>
            </a:r>
          </a:p>
        </p:txBody>
      </p:sp>
      <p:pic>
        <p:nvPicPr>
          <p:cNvPr id="4" name="Bilde 3">
            <a:extLst>
              <a:ext uri="{FF2B5EF4-FFF2-40B4-BE49-F238E27FC236}">
                <a16:creationId xmlns:a16="http://schemas.microsoft.com/office/drawing/2014/main" id="{728645FB-3E8B-1013-1C91-DBFB6150511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939876" y="3212104"/>
            <a:ext cx="1822948" cy="3645896"/>
          </a:xfrm>
          <a:prstGeom prst="rect">
            <a:avLst/>
          </a:prstGeom>
        </p:spPr>
      </p:pic>
      <p:sp>
        <p:nvSpPr>
          <p:cNvPr id="5" name="Bildeforklaring formet som et avrundet rektangel 4">
            <a:extLst>
              <a:ext uri="{FF2B5EF4-FFF2-40B4-BE49-F238E27FC236}">
                <a16:creationId xmlns:a16="http://schemas.microsoft.com/office/drawing/2014/main" id="{1BDA02B4-FF97-5EA2-FD6A-1AFDAFE3A316}"/>
              </a:ext>
            </a:extLst>
          </p:cNvPr>
          <p:cNvSpPr/>
          <p:nvPr/>
        </p:nvSpPr>
        <p:spPr>
          <a:xfrm>
            <a:off x="9075280" y="3095792"/>
            <a:ext cx="2996519" cy="3097029"/>
          </a:xfrm>
          <a:prstGeom prst="wedgeRoundRectCallout">
            <a:avLst>
              <a:gd name="adj1" fmla="val -62531"/>
              <a:gd name="adj2" fmla="val -29264"/>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Jeg så for eksempel at krabben løp sidelengs. Jeg tror at det kan hjelpe krabben med å komme seg unna fiender ved å forvirre dem.</a:t>
            </a:r>
          </a:p>
        </p:txBody>
      </p:sp>
      <p:pic>
        <p:nvPicPr>
          <p:cNvPr id="7" name="Picture 6">
            <a:extLst>
              <a:ext uri="{FF2B5EF4-FFF2-40B4-BE49-F238E27FC236}">
                <a16:creationId xmlns:a16="http://schemas.microsoft.com/office/drawing/2014/main" id="{61DBE949-2E90-C6AF-A699-6FC01778EF7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flipH="1">
            <a:off x="8527361" y="1688565"/>
            <a:ext cx="1628805" cy="1407227"/>
          </a:xfrm>
          <a:prstGeom prst="rect">
            <a:avLst/>
          </a:prstGeom>
        </p:spPr>
      </p:pic>
      <p:sp>
        <p:nvSpPr>
          <p:cNvPr id="3" name="Bildeforklaring formet som et avrundet rektangel 4">
            <a:extLst>
              <a:ext uri="{FF2B5EF4-FFF2-40B4-BE49-F238E27FC236}">
                <a16:creationId xmlns:a16="http://schemas.microsoft.com/office/drawing/2014/main" id="{FAC3D890-CCFE-AE59-5691-124CEA485D7C}"/>
              </a:ext>
            </a:extLst>
          </p:cNvPr>
          <p:cNvSpPr/>
          <p:nvPr/>
        </p:nvSpPr>
        <p:spPr>
          <a:xfrm>
            <a:off x="838200" y="5440680"/>
            <a:ext cx="6115693" cy="1271668"/>
          </a:xfrm>
          <a:prstGeom prst="wedgeRoundRectCallout">
            <a:avLst>
              <a:gd name="adj1" fmla="val 53934"/>
              <a:gd name="adj2" fmla="val -93304"/>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Hvordan kan vi finne ut om det vi tror er riktig? Vi kan f.eks. spørre en ekspert, lese i bøker eller søke etter informasjon på internett. </a:t>
            </a:r>
          </a:p>
        </p:txBody>
      </p:sp>
      <p:sp>
        <p:nvSpPr>
          <p:cNvPr id="6" name="Rectangle: Rounded Corners 4">
            <a:extLst>
              <a:ext uri="{FF2B5EF4-FFF2-40B4-BE49-F238E27FC236}">
                <a16:creationId xmlns:a16="http://schemas.microsoft.com/office/drawing/2014/main" id="{2AF0FFAD-931C-0664-EE7B-FA673D4E59DD}"/>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tx1"/>
                </a:solidFill>
                <a:cs typeface="Calibri"/>
              </a:rPr>
              <a:t>I elevrolle</a:t>
            </a:r>
            <a:endParaRPr lang="nb-NO" sz="2400" dirty="0">
              <a:solidFill>
                <a:schemeClr val="tx1"/>
              </a:solidFill>
            </a:endParaRPr>
          </a:p>
        </p:txBody>
      </p:sp>
      <p:sp>
        <p:nvSpPr>
          <p:cNvPr id="8" name="Bildeforklaring formet som et avrundet rektangel 3">
            <a:extLst>
              <a:ext uri="{FF2B5EF4-FFF2-40B4-BE49-F238E27FC236}">
                <a16:creationId xmlns:a16="http://schemas.microsoft.com/office/drawing/2014/main" id="{FD8839B5-DC40-9CB3-4E8C-D05B19934A71}"/>
              </a:ext>
            </a:extLst>
          </p:cNvPr>
          <p:cNvSpPr/>
          <p:nvPr/>
        </p:nvSpPr>
        <p:spPr>
          <a:xfrm>
            <a:off x="838199" y="3695768"/>
            <a:ext cx="6115693" cy="948538"/>
          </a:xfrm>
          <a:prstGeom prst="wedgeRoundRectCallout">
            <a:avLst>
              <a:gd name="adj1" fmla="val -50214"/>
              <a:gd name="adj2" fmla="val 24080"/>
              <a:gd name="adj3" fmla="val 16667"/>
            </a:avLst>
          </a:prstGeom>
          <a:noFill/>
          <a:ln w="38100">
            <a:solidFill>
              <a:srgbClr val="285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solidFill>
                  <a:schemeClr val="tx1"/>
                </a:solidFill>
                <a:latin typeface="Comic Sans MS" panose="030F0702030302020204" pitchFamily="66" charset="0"/>
              </a:rPr>
              <a:t>Hvilke egenskaper har krabben som hjelper den å overleve i sitt miljø?</a:t>
            </a:r>
          </a:p>
        </p:txBody>
      </p:sp>
      <p:pic>
        <p:nvPicPr>
          <p:cNvPr id="11" name="Picture 2" descr="Free pin office notice illustration">
            <a:extLst>
              <a:ext uri="{FF2B5EF4-FFF2-40B4-BE49-F238E27FC236}">
                <a16:creationId xmlns:a16="http://schemas.microsoft.com/office/drawing/2014/main" id="{69A61176-F0B3-D60B-7DE3-E1466235F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989" y="3376939"/>
            <a:ext cx="381322" cy="54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5" grpId="0" animBg="1"/>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8E7ECA-1682-D711-194D-0E1445ED18CF}"/>
              </a:ext>
            </a:extLst>
          </p:cNvPr>
          <p:cNvSpPr>
            <a:spLocks noGrp="1"/>
          </p:cNvSpPr>
          <p:nvPr>
            <p:ph type="title"/>
          </p:nvPr>
        </p:nvSpPr>
        <p:spPr/>
        <p:txBody>
          <a:bodyPr/>
          <a:lstStyle/>
          <a:p>
            <a:r>
              <a:rPr lang="en-US" dirty="0"/>
              <a:t>S</a:t>
            </a:r>
            <a:r>
              <a:rPr lang="nb-NO" dirty="0"/>
              <a:t>var på spørsmålet</a:t>
            </a:r>
          </a:p>
        </p:txBody>
      </p:sp>
      <p:pic>
        <p:nvPicPr>
          <p:cNvPr id="19" name="Picture 18">
            <a:extLst>
              <a:ext uri="{FF2B5EF4-FFF2-40B4-BE49-F238E27FC236}">
                <a16:creationId xmlns:a16="http://schemas.microsoft.com/office/drawing/2014/main" id="{AA29817A-8963-0CDC-F2A5-2FDC2ED46B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033432" y="5452213"/>
            <a:ext cx="1542766" cy="1332892"/>
          </a:xfrm>
          <a:prstGeom prst="rect">
            <a:avLst/>
          </a:prstGeom>
        </p:spPr>
      </p:pic>
      <p:sp>
        <p:nvSpPr>
          <p:cNvPr id="3" name="Rectangle 2">
            <a:extLst>
              <a:ext uri="{FF2B5EF4-FFF2-40B4-BE49-F238E27FC236}">
                <a16:creationId xmlns:a16="http://schemas.microsoft.com/office/drawing/2014/main" id="{F1600EF7-D4F4-9889-DC52-80738567EC5D}"/>
              </a:ext>
            </a:extLst>
          </p:cNvPr>
          <p:cNvSpPr/>
          <p:nvPr/>
        </p:nvSpPr>
        <p:spPr>
          <a:xfrm>
            <a:off x="6430776" y="1515895"/>
            <a:ext cx="5374541" cy="412999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latin typeface="Comic Sans MS" panose="030F0702030302020204" pitchFamily="66" charset="0"/>
              </a:rPr>
              <a:t>Vi observerte at krabben løp sidelengs. Vi leste på wikipedia at krabber løper sidelengs fordi de har dårlig syn, men har følehår som gjør at de kan orientere seg. Ved å gå sidelengs utnytter de følehårene bedre. Dette hjelper krabber med å komme unna farer og dermed overleve i sitt miljø.</a:t>
            </a:r>
            <a:endParaRPr lang="nb-NO" sz="2200" dirty="0">
              <a:solidFill>
                <a:schemeClr val="tx1"/>
              </a:solidFill>
            </a:endParaRPr>
          </a:p>
          <a:p>
            <a:pPr algn="ctr"/>
            <a:endParaRPr lang="nb-NO" sz="2200" dirty="0">
              <a:solidFill>
                <a:schemeClr val="tx1"/>
              </a:solidFill>
            </a:endParaRPr>
          </a:p>
        </p:txBody>
      </p:sp>
      <p:sp>
        <p:nvSpPr>
          <p:cNvPr id="6" name="Bildeforklaring formet som et avrundet rektangel 4">
            <a:extLst>
              <a:ext uri="{FF2B5EF4-FFF2-40B4-BE49-F238E27FC236}">
                <a16:creationId xmlns:a16="http://schemas.microsoft.com/office/drawing/2014/main" id="{2175804C-D64D-0200-0B26-481A0E18ED09}"/>
              </a:ext>
            </a:extLst>
          </p:cNvPr>
          <p:cNvSpPr/>
          <p:nvPr/>
        </p:nvSpPr>
        <p:spPr>
          <a:xfrm>
            <a:off x="849155" y="3659956"/>
            <a:ext cx="4912069" cy="1485900"/>
          </a:xfrm>
          <a:prstGeom prst="wedgeRoundRectCallout">
            <a:avLst>
              <a:gd name="adj1" fmla="val -23932"/>
              <a:gd name="adj2" fmla="val 67562"/>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Vi bruker det vi har observert og lest til å lage en forklaring om egenskaper hos krabben som hjelper den å overleve i sitt miljø. For eksempel:</a:t>
            </a:r>
          </a:p>
        </p:txBody>
      </p:sp>
      <p:sp>
        <p:nvSpPr>
          <p:cNvPr id="4" name="Rectangle: Rounded Corners 4">
            <a:extLst>
              <a:ext uri="{FF2B5EF4-FFF2-40B4-BE49-F238E27FC236}">
                <a16:creationId xmlns:a16="http://schemas.microsoft.com/office/drawing/2014/main" id="{6D13696F-B737-74CB-096E-331BC22C047B}"/>
              </a:ext>
            </a:extLst>
          </p:cNvPr>
          <p:cNvSpPr/>
          <p:nvPr/>
        </p:nvSpPr>
        <p:spPr>
          <a:xfrm>
            <a:off x="9341764" y="310431"/>
            <a:ext cx="2463553" cy="91735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cs typeface="Calibri"/>
              </a:rPr>
              <a:t>I elevrolle</a:t>
            </a:r>
            <a:endParaRPr lang="nb-NO" sz="2400">
              <a:solidFill>
                <a:schemeClr val="tx1"/>
              </a:solidFill>
            </a:endParaRPr>
          </a:p>
        </p:txBody>
      </p:sp>
      <p:sp>
        <p:nvSpPr>
          <p:cNvPr id="8" name="TekstSylinder 7">
            <a:extLst>
              <a:ext uri="{FF2B5EF4-FFF2-40B4-BE49-F238E27FC236}">
                <a16:creationId xmlns:a16="http://schemas.microsoft.com/office/drawing/2014/main" id="{9C8EB537-49DC-36EA-5B3D-3FFEBF28CA97}"/>
              </a:ext>
            </a:extLst>
          </p:cNvPr>
          <p:cNvSpPr txBox="1"/>
          <p:nvPr/>
        </p:nvSpPr>
        <p:spPr>
          <a:xfrm>
            <a:off x="4862456" y="5933993"/>
            <a:ext cx="6709251" cy="369332"/>
          </a:xfrm>
          <a:prstGeom prst="rect">
            <a:avLst/>
          </a:prstGeom>
          <a:noFill/>
        </p:spPr>
        <p:txBody>
          <a:bodyPr wrap="square">
            <a:spAutoFit/>
          </a:bodyPr>
          <a:lstStyle/>
          <a:p>
            <a:r>
              <a:rPr lang="nb-NO" b="0" i="1" dirty="0">
                <a:effectLst/>
                <a:latin typeface="Helvetica Neue"/>
              </a:rPr>
              <a:t>Denne aktiviteten er inspirert av </a:t>
            </a:r>
            <a:r>
              <a:rPr lang="nb-NO" b="0" i="0" u="sng" dirty="0">
                <a:solidFill>
                  <a:srgbClr val="00658E"/>
                </a:solidFill>
                <a:effectLst/>
                <a:latin typeface="Helvetica Neue"/>
                <a:hlinkClick r:id="rId4"/>
              </a:rPr>
              <a:t>Utforsk egenskaper til krabber</a:t>
            </a:r>
            <a:r>
              <a:rPr lang="nb-NO" b="0" i="1" dirty="0">
                <a:solidFill>
                  <a:srgbClr val="464646"/>
                </a:solidFill>
                <a:effectLst/>
                <a:latin typeface="Helvetica Neue"/>
              </a:rPr>
              <a:t>.</a:t>
            </a:r>
            <a:endParaRPr lang="nb-NO" dirty="0"/>
          </a:p>
        </p:txBody>
      </p:sp>
      <p:sp>
        <p:nvSpPr>
          <p:cNvPr id="5" name="Bildeforklaring formet som et avrundet rektangel 3">
            <a:extLst>
              <a:ext uri="{FF2B5EF4-FFF2-40B4-BE49-F238E27FC236}">
                <a16:creationId xmlns:a16="http://schemas.microsoft.com/office/drawing/2014/main" id="{841D1352-D2E9-F61B-BFC2-9F3704DE502F}"/>
              </a:ext>
            </a:extLst>
          </p:cNvPr>
          <p:cNvSpPr/>
          <p:nvPr/>
        </p:nvSpPr>
        <p:spPr>
          <a:xfrm>
            <a:off x="838199" y="2073291"/>
            <a:ext cx="4923025" cy="1407703"/>
          </a:xfrm>
          <a:prstGeom prst="wedgeRoundRectCallout">
            <a:avLst>
              <a:gd name="adj1" fmla="val -50214"/>
              <a:gd name="adj2" fmla="val 24080"/>
              <a:gd name="adj3" fmla="val 16667"/>
            </a:avLst>
          </a:prstGeom>
          <a:noFill/>
          <a:ln w="38100">
            <a:solidFill>
              <a:srgbClr val="285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200" dirty="0">
                <a:solidFill>
                  <a:schemeClr val="tx1"/>
                </a:solidFill>
                <a:latin typeface="Comic Sans MS" panose="030F0702030302020204" pitchFamily="66" charset="0"/>
              </a:rPr>
              <a:t>Hvilke egenskaper har krabben som hjelper den å overleve i sitt miljø?</a:t>
            </a:r>
          </a:p>
        </p:txBody>
      </p:sp>
      <p:pic>
        <p:nvPicPr>
          <p:cNvPr id="9" name="Picture 2" descr="Free pin office notice illustration">
            <a:extLst>
              <a:ext uri="{FF2B5EF4-FFF2-40B4-BE49-F238E27FC236}">
                <a16:creationId xmlns:a16="http://schemas.microsoft.com/office/drawing/2014/main" id="{FC03A0B6-BD02-33AD-1042-9E9FB3209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199" y="1800334"/>
            <a:ext cx="384172" cy="546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Om å la elevene utforske og skape</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35</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88143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i="1" dirty="0"/>
              <a:t>Å utforske og skape </a:t>
            </a:r>
            <a:r>
              <a:rPr lang="nb-NO" dirty="0"/>
              <a:t>i læreplanen</a:t>
            </a:r>
          </a:p>
        </p:txBody>
      </p:sp>
      <p:sp>
        <p:nvSpPr>
          <p:cNvPr id="3" name="Content Placeholder 2"/>
          <p:cNvSpPr>
            <a:spLocks noGrp="1"/>
          </p:cNvSpPr>
          <p:nvPr>
            <p:ph idx="1"/>
          </p:nvPr>
        </p:nvSpPr>
        <p:spPr>
          <a:xfrm>
            <a:off x="838200" y="2276872"/>
            <a:ext cx="6842760" cy="3849292"/>
          </a:xfrm>
        </p:spPr>
        <p:txBody>
          <a:bodyPr>
            <a:noAutofit/>
          </a:bodyPr>
          <a:lstStyle/>
          <a:p>
            <a:pPr marL="0" indent="0">
              <a:spcBef>
                <a:spcPts val="600"/>
              </a:spcBef>
              <a:buNone/>
            </a:pPr>
            <a:r>
              <a:rPr lang="nb-NO" sz="2200" dirty="0"/>
              <a:t>Skolen skal la elevene utfolde skaperglede, engasjement og utforskertrang, og la dem få erfaring med å se muligheter og omsette ideer til handling.</a:t>
            </a:r>
          </a:p>
          <a:p>
            <a:pPr marL="0" indent="0">
              <a:spcBef>
                <a:spcPts val="600"/>
              </a:spcBef>
              <a:buNone/>
            </a:pPr>
            <a:endParaRPr lang="nb-NO" sz="2200" dirty="0"/>
          </a:p>
          <a:p>
            <a:pPr marL="0" indent="0">
              <a:spcBef>
                <a:spcPts val="600"/>
              </a:spcBef>
              <a:buNone/>
            </a:pPr>
            <a:r>
              <a:rPr lang="nb-NO" sz="2200" dirty="0"/>
              <a:t>Barn og unge er nysgjerrige og ønsker å oppdage og skape. I opplæringen skal elevene få rike muligheter til å utvikle engasjement og utforskertrang. Evnen til å stille spørsmål, utforske og eksperimentere er viktig for dybdelæring. Skolen skal respektere og dyrke fram forskjellige måter å utforske og skape på. </a:t>
            </a:r>
          </a:p>
        </p:txBody>
      </p:sp>
      <p:sp>
        <p:nvSpPr>
          <p:cNvPr id="4" name="Rectangle 1"/>
          <p:cNvSpPr/>
          <p:nvPr/>
        </p:nvSpPr>
        <p:spPr>
          <a:xfrm>
            <a:off x="4655841" y="6270180"/>
            <a:ext cx="2633480" cy="276999"/>
          </a:xfrm>
          <a:prstGeom prst="rect">
            <a:avLst/>
          </a:prstGeom>
        </p:spPr>
        <p:txBody>
          <a:bodyPr wrap="square">
            <a:spAutoFit/>
          </a:bodyPr>
          <a:lstStyle/>
          <a:p>
            <a:r>
              <a:rPr lang="nb-NO" sz="1200" dirty="0"/>
              <a:t>Fra Overordnet del av læreplanen</a:t>
            </a:r>
          </a:p>
        </p:txBody>
      </p:sp>
      <p:pic>
        <p:nvPicPr>
          <p:cNvPr id="5" name="Bilde 4">
            <a:extLst>
              <a:ext uri="{FF2B5EF4-FFF2-40B4-BE49-F238E27FC236}">
                <a16:creationId xmlns:a16="http://schemas.microsoft.com/office/drawing/2014/main" id="{41A34261-6C65-689E-C33F-AEC102F43CA5}"/>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228" r="4247" b="17870"/>
          <a:stretch/>
        </p:blipFill>
        <p:spPr>
          <a:xfrm>
            <a:off x="7680960" y="2276872"/>
            <a:ext cx="4206240" cy="2572544"/>
          </a:xfrm>
          <a:prstGeom prst="rect">
            <a:avLst/>
          </a:prstGeom>
        </p:spPr>
      </p:pic>
    </p:spTree>
    <p:extLst>
      <p:ext uri="{BB962C8B-B14F-4D97-AF65-F5344CB8AC3E}">
        <p14:creationId xmlns:p14="http://schemas.microsoft.com/office/powerpoint/2010/main" val="37579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BEF7-A4BE-11D0-4D82-E603DB650855}"/>
              </a:ext>
            </a:extLst>
          </p:cNvPr>
          <p:cNvSpPr>
            <a:spLocks noGrp="1"/>
          </p:cNvSpPr>
          <p:nvPr>
            <p:ph type="title"/>
          </p:nvPr>
        </p:nvSpPr>
        <p:spPr/>
        <p:txBody>
          <a:bodyPr/>
          <a:lstStyle/>
          <a:p>
            <a:r>
              <a:rPr lang="nb-NO" dirty="0"/>
              <a:t>Snu på det! </a:t>
            </a:r>
          </a:p>
        </p:txBody>
      </p:sp>
      <p:pic>
        <p:nvPicPr>
          <p:cNvPr id="6" name="Bilde 3">
            <a:extLst>
              <a:ext uri="{FF2B5EF4-FFF2-40B4-BE49-F238E27FC236}">
                <a16:creationId xmlns:a16="http://schemas.microsoft.com/office/drawing/2014/main" id="{03C05FD1-1378-C8E7-3014-60E3D9765D6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70884"/>
          <a:stretch/>
        </p:blipFill>
        <p:spPr>
          <a:xfrm flipH="1">
            <a:off x="3071664" y="380194"/>
            <a:ext cx="2880320" cy="1453340"/>
          </a:xfrm>
          <a:prstGeom prst="rect">
            <a:avLst/>
          </a:prstGeom>
        </p:spPr>
      </p:pic>
      <p:sp>
        <p:nvSpPr>
          <p:cNvPr id="4" name="Bildeforklaring formet som et avrundet rektangel 4">
            <a:extLst>
              <a:ext uri="{FF2B5EF4-FFF2-40B4-BE49-F238E27FC236}">
                <a16:creationId xmlns:a16="http://schemas.microsoft.com/office/drawing/2014/main" id="{9F555B03-2B1E-EF2A-1110-6491AEFB0A5E}"/>
              </a:ext>
            </a:extLst>
          </p:cNvPr>
          <p:cNvSpPr/>
          <p:nvPr/>
        </p:nvSpPr>
        <p:spPr>
          <a:xfrm>
            <a:off x="5951984" y="380194"/>
            <a:ext cx="4426456" cy="1753832"/>
          </a:xfrm>
          <a:prstGeom prst="wedgeRoundRectCallout">
            <a:avLst>
              <a:gd name="adj1" fmla="val -64423"/>
              <a:gd name="adj2" fmla="val 422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rPr>
              <a:t>Det er lett å tenke at vi må starte med å gi elevene en innføring i et nytt tema før de kan gå i gang med å utforske eller skape, men …</a:t>
            </a:r>
          </a:p>
        </p:txBody>
      </p:sp>
      <p:sp>
        <p:nvSpPr>
          <p:cNvPr id="3" name="Content Placeholder 2">
            <a:extLst>
              <a:ext uri="{FF2B5EF4-FFF2-40B4-BE49-F238E27FC236}">
                <a16:creationId xmlns:a16="http://schemas.microsoft.com/office/drawing/2014/main" id="{1A4F7C2A-DB21-ED90-7408-BE2524FA36F8}"/>
              </a:ext>
            </a:extLst>
          </p:cNvPr>
          <p:cNvSpPr>
            <a:spLocks noGrp="1"/>
          </p:cNvSpPr>
          <p:nvPr>
            <p:ph idx="1"/>
          </p:nvPr>
        </p:nvSpPr>
        <p:spPr>
          <a:xfrm>
            <a:off x="838200" y="2276872"/>
            <a:ext cx="9218240" cy="3849292"/>
          </a:xfrm>
        </p:spPr>
        <p:txBody>
          <a:bodyPr>
            <a:normAutofit/>
          </a:bodyPr>
          <a:lstStyle/>
          <a:p>
            <a:pPr marL="0" indent="0">
              <a:buNone/>
            </a:pPr>
            <a:r>
              <a:rPr lang="nb-NO" sz="2200" dirty="0"/>
              <a:t>… vi kan heller snu på det og </a:t>
            </a:r>
            <a:r>
              <a:rPr lang="nb-NO" sz="2200" b="1" dirty="0"/>
              <a:t>starte</a:t>
            </a:r>
            <a:r>
              <a:rPr lang="nb-NO" sz="2200" dirty="0"/>
              <a:t> </a:t>
            </a:r>
            <a:r>
              <a:rPr lang="nb-NO" sz="2200" b="1" dirty="0"/>
              <a:t>med</a:t>
            </a:r>
            <a:r>
              <a:rPr lang="nb-NO" sz="2200" dirty="0"/>
              <a:t> et spørsmål de skal finne ut av eller et oppdrag de skal løse. Da blir spørsmålet/oppdraget drivkraften i læringsprosessen! Det gjør at elevene forholder seg aktivt til læringsinnholdet, i motsetning til å være passive mottakere av informasjon. </a:t>
            </a:r>
          </a:p>
          <a:p>
            <a:pPr marL="0" indent="0">
              <a:buNone/>
            </a:pPr>
            <a:endParaRPr lang="nb-NO" sz="2200" dirty="0"/>
          </a:p>
          <a:p>
            <a:pPr marL="0" indent="0">
              <a:buNone/>
            </a:pPr>
            <a:r>
              <a:rPr lang="nb-NO" sz="2200" dirty="0"/>
              <a:t>Spørsmålet/oppdraget må være formulert slik at elevene må samle og bruke informasjon for å komme fram til sin løsning. </a:t>
            </a:r>
          </a:p>
        </p:txBody>
      </p:sp>
      <p:pic>
        <p:nvPicPr>
          <p:cNvPr id="2050" name="Picture 2" descr="Free silhouette upside down handstand vector">
            <a:extLst>
              <a:ext uri="{FF2B5EF4-FFF2-40B4-BE49-F238E27FC236}">
                <a16:creationId xmlns:a16="http://schemas.microsoft.com/office/drawing/2014/main" id="{2739D32A-8281-4200-CE1A-7470CCDF9C5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24392" y="613348"/>
            <a:ext cx="2746300" cy="5492600"/>
          </a:xfrm>
          <a:prstGeom prst="rect">
            <a:avLst/>
          </a:prstGeom>
          <a:noFill/>
          <a:extLst>
            <a:ext uri="{909E8E84-426E-40DD-AFC4-6F175D3DCCD1}">
              <a14:hiddenFill xmlns:a14="http://schemas.microsoft.com/office/drawing/2010/main">
                <a:solidFill>
                  <a:srgbClr val="FFFFFF"/>
                </a:solidFill>
              </a14:hiddenFill>
            </a:ext>
          </a:extLst>
        </p:spPr>
      </p:pic>
      <p:sp>
        <p:nvSpPr>
          <p:cNvPr id="5" name="Bildeforklaring formet som et avrundet rektangel 4">
            <a:extLst>
              <a:ext uri="{FF2B5EF4-FFF2-40B4-BE49-F238E27FC236}">
                <a16:creationId xmlns:a16="http://schemas.microsoft.com/office/drawing/2014/main" id="{72A1758E-9AAE-09E2-129D-B5C9C6DD66DA}"/>
              </a:ext>
            </a:extLst>
          </p:cNvPr>
          <p:cNvSpPr/>
          <p:nvPr/>
        </p:nvSpPr>
        <p:spPr>
          <a:xfrm>
            <a:off x="5482851" y="5195712"/>
            <a:ext cx="3654577" cy="910236"/>
          </a:xfrm>
          <a:prstGeom prst="wedgeRoundRectCallout">
            <a:avLst>
              <a:gd name="adj1" fmla="val -60944"/>
              <a:gd name="adj2" fmla="val -60140"/>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På de neste arkene kommer et par eksempler.</a:t>
            </a:r>
          </a:p>
        </p:txBody>
      </p:sp>
    </p:spTree>
    <p:extLst>
      <p:ext uri="{BB962C8B-B14F-4D97-AF65-F5344CB8AC3E}">
        <p14:creationId xmlns:p14="http://schemas.microsoft.com/office/powerpoint/2010/main" val="24859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nb-NO" dirty="0"/>
              <a:t>Modulen består av tre deler:</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66700603"/>
              </p:ext>
            </p:extLst>
          </p:nvPr>
        </p:nvGraphicFramePr>
        <p:xfrm>
          <a:off x="1213282" y="2132856"/>
          <a:ext cx="5904656" cy="2592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descr="Ramme rundt del 1: Samarbeid"/>
          <p:cNvSpPr/>
          <p:nvPr/>
        </p:nvSpPr>
        <p:spPr>
          <a:xfrm>
            <a:off x="1089183" y="2234664"/>
            <a:ext cx="1786408" cy="242121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Bildeforklaring formet som et avrundet rektangel 5"/>
          <p:cNvSpPr/>
          <p:nvPr/>
        </p:nvSpPr>
        <p:spPr>
          <a:xfrm>
            <a:off x="3003598" y="5055591"/>
            <a:ext cx="3308425" cy="1161476"/>
          </a:xfrm>
          <a:prstGeom prst="wedgeRoundRectCallout">
            <a:avLst>
              <a:gd name="adj1" fmla="val -64334"/>
              <a:gd name="adj2" fmla="val -5814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I dag skal vi gjennomføre del 1: Samarbeid </a:t>
            </a:r>
          </a:p>
        </p:txBody>
      </p:sp>
    </p:spTree>
    <p:extLst>
      <p:ext uri="{BB962C8B-B14F-4D97-AF65-F5344CB8AC3E}">
        <p14:creationId xmlns:p14="http://schemas.microsoft.com/office/powerpoint/2010/main" val="39675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Utforskende</a:t>
            </a:r>
            <a:r>
              <a:rPr lang="en-US" dirty="0"/>
              <a:t> </a:t>
            </a:r>
            <a:r>
              <a:rPr lang="nb-NO" dirty="0"/>
              <a:t>aktivitet </a:t>
            </a:r>
          </a:p>
        </p:txBody>
      </p:sp>
      <p:sp>
        <p:nvSpPr>
          <p:cNvPr id="3" name="Plassholder for innhold 2"/>
          <p:cNvSpPr>
            <a:spLocks noGrp="1"/>
          </p:cNvSpPr>
          <p:nvPr>
            <p:ph idx="1"/>
          </p:nvPr>
        </p:nvSpPr>
        <p:spPr>
          <a:xfrm>
            <a:off x="838200" y="2276872"/>
            <a:ext cx="6481936" cy="3849292"/>
          </a:xfrm>
        </p:spPr>
        <p:txBody>
          <a:bodyPr vert="horz" lIns="91440" tIns="45720" rIns="91440" bIns="45720" rtlCol="0" anchor="t">
            <a:normAutofit/>
          </a:bodyPr>
          <a:lstStyle/>
          <a:p>
            <a:pPr marL="0" indent="0">
              <a:buNone/>
            </a:pPr>
            <a:r>
              <a:rPr lang="nb-NO" sz="2200" dirty="0"/>
              <a:t>Husker dere sorteringsaktiviteten fra forrige modul? </a:t>
            </a:r>
          </a:p>
          <a:p>
            <a:r>
              <a:rPr lang="nb-NO" sz="2200" b="1" dirty="0"/>
              <a:t>Vi startet med å stille spørsmålet: </a:t>
            </a:r>
            <a:r>
              <a:rPr lang="nb-NO" sz="2200" i="1" dirty="0"/>
              <a:t>Hva er det som gjør at noen sko passer til å brukes ute og andre inne?</a:t>
            </a:r>
          </a:p>
          <a:p>
            <a:r>
              <a:rPr lang="nb-NO" sz="2200" dirty="0">
                <a:ea typeface="+mn-lt"/>
                <a:cs typeface="+mn-lt"/>
              </a:rPr>
              <a:t>Dere sorterte skoa etter om dere mente de var inne- eller utesko.</a:t>
            </a:r>
            <a:r>
              <a:rPr lang="nb-NO" sz="2200" dirty="0">
                <a:ea typeface="+mn-lt"/>
                <a:cs typeface="Calibri"/>
              </a:rPr>
              <a:t> Deretter gjennomgikk vi begrepene stoffer og egenskaper – og kobla det til sorteringa.</a:t>
            </a:r>
          </a:p>
          <a:p>
            <a:r>
              <a:rPr lang="nb-NO" sz="2200" dirty="0">
                <a:ea typeface="+mn-lt"/>
                <a:cs typeface="Calibri"/>
              </a:rPr>
              <a:t>Vi konkluderte med at skoene er laget av ulike stoffer som har ulike egenskaper, og at egenskapene gjør at de egner seg bedre som enten inne- eller utesko. </a:t>
            </a:r>
            <a:endParaRPr lang="nb-NO" sz="2200" dirty="0">
              <a:ea typeface="+mn-lt"/>
              <a:cs typeface="+mn-lt"/>
            </a:endParaRPr>
          </a:p>
        </p:txBody>
      </p:sp>
      <p:pic>
        <p:nvPicPr>
          <p:cNvPr id="7" name="Picture 6" descr="Bildekort med ulike skopar."/>
          <p:cNvPicPr>
            <a:picLocks noChangeAspect="1"/>
          </p:cNvPicPr>
          <p:nvPr/>
        </p:nvPicPr>
        <p:blipFill rotWithShape="1">
          <a:blip r:embed="rId3"/>
          <a:srcRect l="50671" t="36467"/>
          <a:stretch/>
        </p:blipFill>
        <p:spPr>
          <a:xfrm>
            <a:off x="7752184" y="2026172"/>
            <a:ext cx="3960440" cy="3534312"/>
          </a:xfrm>
          <a:prstGeom prst="rect">
            <a:avLst/>
          </a:prstGeom>
        </p:spPr>
      </p:pic>
    </p:spTree>
    <p:extLst>
      <p:ext uri="{BB962C8B-B14F-4D97-AF65-F5344CB8AC3E}">
        <p14:creationId xmlns:p14="http://schemas.microsoft.com/office/powerpoint/2010/main" val="157675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 </a:t>
            </a:r>
            <a:r>
              <a:rPr lang="en-US" dirty="0" err="1"/>
              <a:t>skapende</a:t>
            </a:r>
            <a:r>
              <a:rPr lang="en-US" dirty="0"/>
              <a:t> </a:t>
            </a:r>
            <a:r>
              <a:rPr lang="en-US" dirty="0" err="1"/>
              <a:t>undervisningsopplegg</a:t>
            </a:r>
            <a:endParaRPr lang="en-US" dirty="0"/>
          </a:p>
        </p:txBody>
      </p:sp>
      <p:sp>
        <p:nvSpPr>
          <p:cNvPr id="3" name="Content Placeholder 2"/>
          <p:cNvSpPr>
            <a:spLocks noGrp="1"/>
          </p:cNvSpPr>
          <p:nvPr>
            <p:ph idx="1"/>
          </p:nvPr>
        </p:nvSpPr>
        <p:spPr>
          <a:xfrm>
            <a:off x="838200" y="2276872"/>
            <a:ext cx="5238080" cy="3849292"/>
          </a:xfrm>
        </p:spPr>
        <p:txBody>
          <a:bodyPr>
            <a:normAutofit/>
          </a:bodyPr>
          <a:lstStyle/>
          <a:p>
            <a:pPr marL="0" indent="0">
              <a:buNone/>
            </a:pPr>
            <a:r>
              <a:rPr lang="nb-NO" sz="2200" dirty="0"/>
              <a:t>Opplegget Elektrisitet på naturfag.no </a:t>
            </a:r>
            <a:r>
              <a:rPr lang="nb-NO" sz="2200" b="1" dirty="0"/>
              <a:t>starter med at elevene får et oppdrag: </a:t>
            </a:r>
          </a:p>
          <a:p>
            <a:pPr marL="0" indent="0">
              <a:buNone/>
            </a:pPr>
            <a:r>
              <a:rPr lang="nb-NO" sz="2200" dirty="0"/>
              <a:t>De skal ta fagbrev som modellhuselektriker gjennom å installere elektrisk anlegg i et </a:t>
            </a:r>
            <a:r>
              <a:rPr lang="nb-NO" sz="2200" dirty="0" err="1"/>
              <a:t>modellrom</a:t>
            </a:r>
            <a:r>
              <a:rPr lang="nb-NO" sz="2200" dirty="0"/>
              <a:t> som de designer selv. </a:t>
            </a:r>
          </a:p>
          <a:p>
            <a:pPr marL="0" indent="0">
              <a:buNone/>
            </a:pPr>
            <a:r>
              <a:rPr lang="nb-NO" sz="2200" dirty="0"/>
              <a:t>På vei mot å løse oppdraget lærer elevene blant annet om elektrisk strøm og funksjonen til ulike deler i en elektrisk krets. </a:t>
            </a:r>
            <a:endParaRPr lang="en-US" dirty="0"/>
          </a:p>
        </p:txBody>
      </p:sp>
      <p:pic>
        <p:nvPicPr>
          <p:cNvPr id="6146" name="Bilde 3" descr="image00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6120" y="1556793"/>
            <a:ext cx="3807048" cy="27488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Bildeforklaring formet som et avrundet rektangel 8"/>
          <p:cNvSpPr/>
          <p:nvPr/>
        </p:nvSpPr>
        <p:spPr>
          <a:xfrm>
            <a:off x="10153824" y="1149151"/>
            <a:ext cx="1728192" cy="815283"/>
          </a:xfrm>
          <a:prstGeom prst="wedgeRoundRectCallout">
            <a:avLst>
              <a:gd name="adj1" fmla="val 20102"/>
              <a:gd name="adj2" fmla="val -47450"/>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5.–7. trinn</a:t>
            </a:r>
          </a:p>
        </p:txBody>
      </p:sp>
      <p:pic>
        <p:nvPicPr>
          <p:cNvPr id="4" name="Picture 3" descr="Modellhus med belysning.">
            <a:extLst>
              <a:ext uri="{FF2B5EF4-FFF2-40B4-BE49-F238E27FC236}">
                <a16:creationId xmlns:a16="http://schemas.microsoft.com/office/drawing/2014/main" id="{F26C6017-9856-EDD4-6B3C-0186AD1FC84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6488" t="6237"/>
          <a:stretch/>
        </p:blipFill>
        <p:spPr>
          <a:xfrm>
            <a:off x="6240016" y="4298280"/>
            <a:ext cx="3240360" cy="2453446"/>
          </a:xfrm>
          <a:prstGeom prst="rect">
            <a:avLst/>
          </a:prstGeom>
        </p:spPr>
      </p:pic>
      <p:sp>
        <p:nvSpPr>
          <p:cNvPr id="6" name="Bildeforklaring formet som et avrundet rektangel 4">
            <a:extLst>
              <a:ext uri="{FF2B5EF4-FFF2-40B4-BE49-F238E27FC236}">
                <a16:creationId xmlns:a16="http://schemas.microsoft.com/office/drawing/2014/main" id="{717A5656-CAD5-25ED-03E3-82F8E0765E66}"/>
              </a:ext>
            </a:extLst>
          </p:cNvPr>
          <p:cNvSpPr/>
          <p:nvPr/>
        </p:nvSpPr>
        <p:spPr>
          <a:xfrm>
            <a:off x="6475058" y="4308265"/>
            <a:ext cx="4878742" cy="1985884"/>
          </a:xfrm>
          <a:prstGeom prst="wedgeRoundRectCallout">
            <a:avLst>
              <a:gd name="adj1" fmla="val 58479"/>
              <a:gd name="adj2" fmla="val 30697"/>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b="1" dirty="0">
                <a:solidFill>
                  <a:schemeClr val="tx1"/>
                </a:solidFill>
              </a:rPr>
              <a:t>Diskuter i par (2 min): </a:t>
            </a:r>
            <a:r>
              <a:rPr lang="nb-NO" sz="2200" dirty="0">
                <a:solidFill>
                  <a:schemeClr val="tx1"/>
                </a:solidFill>
              </a:rPr>
              <a:t>Kan du komme på et eksempel på et utforskende eller skapende opplegg som du eller en kollega har gjennomført?</a:t>
            </a:r>
          </a:p>
        </p:txBody>
      </p:sp>
    </p:spTree>
    <p:extLst>
      <p:ext uri="{BB962C8B-B14F-4D97-AF65-F5344CB8AC3E}">
        <p14:creationId xmlns:p14="http://schemas.microsoft.com/office/powerpoint/2010/main" val="5226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4234"/>
            <a:ext cx="10515600" cy="1325563"/>
          </a:xfrm>
        </p:spPr>
        <p:txBody>
          <a:bodyPr/>
          <a:lstStyle/>
          <a:p>
            <a:r>
              <a:rPr lang="en-US" dirty="0"/>
              <a:t>U</a:t>
            </a:r>
            <a:r>
              <a:rPr lang="nb-NO" dirty="0" err="1"/>
              <a:t>tforskende</a:t>
            </a:r>
            <a:r>
              <a:rPr lang="nb-NO" dirty="0"/>
              <a:t> og skapende aktiviteter </a:t>
            </a:r>
          </a:p>
        </p:txBody>
      </p:sp>
      <p:sp>
        <p:nvSpPr>
          <p:cNvPr id="14" name="Pil: høyre 13">
            <a:extLst>
              <a:ext uri="{FF2B5EF4-FFF2-40B4-BE49-F238E27FC236}">
                <a16:creationId xmlns:a16="http://schemas.microsoft.com/office/drawing/2014/main" id="{2F3E12F9-1109-31B7-6837-83FC28471067}"/>
              </a:ext>
            </a:extLst>
          </p:cNvPr>
          <p:cNvSpPr/>
          <p:nvPr/>
        </p:nvSpPr>
        <p:spPr>
          <a:xfrm>
            <a:off x="664681" y="2424009"/>
            <a:ext cx="3991159" cy="2274195"/>
          </a:xfrm>
          <a:prstGeom prst="rightArrow">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Drivkraften er et spørsmål eller et oppdrag som kan besvares på ulike måter.</a:t>
            </a:r>
          </a:p>
        </p:txBody>
      </p:sp>
      <p:pic>
        <p:nvPicPr>
          <p:cNvPr id="12" name="Plassholder for innhold 11" descr="Først en ramme som viser to barn som bygger med klosser, dernest en ramme som viser det ferdige byggverket. Illustrasjon.">
            <a:extLst>
              <a:ext uri="{FF2B5EF4-FFF2-40B4-BE49-F238E27FC236}">
                <a16:creationId xmlns:a16="http://schemas.microsoft.com/office/drawing/2014/main" id="{027B416B-0243-AF37-FB71-3E2C76904C42}"/>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27476" b="28552"/>
          <a:stretch/>
        </p:blipFill>
        <p:spPr>
          <a:xfrm>
            <a:off x="4655840" y="2067720"/>
            <a:ext cx="6288380" cy="2722560"/>
          </a:xfrm>
        </p:spPr>
      </p:pic>
      <p:sp>
        <p:nvSpPr>
          <p:cNvPr id="19" name="Rektangel 18">
            <a:extLst>
              <a:ext uri="{FF2B5EF4-FFF2-40B4-BE49-F238E27FC236}">
                <a16:creationId xmlns:a16="http://schemas.microsoft.com/office/drawing/2014/main" id="{EFBE90D7-C1BD-F101-8530-B26DA5CD17A1}"/>
              </a:ext>
            </a:extLst>
          </p:cNvPr>
          <p:cNvSpPr/>
          <p:nvPr/>
        </p:nvSpPr>
        <p:spPr>
          <a:xfrm>
            <a:off x="4782079" y="4790279"/>
            <a:ext cx="2448272" cy="1325563"/>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Elevene samler </a:t>
            </a:r>
            <a:br>
              <a:rPr lang="nb-NO" sz="2200" dirty="0">
                <a:solidFill>
                  <a:schemeClr val="tx1"/>
                </a:solidFill>
              </a:rPr>
            </a:br>
            <a:r>
              <a:rPr lang="nb-NO" sz="2200" dirty="0">
                <a:solidFill>
                  <a:schemeClr val="tx1"/>
                </a:solidFill>
              </a:rPr>
              <a:t>informasjon eller erfaringer …</a:t>
            </a:r>
          </a:p>
        </p:txBody>
      </p:sp>
      <p:sp>
        <p:nvSpPr>
          <p:cNvPr id="20" name="Rektangel 19">
            <a:extLst>
              <a:ext uri="{FF2B5EF4-FFF2-40B4-BE49-F238E27FC236}">
                <a16:creationId xmlns:a16="http://schemas.microsoft.com/office/drawing/2014/main" id="{A5ECB04F-BB9F-9FDD-2708-8FD913C6EFBE}"/>
              </a:ext>
            </a:extLst>
          </p:cNvPr>
          <p:cNvSpPr/>
          <p:nvPr/>
        </p:nvSpPr>
        <p:spPr>
          <a:xfrm>
            <a:off x="8310471" y="4790281"/>
            <a:ext cx="2376264" cy="1325561"/>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 som de bruker for å svare på spørsmålet/ oppdraget.</a:t>
            </a:r>
          </a:p>
        </p:txBody>
      </p:sp>
      <p:sp>
        <p:nvSpPr>
          <p:cNvPr id="21" name="TekstSylinder 20">
            <a:extLst>
              <a:ext uri="{FF2B5EF4-FFF2-40B4-BE49-F238E27FC236}">
                <a16:creationId xmlns:a16="http://schemas.microsoft.com/office/drawing/2014/main" id="{F8F44C54-645C-EB0B-D27F-6C31F8D74E10}"/>
              </a:ext>
            </a:extLst>
          </p:cNvPr>
          <p:cNvSpPr txBox="1"/>
          <p:nvPr/>
        </p:nvSpPr>
        <p:spPr>
          <a:xfrm rot="16200000">
            <a:off x="9979018" y="3619608"/>
            <a:ext cx="1930404" cy="246221"/>
          </a:xfrm>
          <a:prstGeom prst="rect">
            <a:avLst/>
          </a:prstGeom>
          <a:noFill/>
        </p:spPr>
        <p:txBody>
          <a:bodyPr wrap="square" rtlCol="0">
            <a:spAutoFit/>
          </a:bodyPr>
          <a:lstStyle/>
          <a:p>
            <a:r>
              <a:rPr lang="nb-NO" sz="1000" dirty="0"/>
              <a:t>Illustrasjon: Celine Aas</a:t>
            </a:r>
          </a:p>
        </p:txBody>
      </p:sp>
    </p:spTree>
    <p:extLst>
      <p:ext uri="{BB962C8B-B14F-4D97-AF65-F5344CB8AC3E}">
        <p14:creationId xmlns:p14="http://schemas.microsoft.com/office/powerpoint/2010/main" val="339778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95E64-5D6B-A6A1-5490-2251B7FE023B}"/>
              </a:ext>
            </a:extLst>
          </p:cNvPr>
          <p:cNvSpPr>
            <a:spLocks noGrp="1"/>
          </p:cNvSpPr>
          <p:nvPr>
            <p:ph type="title"/>
          </p:nvPr>
        </p:nvSpPr>
        <p:spPr/>
        <p:txBody>
          <a:bodyPr/>
          <a:lstStyle/>
          <a:p>
            <a:r>
              <a:rPr lang="nb-NO" dirty="0"/>
              <a:t>Refleksjon (10 min)</a:t>
            </a:r>
          </a:p>
        </p:txBody>
      </p:sp>
      <p:sp>
        <p:nvSpPr>
          <p:cNvPr id="3" name="Content Placeholder 2">
            <a:extLst>
              <a:ext uri="{FF2B5EF4-FFF2-40B4-BE49-F238E27FC236}">
                <a16:creationId xmlns:a16="http://schemas.microsoft.com/office/drawing/2014/main" id="{511EFD62-2C47-FE2F-6334-8510128EDA0A}"/>
              </a:ext>
            </a:extLst>
          </p:cNvPr>
          <p:cNvSpPr>
            <a:spLocks noGrp="1"/>
          </p:cNvSpPr>
          <p:nvPr>
            <p:ph idx="1"/>
          </p:nvPr>
        </p:nvSpPr>
        <p:spPr/>
        <p:txBody>
          <a:bodyPr>
            <a:normAutofit/>
          </a:bodyPr>
          <a:lstStyle/>
          <a:p>
            <a:pPr marL="0" indent="0">
              <a:buNone/>
            </a:pPr>
            <a:r>
              <a:rPr lang="nb-NO" sz="2200" b="1" dirty="0"/>
              <a:t>Diskuter i grupper (5 min):</a:t>
            </a:r>
            <a:r>
              <a:rPr lang="nb-NO" sz="2200" dirty="0"/>
              <a:t> Tenk på eksempelaktiviteten om krabber. </a:t>
            </a:r>
            <a:br>
              <a:rPr lang="nb-NO" sz="2200" dirty="0"/>
            </a:br>
            <a:r>
              <a:rPr lang="nb-NO" sz="2200" dirty="0"/>
              <a:t>Hva er det som gjør den til en utforskende undervisningsaktivitet?  </a:t>
            </a:r>
          </a:p>
          <a:p>
            <a:pPr marL="0" indent="0">
              <a:buNone/>
            </a:pPr>
            <a:endParaRPr lang="nb-NO" sz="2200" dirty="0"/>
          </a:p>
          <a:p>
            <a:pPr marL="0" indent="0">
              <a:buNone/>
            </a:pPr>
            <a:r>
              <a:rPr lang="nb-NO" sz="2200" b="1" dirty="0"/>
              <a:t>Oppsummer i plenum (5 min).</a:t>
            </a:r>
            <a:endParaRPr lang="nb-NO" sz="2200" dirty="0"/>
          </a:p>
        </p:txBody>
      </p:sp>
      <p:pic>
        <p:nvPicPr>
          <p:cNvPr id="4" name="Picture 3">
            <a:extLst>
              <a:ext uri="{FF2B5EF4-FFF2-40B4-BE49-F238E27FC236}">
                <a16:creationId xmlns:a16="http://schemas.microsoft.com/office/drawing/2014/main" id="{69DECE64-CE47-DA3B-0126-C6FFEA4C008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3432" y="4859632"/>
            <a:ext cx="1617925" cy="1397828"/>
          </a:xfrm>
          <a:prstGeom prst="rect">
            <a:avLst/>
          </a:prstGeom>
        </p:spPr>
      </p:pic>
      <p:pic>
        <p:nvPicPr>
          <p:cNvPr id="5" name="Grafikk 4">
            <a:extLst>
              <a:ext uri="{FF2B5EF4-FFF2-40B4-BE49-F238E27FC236}">
                <a16:creationId xmlns:a16="http://schemas.microsoft.com/office/drawing/2014/main" id="{50648A48-989C-96BF-FA4F-93C99616149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108" y="425732"/>
            <a:ext cx="1150362" cy="1204347"/>
          </a:xfrm>
          <a:prstGeom prst="rect">
            <a:avLst/>
          </a:prstGeom>
        </p:spPr>
      </p:pic>
      <p:sp>
        <p:nvSpPr>
          <p:cNvPr id="6" name="Pil: høyre 13">
            <a:extLst>
              <a:ext uri="{FF2B5EF4-FFF2-40B4-BE49-F238E27FC236}">
                <a16:creationId xmlns:a16="http://schemas.microsoft.com/office/drawing/2014/main" id="{2AB8E98D-2F3A-C162-114A-57EB0725B957}"/>
              </a:ext>
            </a:extLst>
          </p:cNvPr>
          <p:cNvSpPr/>
          <p:nvPr/>
        </p:nvSpPr>
        <p:spPr>
          <a:xfrm>
            <a:off x="4932217" y="3429000"/>
            <a:ext cx="1758071" cy="1617640"/>
          </a:xfrm>
          <a:prstGeom prst="rightArrow">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Spørsmål/oppdrag</a:t>
            </a:r>
          </a:p>
        </p:txBody>
      </p:sp>
      <p:pic>
        <p:nvPicPr>
          <p:cNvPr id="7" name="Plassholder for innhold 11" descr="Først en ramme som viser to barn som bygger med klosser, dernest en ramme som viser det ferdige byggverket. Illustrasjon.">
            <a:extLst>
              <a:ext uri="{FF2B5EF4-FFF2-40B4-BE49-F238E27FC236}">
                <a16:creationId xmlns:a16="http://schemas.microsoft.com/office/drawing/2014/main" id="{BF69EC71-28C7-04A5-797D-8293CB0942E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7476" b="28552"/>
          <a:stretch/>
        </p:blipFill>
        <p:spPr>
          <a:xfrm>
            <a:off x="6809956" y="3100183"/>
            <a:ext cx="5208596" cy="2255067"/>
          </a:xfrm>
          <a:prstGeom prst="rect">
            <a:avLst/>
          </a:prstGeom>
        </p:spPr>
      </p:pic>
      <p:sp>
        <p:nvSpPr>
          <p:cNvPr id="8" name="Rektangel 18">
            <a:extLst>
              <a:ext uri="{FF2B5EF4-FFF2-40B4-BE49-F238E27FC236}">
                <a16:creationId xmlns:a16="http://schemas.microsoft.com/office/drawing/2014/main" id="{28B8972D-723D-380D-C64D-3E64E01D4C44}"/>
              </a:ext>
            </a:extLst>
          </p:cNvPr>
          <p:cNvSpPr/>
          <p:nvPr/>
        </p:nvSpPr>
        <p:spPr>
          <a:xfrm>
            <a:off x="6809956" y="5443325"/>
            <a:ext cx="2362019" cy="1049549"/>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Samle </a:t>
            </a:r>
            <a:br>
              <a:rPr lang="nb-NO" sz="2200" dirty="0">
                <a:solidFill>
                  <a:schemeClr val="tx1"/>
                </a:solidFill>
              </a:rPr>
            </a:br>
            <a:r>
              <a:rPr lang="nb-NO" sz="2200" dirty="0">
                <a:solidFill>
                  <a:schemeClr val="tx1"/>
                </a:solidFill>
              </a:rPr>
              <a:t>informasjon eller erfaringer …</a:t>
            </a:r>
          </a:p>
        </p:txBody>
      </p:sp>
      <p:sp>
        <p:nvSpPr>
          <p:cNvPr id="9" name="Rektangel 19">
            <a:extLst>
              <a:ext uri="{FF2B5EF4-FFF2-40B4-BE49-F238E27FC236}">
                <a16:creationId xmlns:a16="http://schemas.microsoft.com/office/drawing/2014/main" id="{69AF8D4B-E7F8-5F50-31DF-5D1B943C7227}"/>
              </a:ext>
            </a:extLst>
          </p:cNvPr>
          <p:cNvSpPr/>
          <p:nvPr/>
        </p:nvSpPr>
        <p:spPr>
          <a:xfrm>
            <a:off x="9836727" y="5443326"/>
            <a:ext cx="1970203" cy="1049548"/>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 svare på spørsmålet/</a:t>
            </a:r>
            <a:br>
              <a:rPr lang="nb-NO" sz="2200" dirty="0">
                <a:solidFill>
                  <a:schemeClr val="tx1"/>
                </a:solidFill>
              </a:rPr>
            </a:br>
            <a:r>
              <a:rPr lang="nb-NO" sz="2200" dirty="0">
                <a:solidFill>
                  <a:schemeClr val="tx1"/>
                </a:solidFill>
              </a:rPr>
              <a:t>oppdraget.</a:t>
            </a:r>
          </a:p>
        </p:txBody>
      </p:sp>
    </p:spTree>
    <p:extLst>
      <p:ext uri="{BB962C8B-B14F-4D97-AF65-F5344CB8AC3E}">
        <p14:creationId xmlns:p14="http://schemas.microsoft.com/office/powerpoint/2010/main" val="279193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A7B1-C34D-04FB-2134-CF776786F717}"/>
              </a:ext>
            </a:extLst>
          </p:cNvPr>
          <p:cNvSpPr>
            <a:spLocks noGrp="1"/>
          </p:cNvSpPr>
          <p:nvPr>
            <p:ph type="title"/>
          </p:nvPr>
        </p:nvSpPr>
        <p:spPr/>
        <p:txBody>
          <a:bodyPr>
            <a:normAutofit/>
          </a:bodyPr>
          <a:lstStyle/>
          <a:p>
            <a:r>
              <a:rPr lang="nb-NO" sz="4400" dirty="0"/>
              <a:t>Hvordan er krabbe-aktiviteten utforskende? </a:t>
            </a:r>
            <a:endParaRPr lang="nb-NO" dirty="0"/>
          </a:p>
        </p:txBody>
      </p:sp>
      <p:sp>
        <p:nvSpPr>
          <p:cNvPr id="3" name="Content Placeholder 2">
            <a:extLst>
              <a:ext uri="{FF2B5EF4-FFF2-40B4-BE49-F238E27FC236}">
                <a16:creationId xmlns:a16="http://schemas.microsoft.com/office/drawing/2014/main" id="{D4FD2D86-D28E-6DA8-3768-1AE2509C482D}"/>
              </a:ext>
            </a:extLst>
          </p:cNvPr>
          <p:cNvSpPr>
            <a:spLocks noGrp="1"/>
          </p:cNvSpPr>
          <p:nvPr>
            <p:ph idx="1"/>
          </p:nvPr>
        </p:nvSpPr>
        <p:spPr/>
        <p:txBody>
          <a:bodyPr>
            <a:normAutofit/>
          </a:bodyPr>
          <a:lstStyle/>
          <a:p>
            <a:pPr marL="0" indent="0">
              <a:lnSpc>
                <a:spcPct val="90000"/>
              </a:lnSpc>
              <a:buNone/>
            </a:pPr>
            <a:r>
              <a:rPr lang="en-US" sz="2200" dirty="0"/>
              <a:t>An</a:t>
            </a:r>
            <a:r>
              <a:rPr lang="nb-NO" sz="2200" dirty="0"/>
              <a:t>dre lærere som har prøvd aktiviteten har svart dette: </a:t>
            </a:r>
          </a:p>
          <a:p>
            <a:pPr lvl="1"/>
            <a:r>
              <a:rPr lang="nb-NO" dirty="0"/>
              <a:t>Elevene får et spørsmål: </a:t>
            </a:r>
            <a:r>
              <a:rPr lang="nb-NO" i="1" dirty="0"/>
              <a:t>Hvilke egenskaper har krabben</a:t>
            </a:r>
            <a:r>
              <a:rPr lang="nb-NO" i="1" dirty="0">
                <a:solidFill>
                  <a:prstClr val="black"/>
                </a:solidFill>
              </a:rPr>
              <a:t> </a:t>
            </a:r>
            <a:r>
              <a:rPr lang="nb-NO" i="1" dirty="0"/>
              <a:t>som hjelper den å overleve i sitt miljø? </a:t>
            </a:r>
          </a:p>
          <a:p>
            <a:pPr lvl="1"/>
            <a:r>
              <a:rPr lang="nb-NO" dirty="0"/>
              <a:t>De observerer krabben og leter opp mer informasjon for å svare på spørsmålet. </a:t>
            </a:r>
          </a:p>
          <a:p>
            <a:pPr lvl="1"/>
            <a:r>
              <a:rPr lang="nb-NO" dirty="0"/>
              <a:t>De reflekterer, diskuterer og argumenterer underveis. </a:t>
            </a:r>
          </a:p>
          <a:p>
            <a:pPr lvl="1"/>
            <a:r>
              <a:rPr lang="nb-NO" dirty="0"/>
              <a:t>De får fagstoffet underveis, når de trenger det. </a:t>
            </a:r>
          </a:p>
          <a:p>
            <a:pPr lvl="1"/>
            <a:r>
              <a:rPr lang="nb-NO" dirty="0"/>
              <a:t>De er aktive deltakere i læringsprosessen, ikke passive mottakere av informasjon. </a:t>
            </a:r>
          </a:p>
        </p:txBody>
      </p:sp>
      <p:pic>
        <p:nvPicPr>
          <p:cNvPr id="4" name="Picture 3">
            <a:extLst>
              <a:ext uri="{FF2B5EF4-FFF2-40B4-BE49-F238E27FC236}">
                <a16:creationId xmlns:a16="http://schemas.microsoft.com/office/drawing/2014/main" id="{43CC8D4D-9D16-5E6F-02B4-F74ACE5E148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flipH="1">
            <a:off x="8476671" y="5301208"/>
            <a:ext cx="1647370" cy="1423268"/>
          </a:xfrm>
          <a:prstGeom prst="rect">
            <a:avLst/>
          </a:prstGeom>
        </p:spPr>
      </p:pic>
    </p:spTree>
    <p:extLst>
      <p:ext uri="{BB962C8B-B14F-4D97-AF65-F5344CB8AC3E}">
        <p14:creationId xmlns:p14="http://schemas.microsoft.com/office/powerpoint/2010/main" val="3230482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9DCB-B861-76F9-6E75-A18C769D1C0A}"/>
              </a:ext>
            </a:extLst>
          </p:cNvPr>
          <p:cNvSpPr>
            <a:spLocks noGrp="1"/>
          </p:cNvSpPr>
          <p:nvPr>
            <p:ph type="title"/>
          </p:nvPr>
        </p:nvSpPr>
        <p:spPr>
          <a:xfrm>
            <a:off x="609600" y="989856"/>
            <a:ext cx="10972800" cy="1143000"/>
          </a:xfrm>
        </p:spPr>
        <p:txBody>
          <a:bodyPr anchor="ctr">
            <a:normAutofit/>
          </a:bodyPr>
          <a:lstStyle/>
          <a:p>
            <a:r>
              <a:rPr lang="nb-NO" b="0" dirty="0"/>
              <a:t>Elevene som aktive deltakere</a:t>
            </a:r>
          </a:p>
        </p:txBody>
      </p:sp>
      <p:sp>
        <p:nvSpPr>
          <p:cNvPr id="3" name="Content Placeholder 2">
            <a:extLst>
              <a:ext uri="{FF2B5EF4-FFF2-40B4-BE49-F238E27FC236}">
                <a16:creationId xmlns:a16="http://schemas.microsoft.com/office/drawing/2014/main" id="{B5BD4AF0-ECF8-9B8C-9EC5-F5D7A63CDDD0}"/>
              </a:ext>
            </a:extLst>
          </p:cNvPr>
          <p:cNvSpPr>
            <a:spLocks noGrp="1"/>
          </p:cNvSpPr>
          <p:nvPr>
            <p:ph sz="half" idx="1"/>
          </p:nvPr>
        </p:nvSpPr>
        <p:spPr>
          <a:xfrm>
            <a:off x="609600" y="2204864"/>
            <a:ext cx="5990456" cy="4470256"/>
          </a:xfrm>
        </p:spPr>
        <p:txBody>
          <a:bodyPr>
            <a:normAutofit/>
          </a:bodyPr>
          <a:lstStyle/>
          <a:p>
            <a:pPr>
              <a:lnSpc>
                <a:spcPct val="90000"/>
              </a:lnSpc>
            </a:pPr>
            <a:r>
              <a:rPr lang="nb-NO" sz="2200" dirty="0"/>
              <a:t>Når elevene utforsker og skaper er de aktive innsamlere av informasjon og skaper sitt eget bidrag. </a:t>
            </a:r>
          </a:p>
          <a:p>
            <a:pPr>
              <a:lnSpc>
                <a:spcPct val="90000"/>
              </a:lnSpc>
            </a:pPr>
            <a:r>
              <a:rPr lang="nb-NO" sz="2200" dirty="0"/>
              <a:t>Elevene svarer på spørsmålet eller løser oppdraget på ulike måter. Dette gjør at alle kan delta.</a:t>
            </a:r>
          </a:p>
          <a:p>
            <a:pPr>
              <a:lnSpc>
                <a:spcPct val="90000"/>
              </a:lnSpc>
            </a:pPr>
            <a:r>
              <a:rPr lang="nb-NO" sz="2200" dirty="0"/>
              <a:t>Å utforske og skape kan både gjøres enkelt og mer omfattende.</a:t>
            </a:r>
          </a:p>
        </p:txBody>
      </p:sp>
      <p:pic>
        <p:nvPicPr>
          <p:cNvPr id="5" name="Picture 4">
            <a:extLst>
              <a:ext uri="{FF2B5EF4-FFF2-40B4-BE49-F238E27FC236}">
                <a16:creationId xmlns:a16="http://schemas.microsoft.com/office/drawing/2014/main" id="{25585327-9734-CA3B-D294-A5B4EA5855F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1062" b="15159"/>
          <a:stretch/>
        </p:blipFill>
        <p:spPr>
          <a:xfrm>
            <a:off x="6600056" y="2348880"/>
            <a:ext cx="5270376" cy="2592288"/>
          </a:xfrm>
          <a:prstGeom prst="rect">
            <a:avLst/>
          </a:prstGeom>
          <a:noFill/>
        </p:spPr>
      </p:pic>
    </p:spTree>
    <p:extLst>
      <p:ext uri="{BB962C8B-B14F-4D97-AF65-F5344CB8AC3E}">
        <p14:creationId xmlns:p14="http://schemas.microsoft.com/office/powerpoint/2010/main" val="128349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Diskusjon</a:t>
            </a:r>
          </a:p>
        </p:txBody>
      </p:sp>
      <p:sp>
        <p:nvSpPr>
          <p:cNvPr id="3" name="Plassholder for innhold 2"/>
          <p:cNvSpPr>
            <a:spLocks noGrp="1"/>
          </p:cNvSpPr>
          <p:nvPr>
            <p:ph idx="1"/>
          </p:nvPr>
        </p:nvSpPr>
        <p:spPr>
          <a:xfrm>
            <a:off x="838200" y="2276872"/>
            <a:ext cx="5631873" cy="3729073"/>
          </a:xfrm>
        </p:spPr>
        <p:txBody>
          <a:bodyPr>
            <a:normAutofit/>
          </a:bodyPr>
          <a:lstStyle/>
          <a:p>
            <a:pPr marL="0" indent="0">
              <a:buNone/>
            </a:pPr>
            <a:r>
              <a:rPr lang="nb-NO" sz="2200" b="1" dirty="0"/>
              <a:t>Diskuter i grupper (10 min):</a:t>
            </a:r>
            <a:r>
              <a:rPr lang="nb-NO" sz="2200" dirty="0"/>
              <a:t> På hvilke måter kan det å la elevene utforske eller skape bidra til inkludering (trygghet, motivasjon og mestring og godt samspill)? </a:t>
            </a:r>
          </a:p>
          <a:p>
            <a:pPr marL="0" indent="0">
              <a:buNone/>
            </a:pPr>
            <a:r>
              <a:rPr lang="nb-NO" sz="2200" b="1" dirty="0"/>
              <a:t>Del i plenum (5 min):</a:t>
            </a:r>
            <a:br>
              <a:rPr lang="nb-NO" sz="2200" b="1" dirty="0"/>
            </a:br>
            <a:r>
              <a:rPr lang="nb-NO" sz="2200" dirty="0"/>
              <a:t>Hver gruppe forteller én ting de snakket om. </a:t>
            </a:r>
          </a:p>
          <a:p>
            <a:endParaRPr lang="nb-NO" sz="2200" dirty="0"/>
          </a:p>
        </p:txBody>
      </p:sp>
      <p:pic>
        <p:nvPicPr>
          <p:cNvPr id="5" name="Picture 3">
            <a:extLst>
              <a:ext uri="{FF2B5EF4-FFF2-40B4-BE49-F238E27FC236}">
                <a16:creationId xmlns:a16="http://schemas.microsoft.com/office/drawing/2014/main" id="{39A95A58-9D7B-9587-3213-B8FD4828E58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975925" y="2276872"/>
            <a:ext cx="4377875" cy="2918583"/>
          </a:xfrm>
          <a:prstGeom prst="rect">
            <a:avLst/>
          </a:prstGeom>
        </p:spPr>
      </p:pic>
      <p:pic>
        <p:nvPicPr>
          <p:cNvPr id="4" name="Grafikk 3">
            <a:extLst>
              <a:ext uri="{FF2B5EF4-FFF2-40B4-BE49-F238E27FC236}">
                <a16:creationId xmlns:a16="http://schemas.microsoft.com/office/drawing/2014/main" id="{9A63F5F6-7AA0-5128-61C8-2147BF84AB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2036" y="425732"/>
            <a:ext cx="1150362" cy="1204347"/>
          </a:xfrm>
          <a:prstGeom prst="rect">
            <a:avLst/>
          </a:prstGeom>
        </p:spPr>
      </p:pic>
    </p:spTree>
    <p:extLst>
      <p:ext uri="{BB962C8B-B14F-4D97-AF65-F5344CB8AC3E}">
        <p14:creationId xmlns:p14="http://schemas.microsoft.com/office/powerpoint/2010/main" val="3035933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719D-31A3-A6AB-00C9-4445EE85212F}"/>
              </a:ext>
            </a:extLst>
          </p:cNvPr>
          <p:cNvSpPr>
            <a:spLocks noGrp="1"/>
          </p:cNvSpPr>
          <p:nvPr>
            <p:ph type="title"/>
          </p:nvPr>
        </p:nvSpPr>
        <p:spPr/>
        <p:txBody>
          <a:bodyPr/>
          <a:lstStyle/>
          <a:p>
            <a:r>
              <a:rPr lang="nb-NO" dirty="0"/>
              <a:t>Inkludering ved at alle kan delta </a:t>
            </a:r>
          </a:p>
        </p:txBody>
      </p:sp>
      <p:sp>
        <p:nvSpPr>
          <p:cNvPr id="3" name="Content Placeholder 2">
            <a:extLst>
              <a:ext uri="{FF2B5EF4-FFF2-40B4-BE49-F238E27FC236}">
                <a16:creationId xmlns:a16="http://schemas.microsoft.com/office/drawing/2014/main" id="{4D03818B-F42F-CA5F-BA09-D822B5B91082}"/>
              </a:ext>
            </a:extLst>
          </p:cNvPr>
          <p:cNvSpPr>
            <a:spLocks noGrp="1"/>
          </p:cNvSpPr>
          <p:nvPr>
            <p:ph idx="1"/>
          </p:nvPr>
        </p:nvSpPr>
        <p:spPr>
          <a:xfrm>
            <a:off x="838200" y="2276872"/>
            <a:ext cx="7778080" cy="3960440"/>
          </a:xfrm>
        </p:spPr>
        <p:txBody>
          <a:bodyPr>
            <a:noAutofit/>
          </a:bodyPr>
          <a:lstStyle/>
          <a:p>
            <a:pPr marL="0" indent="0">
              <a:spcBef>
                <a:spcPts val="0"/>
              </a:spcBef>
              <a:buNone/>
            </a:pPr>
            <a:r>
              <a:rPr lang="nb-NO" sz="2200" dirty="0">
                <a:latin typeface="Calibri" panose="020F0502020204030204" pitchFamily="34" charset="0"/>
                <a:ea typeface="Calibri" panose="020F0502020204030204" pitchFamily="34" charset="0"/>
              </a:rPr>
              <a:t>I u</a:t>
            </a:r>
            <a:r>
              <a:rPr lang="nb-NO" sz="2200" dirty="0">
                <a:effectLst/>
                <a:latin typeface="Calibri" panose="020F0502020204030204" pitchFamily="34" charset="0"/>
                <a:ea typeface="Calibri" panose="020F0502020204030204" pitchFamily="34" charset="0"/>
              </a:rPr>
              <a:t>tforskende aktiviteter er spørsmålene og hvordan vi finner svar, like viktig som svarene i seg selv. </a:t>
            </a:r>
          </a:p>
          <a:p>
            <a:pPr marL="0" indent="0" algn="r">
              <a:spcBef>
                <a:spcPts val="0"/>
              </a:spcBef>
              <a:buNone/>
            </a:pPr>
            <a:r>
              <a:rPr lang="nb-NO" sz="2200" dirty="0">
                <a:effectLst/>
                <a:latin typeface="Calibri" panose="020F0502020204030204" pitchFamily="34" charset="0"/>
                <a:ea typeface="Calibri" panose="020F0502020204030204" pitchFamily="34" charset="0"/>
              </a:rPr>
              <a:t>						</a:t>
            </a:r>
            <a:r>
              <a:rPr lang="nb-NO" sz="1100" dirty="0" err="1">
                <a:effectLst/>
                <a:latin typeface="Calibri" panose="020F0502020204030204" pitchFamily="34" charset="0"/>
                <a:ea typeface="Calibri" panose="020F0502020204030204" pitchFamily="34" charset="0"/>
              </a:rPr>
              <a:t>Korsager</a:t>
            </a:r>
            <a:r>
              <a:rPr lang="nb-NO" sz="1100" dirty="0">
                <a:effectLst/>
                <a:latin typeface="Calibri" panose="020F0502020204030204" pitchFamily="34" charset="0"/>
                <a:ea typeface="Calibri" panose="020F0502020204030204" pitchFamily="34" charset="0"/>
              </a:rPr>
              <a:t>, 2018</a:t>
            </a:r>
          </a:p>
          <a:p>
            <a:pPr marL="0" indent="0">
              <a:buNone/>
            </a:pPr>
            <a:r>
              <a:rPr lang="nb-NO" sz="2200" dirty="0">
                <a:latin typeface="Calibri" panose="020F0502020204030204" pitchFamily="34" charset="0"/>
                <a:ea typeface="Calibri" panose="020F0502020204030204" pitchFamily="34" charset="0"/>
              </a:rPr>
              <a:t>En utforskende arbeidsform, der læreren er mer opptatt av prosessen, tenkningen og forståelsen til elevene fremfor fasitsvar eller sluttprodukt, bidrar til at alle elever opplever å være verdige deltakere i klassefellesskapet.</a:t>
            </a:r>
          </a:p>
          <a:p>
            <a:pPr marL="0" indent="0" algn="r">
              <a:buNone/>
            </a:pPr>
            <a:r>
              <a:rPr lang="nb-NO" sz="1100" dirty="0">
                <a:latin typeface="Calibri" panose="020F0502020204030204" pitchFamily="34" charset="0"/>
              </a:rPr>
              <a:t>Bergkastet, I., Duesund, C. og </a:t>
            </a:r>
            <a:r>
              <a:rPr lang="nb-NO" sz="1100" dirty="0" err="1">
                <a:latin typeface="Calibri" panose="020F0502020204030204" pitchFamily="34" charset="0"/>
              </a:rPr>
              <a:t>Westvig</a:t>
            </a:r>
            <a:r>
              <a:rPr lang="nb-NO" sz="1100" dirty="0">
                <a:latin typeface="Calibri" panose="020F0502020204030204" pitchFamily="34" charset="0"/>
              </a:rPr>
              <a:t>, T.S., 2021, s. 72</a:t>
            </a:r>
          </a:p>
          <a:p>
            <a:pPr marL="0" indent="0">
              <a:buNone/>
            </a:pPr>
            <a:endParaRPr lang="nb-NO" sz="2200" dirty="0">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FD0E14BA-A883-4ED2-0687-561ADEC674B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616280" y="2409531"/>
            <a:ext cx="3473421" cy="2315614"/>
          </a:xfrm>
          <a:prstGeom prst="rect">
            <a:avLst/>
          </a:prstGeom>
        </p:spPr>
      </p:pic>
    </p:spTree>
    <p:extLst>
      <p:ext uri="{BB962C8B-B14F-4D97-AF65-F5344CB8AC3E}">
        <p14:creationId xmlns:p14="http://schemas.microsoft.com/office/powerpoint/2010/main" val="260208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Et læringsbehov skaper motivasjon</a:t>
            </a:r>
          </a:p>
        </p:txBody>
      </p:sp>
      <p:sp>
        <p:nvSpPr>
          <p:cNvPr id="3" name="Content Placeholder 2"/>
          <p:cNvSpPr>
            <a:spLocks noGrp="1"/>
          </p:cNvSpPr>
          <p:nvPr>
            <p:ph idx="1"/>
          </p:nvPr>
        </p:nvSpPr>
        <p:spPr>
          <a:xfrm>
            <a:off x="838200" y="1958619"/>
            <a:ext cx="6647121" cy="2603504"/>
          </a:xfrm>
        </p:spPr>
        <p:txBody>
          <a:bodyPr>
            <a:normAutofit/>
          </a:bodyPr>
          <a:lstStyle/>
          <a:p>
            <a:pPr marL="0" indent="0">
              <a:buNone/>
            </a:pPr>
            <a:r>
              <a:rPr lang="nb-NO" sz="2200" dirty="0"/>
              <a:t>Tilbakemelding fra en lærer som har gjennomført det nevnte </a:t>
            </a:r>
            <a:r>
              <a:rPr lang="nb-NO" sz="2200" i="1" dirty="0"/>
              <a:t>Elektrisitet</a:t>
            </a:r>
            <a:r>
              <a:rPr lang="nb-NO" sz="2200" dirty="0"/>
              <a:t>-opplegget:</a:t>
            </a:r>
          </a:p>
        </p:txBody>
      </p:sp>
      <p:sp>
        <p:nvSpPr>
          <p:cNvPr id="8" name="Bildeforklaring formet som et avrundet rektangel 8"/>
          <p:cNvSpPr/>
          <p:nvPr/>
        </p:nvSpPr>
        <p:spPr>
          <a:xfrm>
            <a:off x="787253" y="3092625"/>
            <a:ext cx="6121897" cy="1108887"/>
          </a:xfrm>
          <a:prstGeom prst="wedgeRoundRectCallout">
            <a:avLst>
              <a:gd name="adj1" fmla="val 51450"/>
              <a:gd name="adj2" fmla="val -78742"/>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n-NO" sz="2200" i="1" dirty="0">
                <a:solidFill>
                  <a:schemeClr val="tx1"/>
                </a:solidFill>
              </a:rPr>
              <a:t>Elevane var interesserte i teoridelen fordi dei visste at dei trong kunnskapen i den praktiske delen.</a:t>
            </a:r>
          </a:p>
        </p:txBody>
      </p:sp>
      <p:sp>
        <p:nvSpPr>
          <p:cNvPr id="11" name="Content Placeholder 2"/>
          <p:cNvSpPr txBox="1">
            <a:spLocks/>
          </p:cNvSpPr>
          <p:nvPr/>
        </p:nvSpPr>
        <p:spPr>
          <a:xfrm>
            <a:off x="787253" y="4533916"/>
            <a:ext cx="5820052" cy="146625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b-NO" sz="2200" dirty="0"/>
              <a:t>Sitatet viser hvordan oppdraget skaper et læringsbehov som </a:t>
            </a:r>
            <a:r>
              <a:rPr lang="nb-NO" sz="2200" b="1" dirty="0"/>
              <a:t>motiverer </a:t>
            </a:r>
            <a:r>
              <a:rPr lang="nb-NO" sz="2200" dirty="0"/>
              <a:t>elevene til å sette seg inn i fagstoffet. De trenger fagstoffet for å løse oppdraget. Elevene er aktive deltakere i læringsprosessen.</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488" t="6237"/>
          <a:stretch/>
        </p:blipFill>
        <p:spPr>
          <a:xfrm>
            <a:off x="7344291" y="1958619"/>
            <a:ext cx="3905669" cy="2957187"/>
          </a:xfrm>
          <a:prstGeom prst="rect">
            <a:avLst/>
          </a:prstGeom>
        </p:spPr>
      </p:pic>
      <p:pic>
        <p:nvPicPr>
          <p:cNvPr id="14" name="Bilde 3" descr="image00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27014" y="3752917"/>
            <a:ext cx="2788170" cy="2013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552378A2-D24A-13C8-BEAB-FD51691C3F90}"/>
              </a:ext>
            </a:extLst>
          </p:cNvPr>
          <p:cNvSpPr txBox="1"/>
          <p:nvPr/>
        </p:nvSpPr>
        <p:spPr>
          <a:xfrm>
            <a:off x="7344291" y="5785599"/>
            <a:ext cx="2736304" cy="338554"/>
          </a:xfrm>
          <a:prstGeom prst="rect">
            <a:avLst/>
          </a:prstGeom>
          <a:noFill/>
        </p:spPr>
        <p:txBody>
          <a:bodyPr wrap="square" rtlCol="0">
            <a:spAutoFit/>
          </a:bodyPr>
          <a:lstStyle/>
          <a:p>
            <a:r>
              <a:rPr lang="en-US" sz="1600" dirty="0">
                <a:hlinkClick r:id="rId5"/>
              </a:rPr>
              <a:t>www.naturfag.no/elektrisitet</a:t>
            </a:r>
            <a:r>
              <a:rPr lang="en-US" sz="1600" dirty="0"/>
              <a:t> </a:t>
            </a:r>
            <a:endParaRPr lang="nb-NO" sz="1600" dirty="0"/>
          </a:p>
        </p:txBody>
      </p:sp>
      <p:sp>
        <p:nvSpPr>
          <p:cNvPr id="4" name="Bildeforklaring formet som et avrundet rektangel 8">
            <a:extLst>
              <a:ext uri="{FF2B5EF4-FFF2-40B4-BE49-F238E27FC236}">
                <a16:creationId xmlns:a16="http://schemas.microsoft.com/office/drawing/2014/main" id="{41E60D8B-1FF9-5199-3B2C-5A4E137E3B7E}"/>
              </a:ext>
            </a:extLst>
          </p:cNvPr>
          <p:cNvSpPr/>
          <p:nvPr/>
        </p:nvSpPr>
        <p:spPr>
          <a:xfrm>
            <a:off x="6057276" y="5661258"/>
            <a:ext cx="4843671" cy="1108887"/>
          </a:xfrm>
          <a:prstGeom prst="wedgeRoundRectCallout">
            <a:avLst>
              <a:gd name="adj1" fmla="val -39527"/>
              <a:gd name="adj2" fmla="val -86238"/>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I stedet for at elevene får mye informasjon i starten, får de den underveis – når de trenger den.</a:t>
            </a:r>
          </a:p>
        </p:txBody>
      </p:sp>
    </p:spTree>
    <p:extLst>
      <p:ext uri="{BB962C8B-B14F-4D97-AF65-F5344CB8AC3E}">
        <p14:creationId xmlns:p14="http://schemas.microsoft.com/office/powerpoint/2010/main" val="139846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E8E5-A326-56AA-66F8-E9ADE161FB8E}"/>
              </a:ext>
            </a:extLst>
          </p:cNvPr>
          <p:cNvSpPr>
            <a:spLocks noGrp="1"/>
          </p:cNvSpPr>
          <p:nvPr>
            <p:ph type="title"/>
          </p:nvPr>
        </p:nvSpPr>
        <p:spPr/>
        <p:txBody>
          <a:bodyPr/>
          <a:lstStyle/>
          <a:p>
            <a:r>
              <a:rPr lang="nb-NO" dirty="0"/>
              <a:t>Et felles utgangspunkt bidrar til inkludering</a:t>
            </a:r>
          </a:p>
        </p:txBody>
      </p:sp>
      <p:sp>
        <p:nvSpPr>
          <p:cNvPr id="3" name="Content Placeholder 2">
            <a:extLst>
              <a:ext uri="{FF2B5EF4-FFF2-40B4-BE49-F238E27FC236}">
                <a16:creationId xmlns:a16="http://schemas.microsoft.com/office/drawing/2014/main" id="{28151120-55F4-898D-71DA-402B0EDF7963}"/>
              </a:ext>
            </a:extLst>
          </p:cNvPr>
          <p:cNvSpPr>
            <a:spLocks noGrp="1"/>
          </p:cNvSpPr>
          <p:nvPr>
            <p:ph idx="1"/>
          </p:nvPr>
        </p:nvSpPr>
        <p:spPr>
          <a:xfrm>
            <a:off x="838200" y="2276872"/>
            <a:ext cx="5964382" cy="3849292"/>
          </a:xfrm>
        </p:spPr>
        <p:txBody>
          <a:bodyPr>
            <a:normAutofit/>
          </a:bodyPr>
          <a:lstStyle/>
          <a:p>
            <a:pPr marL="0" indent="0">
              <a:buNone/>
            </a:pPr>
            <a:r>
              <a:rPr lang="nb-NO" sz="2200" dirty="0"/>
              <a:t>Tilpasset opplæring betyr ikke at vi må gi ulike oppgaver til ulike elever, for eksempel ved at faglig «svake» elever kun får pugge og gjengi fakta. Alle bør få mulighet til å utforske og skape. </a:t>
            </a:r>
          </a:p>
          <a:p>
            <a:pPr marL="0" indent="0">
              <a:buNone/>
            </a:pPr>
            <a:r>
              <a:rPr lang="nb-NO" sz="2200" dirty="0"/>
              <a:t>Gjennom felles utforskende og skapende aktiviteter kan alle elevene delta på sin måte og sitt nivå. Alle kan oppleve mestring og få noe å strekke seg mot – innenfor læringsfellesskapet.</a:t>
            </a:r>
          </a:p>
          <a:p>
            <a:endParaRPr lang="nb-NO" sz="2200" dirty="0"/>
          </a:p>
        </p:txBody>
      </p:sp>
      <p:pic>
        <p:nvPicPr>
          <p:cNvPr id="5" name="Picture 4">
            <a:extLst>
              <a:ext uri="{FF2B5EF4-FFF2-40B4-BE49-F238E27FC236}">
                <a16:creationId xmlns:a16="http://schemas.microsoft.com/office/drawing/2014/main" id="{DFF6BFBB-23B8-9F49-2B71-7BB5D59FD3D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904312" y="5788331"/>
            <a:ext cx="1061231" cy="916864"/>
          </a:xfrm>
          <a:prstGeom prst="rect">
            <a:avLst/>
          </a:prstGeom>
        </p:spPr>
      </p:pic>
      <p:pic>
        <p:nvPicPr>
          <p:cNvPr id="4" name="Picture 3">
            <a:extLst>
              <a:ext uri="{FF2B5EF4-FFF2-40B4-BE49-F238E27FC236}">
                <a16:creationId xmlns:a16="http://schemas.microsoft.com/office/drawing/2014/main" id="{00F25E98-5B05-50AB-11E2-65CA4E688E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975925" y="2276872"/>
            <a:ext cx="4377875" cy="2918583"/>
          </a:xfrm>
          <a:prstGeom prst="rect">
            <a:avLst/>
          </a:prstGeom>
        </p:spPr>
      </p:pic>
    </p:spTree>
    <p:extLst>
      <p:ext uri="{BB962C8B-B14F-4D97-AF65-F5344CB8AC3E}">
        <p14:creationId xmlns:p14="http://schemas.microsoft.com/office/powerpoint/2010/main" val="3506823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CA85774-CEFE-8109-50F8-6C8295C0E6B5}"/>
              </a:ext>
            </a:extLst>
          </p:cNvPr>
          <p:cNvSpPr>
            <a:spLocks noGrp="1"/>
          </p:cNvSpPr>
          <p:nvPr>
            <p:ph type="ctrTitle"/>
          </p:nvPr>
        </p:nvSpPr>
        <p:spPr/>
        <p:txBody>
          <a:bodyPr/>
          <a:lstStyle/>
          <a:p>
            <a:r>
              <a:rPr lang="nb-NO" dirty="0"/>
              <a:t>Del 1 – Samarbeid</a:t>
            </a:r>
          </a:p>
        </p:txBody>
      </p:sp>
      <p:sp>
        <p:nvSpPr>
          <p:cNvPr id="5" name="Undertittel 4">
            <a:extLst>
              <a:ext uri="{FF2B5EF4-FFF2-40B4-BE49-F238E27FC236}">
                <a16:creationId xmlns:a16="http://schemas.microsoft.com/office/drawing/2014/main" id="{B29DA340-A3B8-C6C3-CF6E-BBB18D7A4B4F}"/>
              </a:ext>
            </a:extLst>
          </p:cNvPr>
          <p:cNvSpPr>
            <a:spLocks noGrp="1"/>
          </p:cNvSpPr>
          <p:nvPr>
            <p:ph type="subTitle" idx="1"/>
          </p:nvPr>
        </p:nvSpPr>
        <p:spPr/>
        <p:txBody>
          <a:bodyPr/>
          <a:lstStyle/>
          <a:p>
            <a:r>
              <a:rPr lang="nb-NO" dirty="0"/>
              <a:t>La elevene utforske og skape</a:t>
            </a:r>
          </a:p>
        </p:txBody>
      </p:sp>
    </p:spTree>
    <p:extLst>
      <p:ext uri="{BB962C8B-B14F-4D97-AF65-F5344CB8AC3E}">
        <p14:creationId xmlns:p14="http://schemas.microsoft.com/office/powerpoint/2010/main" val="2071161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La alle elevene spille hele spillet</a:t>
            </a:r>
          </a:p>
        </p:txBody>
      </p:sp>
      <p:sp>
        <p:nvSpPr>
          <p:cNvPr id="3" name="Plassholder for innhold 2"/>
          <p:cNvSpPr>
            <a:spLocks noGrp="1"/>
          </p:cNvSpPr>
          <p:nvPr>
            <p:ph idx="1"/>
          </p:nvPr>
        </p:nvSpPr>
        <p:spPr/>
        <p:txBody>
          <a:bodyPr/>
          <a:lstStyle/>
          <a:p>
            <a:pPr marL="0" indent="0">
              <a:buNone/>
            </a:pPr>
            <a:r>
              <a:rPr lang="nb-NO" sz="2200" dirty="0"/>
              <a:t>De amerikanske forskerne </a:t>
            </a:r>
            <a:r>
              <a:rPr lang="nb-NO" sz="2200" dirty="0" err="1"/>
              <a:t>Mehta</a:t>
            </a:r>
            <a:r>
              <a:rPr lang="nb-NO" sz="2200" dirty="0"/>
              <a:t> og Fine, som har forsket på dybdelæring, peker på at vi bør se elevers læring i klasserommet på samme måte som det å lære seg et spill på juniornivå:  </a:t>
            </a:r>
          </a:p>
          <a:p>
            <a:pPr marL="0" indent="0">
              <a:buNone/>
            </a:pPr>
            <a:r>
              <a:rPr lang="nb-NO" sz="2200" dirty="0"/>
              <a:t>Når barn skal lære seg å spille for eksempel fotball, bruker de ikke først ett år på å lære seg å sparke ballen, et annet år på å ta imot ballen og et tredje år på innkast. Tvert imot spiller de hele spillet fra start, men på det nivået som de klarer.</a:t>
            </a:r>
          </a:p>
          <a:p>
            <a:pPr marL="1257300" lvl="3" indent="0" algn="r">
              <a:buNone/>
            </a:pPr>
            <a:r>
              <a:rPr lang="nb-NO" sz="1600" dirty="0"/>
              <a:t>				</a:t>
            </a:r>
            <a:r>
              <a:rPr lang="nb-NO" sz="1100" dirty="0"/>
              <a:t>Basert på Metha og Fine (2019). </a:t>
            </a:r>
            <a:r>
              <a:rPr lang="nb-NO" sz="1100" i="1" dirty="0"/>
              <a:t>In </a:t>
            </a:r>
            <a:r>
              <a:rPr lang="nb-NO" sz="1100" i="1" dirty="0" err="1"/>
              <a:t>search</a:t>
            </a:r>
            <a:r>
              <a:rPr lang="nb-NO" sz="1100" i="1" dirty="0"/>
              <a:t> </a:t>
            </a:r>
            <a:r>
              <a:rPr lang="nb-NO" sz="1100" i="1" dirty="0" err="1"/>
              <a:t>of</a:t>
            </a:r>
            <a:r>
              <a:rPr lang="nb-NO" sz="1100" i="1" dirty="0"/>
              <a:t> </a:t>
            </a:r>
            <a:r>
              <a:rPr lang="nb-NO" sz="1100" i="1" dirty="0" err="1"/>
              <a:t>deeper</a:t>
            </a:r>
            <a:r>
              <a:rPr lang="nb-NO" sz="1100" i="1" dirty="0"/>
              <a:t> </a:t>
            </a:r>
            <a:r>
              <a:rPr lang="nb-NO" sz="1100" i="1" dirty="0" err="1"/>
              <a:t>learning</a:t>
            </a:r>
            <a:r>
              <a:rPr lang="nb-NO" sz="1100" dirty="0"/>
              <a:t>, s. 295</a:t>
            </a:r>
          </a:p>
          <a:p>
            <a:pPr marL="0" indent="0">
              <a:buNone/>
            </a:pPr>
            <a:endParaRPr lang="nb-NO" dirty="0"/>
          </a:p>
        </p:txBody>
      </p:sp>
      <p:pic>
        <p:nvPicPr>
          <p:cNvPr id="4" name="Bilde 3">
            <a:extLst>
              <a:ext uri="{FF2B5EF4-FFF2-40B4-BE49-F238E27FC236}">
                <a16:creationId xmlns:a16="http://schemas.microsoft.com/office/drawing/2014/main" id="{D49E64EE-105B-47FE-9D9E-B6C02A95C3F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24" b="39960"/>
          <a:stretch/>
        </p:blipFill>
        <p:spPr>
          <a:xfrm>
            <a:off x="191344" y="4911894"/>
            <a:ext cx="1919867" cy="2302512"/>
          </a:xfrm>
          <a:prstGeom prst="rect">
            <a:avLst/>
          </a:prstGeom>
        </p:spPr>
      </p:pic>
      <p:pic>
        <p:nvPicPr>
          <p:cNvPr id="6" name="Picture 16" descr="Free Kids Football vector and pictur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12838" y="4816589"/>
            <a:ext cx="2622646" cy="2041411"/>
          </a:xfrm>
          <a:prstGeom prst="rect">
            <a:avLst/>
          </a:prstGeom>
          <a:noFill/>
          <a:extLst>
            <a:ext uri="{909E8E84-426E-40DD-AFC4-6F175D3DCCD1}">
              <a14:hiddenFill xmlns:a14="http://schemas.microsoft.com/office/drawing/2010/main">
                <a:solidFill>
                  <a:srgbClr val="FFFFFF"/>
                </a:solidFill>
              </a14:hiddenFill>
            </a:ext>
          </a:extLst>
        </p:spPr>
      </p:pic>
      <p:sp>
        <p:nvSpPr>
          <p:cNvPr id="7" name="Bildeforklaring formet som et avrundet rektangel 3">
            <a:extLst>
              <a:ext uri="{FF2B5EF4-FFF2-40B4-BE49-F238E27FC236}">
                <a16:creationId xmlns:a16="http://schemas.microsoft.com/office/drawing/2014/main" id="{34A0733D-12ED-E952-62C8-61B2D6876FDF}"/>
              </a:ext>
            </a:extLst>
          </p:cNvPr>
          <p:cNvSpPr/>
          <p:nvPr/>
        </p:nvSpPr>
        <p:spPr>
          <a:xfrm>
            <a:off x="2351584" y="4816589"/>
            <a:ext cx="3042463" cy="1051555"/>
          </a:xfrm>
          <a:prstGeom prst="wedgeRoundRectCallout">
            <a:avLst>
              <a:gd name="adj1" fmla="val -67645"/>
              <a:gd name="adj2" fmla="val 35884"/>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rPr>
              <a:t> Alle spiller hele spillet, men på sitt nivå.</a:t>
            </a:r>
          </a:p>
        </p:txBody>
      </p:sp>
    </p:spTree>
    <p:extLst>
      <p:ext uri="{BB962C8B-B14F-4D97-AF65-F5344CB8AC3E}">
        <p14:creationId xmlns:p14="http://schemas.microsoft.com/office/powerpoint/2010/main" val="15049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26C904-53A1-4936-96A9-EDBBAD8E3E54}"/>
              </a:ext>
            </a:extLst>
          </p:cNvPr>
          <p:cNvSpPr>
            <a:spLocks noGrp="1"/>
          </p:cNvSpPr>
          <p:nvPr>
            <p:ph type="title"/>
          </p:nvPr>
        </p:nvSpPr>
        <p:spPr/>
        <p:txBody>
          <a:bodyPr>
            <a:normAutofit/>
          </a:bodyPr>
          <a:lstStyle/>
          <a:p>
            <a:r>
              <a:rPr lang="nb-NO" dirty="0"/>
              <a:t>Invitere elevene inn i fagfeltet</a:t>
            </a:r>
          </a:p>
        </p:txBody>
      </p:sp>
      <p:sp>
        <p:nvSpPr>
          <p:cNvPr id="7" name="TekstSylinder 6">
            <a:extLst>
              <a:ext uri="{FF2B5EF4-FFF2-40B4-BE49-F238E27FC236}">
                <a16:creationId xmlns:a16="http://schemas.microsoft.com/office/drawing/2014/main" id="{2EEEFCC1-B666-B908-CD22-BEACE81A4DDD}"/>
              </a:ext>
            </a:extLst>
          </p:cNvPr>
          <p:cNvSpPr txBox="1"/>
          <p:nvPr/>
        </p:nvSpPr>
        <p:spPr>
          <a:xfrm>
            <a:off x="7011599" y="2689350"/>
            <a:ext cx="4536504" cy="3368230"/>
          </a:xfrm>
          <a:prstGeom prst="rect">
            <a:avLst/>
          </a:prstGeom>
          <a:noFill/>
        </p:spPr>
        <p:txBody>
          <a:bodyPr wrap="square">
            <a:spAutoFit/>
          </a:bodyPr>
          <a:lstStyle/>
          <a:p>
            <a:pPr marL="0" indent="0">
              <a:buNone/>
            </a:pPr>
            <a:r>
              <a:rPr lang="nb-NO" sz="2200" dirty="0"/>
              <a:t>Se filmen (1 min):</a:t>
            </a:r>
          </a:p>
          <a:p>
            <a:pPr marL="342900" indent="-342900">
              <a:buFont typeface="Arial" panose="020B0604020202020204" pitchFamily="34" charset="0"/>
              <a:buChar char="•"/>
            </a:pPr>
            <a:r>
              <a:rPr lang="nb-NO" sz="2200" dirty="0"/>
              <a:t>Gi alle elevene samme oppgave som de kan løse på sin </a:t>
            </a:r>
            <a:r>
              <a:rPr lang="nb-NO" sz="2200"/>
              <a:t>måte.</a:t>
            </a:r>
          </a:p>
          <a:p>
            <a:pPr marL="342900" indent="-342900">
              <a:buFont typeface="Arial" panose="020B0604020202020204" pitchFamily="34" charset="0"/>
              <a:buChar char="•"/>
            </a:pPr>
            <a:r>
              <a:rPr lang="nb-NO" sz="2200"/>
              <a:t>Ha </a:t>
            </a:r>
            <a:r>
              <a:rPr lang="nb-NO" sz="2200" dirty="0"/>
              <a:t>en «trenerrolle».</a:t>
            </a:r>
          </a:p>
          <a:p>
            <a:pPr marL="342900" indent="-342900">
              <a:spcAft>
                <a:spcPts val="800"/>
              </a:spcAft>
              <a:buFont typeface="Arial" panose="020B0604020202020204" pitchFamily="34" charset="0"/>
              <a:buChar char="•"/>
            </a:pPr>
            <a:r>
              <a:rPr lang="nb-NO" sz="2200" dirty="0"/>
              <a:t>Inviter elevene inn i fagfeltet framfor bare å servere svaret. </a:t>
            </a:r>
          </a:p>
          <a:p>
            <a:pPr marR="0">
              <a:lnSpc>
                <a:spcPct val="107000"/>
              </a:lnSpc>
              <a:spcBef>
                <a:spcPts val="0"/>
              </a:spcBef>
              <a:spcAft>
                <a:spcPts val="800"/>
              </a:spcAft>
            </a:pPr>
            <a:endParaRPr lang="nb-NO" sz="2200" dirty="0"/>
          </a:p>
          <a:p>
            <a:pPr marL="0" indent="0">
              <a:buNone/>
            </a:pPr>
            <a:endParaRPr lang="nb-NO" sz="2200" dirty="0"/>
          </a:p>
          <a:p>
            <a:pPr marL="0" indent="0">
              <a:buNone/>
            </a:pPr>
            <a:endParaRPr lang="nb-NO" sz="2200" dirty="0"/>
          </a:p>
        </p:txBody>
      </p:sp>
      <p:pic>
        <p:nvPicPr>
          <p:cNvPr id="6" name="Alle_elever_samme_oppgave_- komprimert">
            <a:hlinkClick r:id="" action="ppaction://media"/>
            <a:extLst>
              <a:ext uri="{FF2B5EF4-FFF2-40B4-BE49-F238E27FC236}">
                <a16:creationId xmlns:a16="http://schemas.microsoft.com/office/drawing/2014/main" id="{59778A16-49D8-14B1-5FB4-6E3BC3A4FE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2207335"/>
            <a:ext cx="5988424" cy="3368488"/>
          </a:xfrm>
          <a:prstGeom prst="rect">
            <a:avLst/>
          </a:prstGeom>
        </p:spPr>
      </p:pic>
    </p:spTree>
    <p:extLst>
      <p:ext uri="{BB962C8B-B14F-4D97-AF65-F5344CB8AC3E}">
        <p14:creationId xmlns:p14="http://schemas.microsoft.com/office/powerpoint/2010/main" val="392178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Planlegge utprøving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20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3699711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Planlegg utprøving (20 min)</a:t>
            </a:r>
          </a:p>
        </p:txBody>
      </p:sp>
      <p:sp>
        <p:nvSpPr>
          <p:cNvPr id="3" name="Plassholder for innhold 2"/>
          <p:cNvSpPr>
            <a:spLocks noGrp="1"/>
          </p:cNvSpPr>
          <p:nvPr>
            <p:ph idx="1"/>
          </p:nvPr>
        </p:nvSpPr>
        <p:spPr>
          <a:xfrm>
            <a:off x="838200" y="2276872"/>
            <a:ext cx="8128247" cy="4248472"/>
          </a:xfrm>
        </p:spPr>
        <p:txBody>
          <a:bodyPr>
            <a:noAutofit/>
          </a:bodyPr>
          <a:lstStyle/>
          <a:p>
            <a:pPr marL="0" indent="0">
              <a:buNone/>
            </a:pPr>
            <a:r>
              <a:rPr lang="nb-NO" sz="2200" b="1" dirty="0"/>
              <a:t>Lærer: </a:t>
            </a:r>
            <a:r>
              <a:rPr lang="nb-NO" sz="2200" dirty="0"/>
              <a:t>Planlegg en utforskende eller skapende aktivitet til et selvvalgt tema, som du lar elevene utføre (bruk gjerne krabbe-aktiviteten). Tenk gjennom:</a:t>
            </a:r>
          </a:p>
          <a:p>
            <a:r>
              <a:rPr lang="nb-NO" sz="2200" dirty="0"/>
              <a:t>Hva skal være drivkraften (spørsmålet/oppdraget) for prosessen? Husk at det bør åpne for ulike svar eller tilnærminger. </a:t>
            </a:r>
          </a:p>
          <a:p>
            <a:r>
              <a:rPr lang="nb-NO" sz="2200" dirty="0"/>
              <a:t>Hvordan skal elevene samle og bruke informasjon/erfaringer for å svare på spørsmålet/oppdraget? </a:t>
            </a:r>
          </a:p>
          <a:p>
            <a:pPr marL="0" indent="0">
              <a:buNone/>
            </a:pPr>
            <a:r>
              <a:rPr lang="nb-NO" sz="2200" b="1" dirty="0"/>
              <a:t>PP-rådgiver:</a:t>
            </a:r>
            <a:r>
              <a:rPr lang="nb-NO" sz="2200" dirty="0"/>
              <a:t> Samarbeid med en av lærerne og bidra i planlegginga. </a:t>
            </a:r>
          </a:p>
          <a:p>
            <a:pPr marL="0" indent="0">
              <a:buNone/>
            </a:pPr>
            <a:r>
              <a:rPr lang="nb-NO" sz="2200" b="1" dirty="0"/>
              <a:t>Lærer og PP-rådgiver: </a:t>
            </a:r>
            <a:r>
              <a:rPr lang="nb-NO" sz="2200" dirty="0"/>
              <a:t>Noter om du observerte noen av kjennetegnene hos elevene. Hvorfor / hvorfor ikke? (Lærerne kan gjerne observere hverandres elever i gjennomføring.)</a:t>
            </a:r>
          </a:p>
        </p:txBody>
      </p:sp>
      <p:pic>
        <p:nvPicPr>
          <p:cNvPr id="9" name="Picture 8" descr="Kjennetegnskjema om inkludering"/>
          <p:cNvPicPr>
            <a:picLocks noChangeAspect="1"/>
          </p:cNvPicPr>
          <p:nvPr/>
        </p:nvPicPr>
        <p:blipFill>
          <a:blip r:embed="rId3"/>
          <a:stretch>
            <a:fillRect/>
          </a:stretch>
        </p:blipFill>
        <p:spPr>
          <a:xfrm>
            <a:off x="9048328" y="2276872"/>
            <a:ext cx="2919846" cy="2530533"/>
          </a:xfrm>
          <a:prstGeom prst="rect">
            <a:avLst/>
          </a:prstGeom>
        </p:spPr>
      </p:pic>
    </p:spTree>
    <p:extLst>
      <p:ext uri="{BB962C8B-B14F-4D97-AF65-F5344CB8AC3E}">
        <p14:creationId xmlns:p14="http://schemas.microsoft.com/office/powerpoint/2010/main" val="3783999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nb-NO" dirty="0"/>
              <a:t>Del 2: Utprøving</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76345121"/>
              </p:ext>
            </p:extLst>
          </p:nvPr>
        </p:nvGraphicFramePr>
        <p:xfrm>
          <a:off x="967474" y="3361620"/>
          <a:ext cx="5992622" cy="2731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descr="Ramme rundt del 2: Utprøving"/>
          <p:cNvSpPr/>
          <p:nvPr/>
        </p:nvSpPr>
        <p:spPr>
          <a:xfrm>
            <a:off x="2907060" y="3516852"/>
            <a:ext cx="1786408" cy="242121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Bildeforklaring formet som et avrundet rektangel 5"/>
          <p:cNvSpPr/>
          <p:nvPr/>
        </p:nvSpPr>
        <p:spPr>
          <a:xfrm>
            <a:off x="5735960" y="1741512"/>
            <a:ext cx="4608512" cy="1295937"/>
          </a:xfrm>
          <a:prstGeom prst="wedgeRoundRectCallout">
            <a:avLst>
              <a:gd name="adj1" fmla="val -68352"/>
              <a:gd name="adj2" fmla="val 53181"/>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Gjennomfør utprøving. PP-rådgiver samarbeider med en av lærerne. </a:t>
            </a:r>
          </a:p>
        </p:txBody>
      </p:sp>
    </p:spTree>
    <p:extLst>
      <p:ext uri="{BB962C8B-B14F-4D97-AF65-F5344CB8AC3E}">
        <p14:creationId xmlns:p14="http://schemas.microsoft.com/office/powerpoint/2010/main" val="174575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E0C1DA6-DE26-1E03-1F3B-B783A31339B5}"/>
              </a:ext>
            </a:extLst>
          </p:cNvPr>
          <p:cNvSpPr>
            <a:spLocks noGrp="1"/>
          </p:cNvSpPr>
          <p:nvPr>
            <p:ph type="ctrTitle"/>
          </p:nvPr>
        </p:nvSpPr>
        <p:spPr/>
        <p:txBody>
          <a:bodyPr/>
          <a:lstStyle/>
          <a:p>
            <a:r>
              <a:rPr lang="nb-NO" dirty="0"/>
              <a:t>Del 2 – Utprøving</a:t>
            </a:r>
          </a:p>
        </p:txBody>
      </p:sp>
      <p:sp>
        <p:nvSpPr>
          <p:cNvPr id="5" name="Undertittel 4">
            <a:extLst>
              <a:ext uri="{FF2B5EF4-FFF2-40B4-BE49-F238E27FC236}">
                <a16:creationId xmlns:a16="http://schemas.microsoft.com/office/drawing/2014/main" id="{9C74EEC6-9239-DA70-0D94-009373C5FFD9}"/>
              </a:ext>
            </a:extLst>
          </p:cNvPr>
          <p:cNvSpPr>
            <a:spLocks noGrp="1"/>
          </p:cNvSpPr>
          <p:nvPr>
            <p:ph type="subTitle" idx="1"/>
          </p:nvPr>
        </p:nvSpPr>
        <p:spPr/>
        <p:txBody>
          <a:bodyPr/>
          <a:lstStyle/>
          <a:p>
            <a:r>
              <a:rPr lang="nb-NO" dirty="0"/>
              <a:t>La elevene utforske og skape</a:t>
            </a:r>
          </a:p>
        </p:txBody>
      </p:sp>
    </p:spTree>
    <p:extLst>
      <p:ext uri="{BB962C8B-B14F-4D97-AF65-F5344CB8AC3E}">
        <p14:creationId xmlns:p14="http://schemas.microsoft.com/office/powerpoint/2010/main" val="2671809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99A969-15E0-4B93-BDFC-E5042AF23007}"/>
              </a:ext>
            </a:extLst>
          </p:cNvPr>
          <p:cNvSpPr>
            <a:spLocks noGrp="1"/>
          </p:cNvSpPr>
          <p:nvPr>
            <p:ph type="title"/>
          </p:nvPr>
        </p:nvSpPr>
        <p:spPr/>
        <p:txBody>
          <a:bodyPr/>
          <a:lstStyle/>
          <a:p>
            <a:r>
              <a:rPr lang="nb-NO" dirty="0"/>
              <a:t>Del 3: Erfaringsdeling</a:t>
            </a:r>
          </a:p>
        </p:txBody>
      </p:sp>
      <p:graphicFrame>
        <p:nvGraphicFramePr>
          <p:cNvPr id="6" name="Plasshaldar for innhald 5">
            <a:extLst>
              <a:ext uri="{FF2B5EF4-FFF2-40B4-BE49-F238E27FC236}">
                <a16:creationId xmlns:a16="http://schemas.microsoft.com/office/drawing/2014/main" id="{9BFE4F77-9937-4D50-A9A1-FFC6FDC2F50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3526526"/>
              </p:ext>
            </p:extLst>
          </p:nvPr>
        </p:nvGraphicFramePr>
        <p:xfrm>
          <a:off x="1077140" y="3348114"/>
          <a:ext cx="5746848" cy="2430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descr="Ramme rundt del 3: Erfaringsdeling"/>
          <p:cNvSpPr/>
          <p:nvPr/>
        </p:nvSpPr>
        <p:spPr>
          <a:xfrm>
            <a:off x="4749548" y="3307228"/>
            <a:ext cx="2074440" cy="242121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Bildeforklaring formet som et avrundet rektangel 5"/>
          <p:cNvSpPr/>
          <p:nvPr/>
        </p:nvSpPr>
        <p:spPr>
          <a:xfrm>
            <a:off x="7040012" y="2186638"/>
            <a:ext cx="3456384" cy="1161476"/>
          </a:xfrm>
          <a:prstGeom prst="wedgeRoundRectCallout">
            <a:avLst>
              <a:gd name="adj1" fmla="val -52657"/>
              <a:gd name="adj2" fmla="val 80657"/>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200" b="0" i="0" u="none" strike="noStrike" kern="1200" cap="none" spc="0" normalizeH="0" baseline="0" noProof="0" dirty="0">
                <a:ln>
                  <a:noFill/>
                </a:ln>
                <a:solidFill>
                  <a:schemeClr val="tx1"/>
                </a:solidFill>
                <a:effectLst/>
                <a:uLnTx/>
                <a:uFillTx/>
                <a:latin typeface="Calibri"/>
                <a:ea typeface="+mn-ea"/>
                <a:cs typeface="+mn-cs"/>
              </a:rPr>
              <a:t>I dag skal vi gjennomføre del 3: Erfaringsdeling. </a:t>
            </a:r>
          </a:p>
        </p:txBody>
      </p:sp>
    </p:spTree>
    <p:extLst>
      <p:ext uri="{BB962C8B-B14F-4D97-AF65-F5344CB8AC3E}">
        <p14:creationId xmlns:p14="http://schemas.microsoft.com/office/powerpoint/2010/main" val="1769148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B0BC282-DD68-6F6C-FA80-5B673AA5A0D8}"/>
              </a:ext>
            </a:extLst>
          </p:cNvPr>
          <p:cNvSpPr>
            <a:spLocks noGrp="1"/>
          </p:cNvSpPr>
          <p:nvPr>
            <p:ph type="ctrTitle"/>
          </p:nvPr>
        </p:nvSpPr>
        <p:spPr/>
        <p:txBody>
          <a:bodyPr/>
          <a:lstStyle/>
          <a:p>
            <a:r>
              <a:rPr lang="nb-NO" dirty="0"/>
              <a:t>Del 3 – Erfaringsdeling</a:t>
            </a:r>
          </a:p>
        </p:txBody>
      </p:sp>
      <p:sp>
        <p:nvSpPr>
          <p:cNvPr id="5" name="Undertittel 4">
            <a:extLst>
              <a:ext uri="{FF2B5EF4-FFF2-40B4-BE49-F238E27FC236}">
                <a16:creationId xmlns:a16="http://schemas.microsoft.com/office/drawing/2014/main" id="{02E13395-46C5-E77F-C56B-45CF2E178EFA}"/>
              </a:ext>
            </a:extLst>
          </p:cNvPr>
          <p:cNvSpPr>
            <a:spLocks noGrp="1"/>
          </p:cNvSpPr>
          <p:nvPr>
            <p:ph type="subTitle" idx="1"/>
          </p:nvPr>
        </p:nvSpPr>
        <p:spPr/>
        <p:txBody>
          <a:bodyPr/>
          <a:lstStyle/>
          <a:p>
            <a:r>
              <a:rPr lang="nb-NO" dirty="0"/>
              <a:t>La elevene utforske og skape</a:t>
            </a:r>
          </a:p>
          <a:p>
            <a:endParaRPr lang="nb-NO" dirty="0"/>
          </a:p>
        </p:txBody>
      </p:sp>
    </p:spTree>
    <p:extLst>
      <p:ext uri="{BB962C8B-B14F-4D97-AF65-F5344CB8AC3E}">
        <p14:creationId xmlns:p14="http://schemas.microsoft.com/office/powerpoint/2010/main" val="3856935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73AD-FF75-1BFD-7711-E4CFCCA2BA90}"/>
              </a:ext>
            </a:extLst>
          </p:cNvPr>
          <p:cNvSpPr>
            <a:spLocks noGrp="1"/>
          </p:cNvSpPr>
          <p:nvPr>
            <p:ph type="title"/>
          </p:nvPr>
        </p:nvSpPr>
        <p:spPr/>
        <p:txBody>
          <a:bodyPr>
            <a:normAutofit/>
          </a:bodyPr>
          <a:lstStyle/>
          <a:p>
            <a:r>
              <a:rPr lang="nb-NO" dirty="0"/>
              <a:t>S</a:t>
            </a:r>
            <a:r>
              <a:rPr lang="nb-NO" sz="4400" dirty="0"/>
              <a:t>pørsmålet vi utforsker i denne modulen</a:t>
            </a:r>
            <a:r>
              <a:rPr lang="nb-NO" dirty="0"/>
              <a:t>:</a:t>
            </a:r>
            <a:r>
              <a:rPr lang="nb-NO" sz="4400" dirty="0"/>
              <a:t> </a:t>
            </a:r>
            <a:endParaRPr lang="nb-NO" dirty="0"/>
          </a:p>
        </p:txBody>
      </p:sp>
      <p:sp>
        <p:nvSpPr>
          <p:cNvPr id="3" name="Content Placeholder 2">
            <a:extLst>
              <a:ext uri="{FF2B5EF4-FFF2-40B4-BE49-F238E27FC236}">
                <a16:creationId xmlns:a16="http://schemas.microsoft.com/office/drawing/2014/main" id="{EF06C7E6-7DD8-473C-ACEB-E969D7F6AB33}"/>
              </a:ext>
            </a:extLst>
          </p:cNvPr>
          <p:cNvSpPr>
            <a:spLocks noGrp="1"/>
          </p:cNvSpPr>
          <p:nvPr>
            <p:ph idx="1"/>
          </p:nvPr>
        </p:nvSpPr>
        <p:spPr>
          <a:xfrm>
            <a:off x="838200" y="2276872"/>
            <a:ext cx="4609728" cy="3849292"/>
          </a:xfrm>
        </p:spPr>
        <p:txBody>
          <a:bodyPr>
            <a:normAutofit/>
          </a:bodyPr>
          <a:lstStyle/>
          <a:p>
            <a:pPr marL="0" indent="0">
              <a:buNone/>
            </a:pPr>
            <a:r>
              <a:rPr lang="nb-NO" sz="2800" dirty="0"/>
              <a:t>Hvordan kan utforskende og skapende aktiviteter gjøre undervisninga inkluderende? </a:t>
            </a:r>
            <a:endParaRPr lang="en-US" sz="2800" dirty="0"/>
          </a:p>
          <a:p>
            <a:pPr marL="0" indent="0">
              <a:buNone/>
            </a:pPr>
            <a:endParaRPr lang="en-US" sz="2200" dirty="0"/>
          </a:p>
        </p:txBody>
      </p:sp>
      <p:pic>
        <p:nvPicPr>
          <p:cNvPr id="4" name="Picture 3" descr="Kjennetegnskjema om inkludering">
            <a:extLst>
              <a:ext uri="{FF2B5EF4-FFF2-40B4-BE49-F238E27FC236}">
                <a16:creationId xmlns:a16="http://schemas.microsoft.com/office/drawing/2014/main" id="{D5DDF8B6-771D-470B-18B9-1E7D56D41761}"/>
              </a:ext>
            </a:extLst>
          </p:cNvPr>
          <p:cNvPicPr>
            <a:picLocks noChangeAspect="1"/>
          </p:cNvPicPr>
          <p:nvPr/>
        </p:nvPicPr>
        <p:blipFill>
          <a:blip r:embed="rId3"/>
          <a:stretch>
            <a:fillRect/>
          </a:stretch>
        </p:blipFill>
        <p:spPr>
          <a:xfrm>
            <a:off x="6096000" y="2296035"/>
            <a:ext cx="4176464" cy="3619604"/>
          </a:xfrm>
          <a:prstGeom prst="rect">
            <a:avLst/>
          </a:prstGeom>
        </p:spPr>
      </p:pic>
    </p:spTree>
    <p:extLst>
      <p:ext uri="{BB962C8B-B14F-4D97-AF65-F5344CB8AC3E}">
        <p14:creationId xmlns:p14="http://schemas.microsoft.com/office/powerpoint/2010/main" val="2775898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5CADC55-4389-E3D0-DD8D-6393C4A1033F}"/>
              </a:ext>
            </a:extLst>
          </p:cNvPr>
          <p:cNvSpPr>
            <a:spLocks noGrp="1"/>
          </p:cNvSpPr>
          <p:nvPr>
            <p:ph type="title"/>
          </p:nvPr>
        </p:nvSpPr>
        <p:spPr/>
        <p:txBody>
          <a:bodyPr/>
          <a:lstStyle/>
          <a:p>
            <a:r>
              <a:rPr lang="nb-NO" dirty="0"/>
              <a:t>Tidsplan </a:t>
            </a:r>
            <a:r>
              <a:rPr lang="nn-NO" dirty="0"/>
              <a:t>del 3: Erfaringsdeling</a:t>
            </a:r>
            <a:endParaRPr lang="nb-NO" dirty="0"/>
          </a:p>
        </p:txBody>
      </p:sp>
      <p:graphicFrame>
        <p:nvGraphicFramePr>
          <p:cNvPr id="6" name="Table 4">
            <a:extLst>
              <a:ext uri="{FF2B5EF4-FFF2-40B4-BE49-F238E27FC236}">
                <a16:creationId xmlns:a16="http://schemas.microsoft.com/office/drawing/2014/main" id="{080E5754-5D9A-F627-29B8-BDA046FF7388}"/>
              </a:ext>
            </a:extLst>
          </p:cNvPr>
          <p:cNvGraphicFramePr>
            <a:graphicFrameLocks noGrp="1"/>
          </p:cNvGraphicFramePr>
          <p:nvPr>
            <p:extLst>
              <p:ext uri="{D42A27DB-BD31-4B8C-83A1-F6EECF244321}">
                <p14:modId xmlns:p14="http://schemas.microsoft.com/office/powerpoint/2010/main" val="2704207521"/>
              </p:ext>
            </p:extLst>
          </p:nvPr>
        </p:nvGraphicFramePr>
        <p:xfrm>
          <a:off x="1130424" y="2276872"/>
          <a:ext cx="9502080" cy="3168354"/>
        </p:xfrm>
        <a:graphic>
          <a:graphicData uri="http://schemas.openxmlformats.org/drawingml/2006/table">
            <a:tbl>
              <a:tblPr firstRow="1" bandRow="1">
                <a:tableStyleId>{B301B821-A1FF-4177-AEE7-76D212191A09}</a:tableStyleId>
              </a:tblPr>
              <a:tblGrid>
                <a:gridCol w="6479924">
                  <a:extLst>
                    <a:ext uri="{9D8B030D-6E8A-4147-A177-3AD203B41FA5}">
                      <a16:colId xmlns:a16="http://schemas.microsoft.com/office/drawing/2014/main" val="682717409"/>
                    </a:ext>
                  </a:extLst>
                </a:gridCol>
                <a:gridCol w="3022156">
                  <a:extLst>
                    <a:ext uri="{9D8B030D-6E8A-4147-A177-3AD203B41FA5}">
                      <a16:colId xmlns:a16="http://schemas.microsoft.com/office/drawing/2014/main" val="985515506"/>
                    </a:ext>
                  </a:extLst>
                </a:gridCol>
              </a:tblGrid>
              <a:tr h="528059">
                <a:tc>
                  <a:txBody>
                    <a:bodyPr/>
                    <a:lstStyle/>
                    <a:p>
                      <a:pPr marL="0" marR="0" lvl="0" indent="0" algn="l" rtl="0">
                        <a:spcBef>
                          <a:spcPts val="0"/>
                        </a:spcBef>
                        <a:spcAft>
                          <a:spcPts val="0"/>
                        </a:spcAft>
                        <a:buNone/>
                      </a:pPr>
                      <a:r>
                        <a:rPr lang="x-none" sz="2200" b="0" u="none" strike="noStrike" cap="none" dirty="0">
                          <a:solidFill>
                            <a:schemeClr val="bg1"/>
                          </a:solidFill>
                        </a:rPr>
                        <a:t>Aktivitet</a:t>
                      </a:r>
                      <a:endParaRPr sz="2200" b="0" dirty="0">
                        <a:solidFill>
                          <a:schemeClr val="bg1"/>
                        </a:solidFill>
                      </a:endParaRPr>
                    </a:p>
                  </a:txBody>
                  <a:tcPr marL="91450" marR="91450" marT="45725" marB="45725"/>
                </a:tc>
                <a:tc>
                  <a:txBody>
                    <a:bodyPr/>
                    <a:lstStyle/>
                    <a:p>
                      <a:pPr marL="0" marR="0" lvl="0" indent="0" algn="l" rtl="0">
                        <a:spcBef>
                          <a:spcPts val="0"/>
                        </a:spcBef>
                        <a:spcAft>
                          <a:spcPts val="0"/>
                        </a:spcAft>
                        <a:buNone/>
                      </a:pPr>
                      <a:r>
                        <a:rPr lang="x-none" sz="2200" b="0" dirty="0">
                          <a:solidFill>
                            <a:schemeClr val="bg1"/>
                          </a:solidFill>
                        </a:rPr>
                        <a:t>Tid</a:t>
                      </a:r>
                      <a:endParaRPr sz="2200" b="0" dirty="0">
                        <a:solidFill>
                          <a:schemeClr val="bg1"/>
                        </a:solidFill>
                      </a:endParaRPr>
                    </a:p>
                  </a:txBody>
                  <a:tcPr marL="91450" marR="91450" marT="45725" marB="45725"/>
                </a:tc>
                <a:extLst>
                  <a:ext uri="{0D108BD9-81ED-4DB2-BD59-A6C34878D82A}">
                    <a16:rowId xmlns:a16="http://schemas.microsoft.com/office/drawing/2014/main" val="498461526"/>
                  </a:ext>
                </a:extLst>
              </a:tr>
              <a:tr h="528059">
                <a:tc>
                  <a:txBody>
                    <a:bodyPr/>
                    <a:lstStyle/>
                    <a:p>
                      <a:r>
                        <a:rPr lang="nn-NO" sz="2200" noProof="0" dirty="0"/>
                        <a:t>Erfaringsdeling</a:t>
                      </a:r>
                    </a:p>
                  </a:txBody>
                  <a:tcPr>
                    <a:solidFill>
                      <a:srgbClr val="E8EBED"/>
                    </a:solidFill>
                  </a:tcPr>
                </a:tc>
                <a:tc>
                  <a:txBody>
                    <a:bodyPr/>
                    <a:lstStyle/>
                    <a:p>
                      <a:r>
                        <a:rPr lang="nb-NO" sz="2200" noProof="0" dirty="0"/>
                        <a:t>35 min</a:t>
                      </a:r>
                    </a:p>
                  </a:txBody>
                  <a:tcPr/>
                </a:tc>
                <a:extLst>
                  <a:ext uri="{0D108BD9-81ED-4DB2-BD59-A6C34878D82A}">
                    <a16:rowId xmlns:a16="http://schemas.microsoft.com/office/drawing/2014/main" val="244407007"/>
                  </a:ext>
                </a:extLst>
              </a:tr>
              <a:tr h="528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2200" noProof="0" dirty="0"/>
                        <a:t>Øve</a:t>
                      </a:r>
                      <a:r>
                        <a:rPr lang="nn-NO" sz="2200" baseline="0" noProof="0" dirty="0"/>
                        <a:t> på å lage spørsmål til utforsking</a:t>
                      </a:r>
                      <a:endParaRPr lang="nn-NO" sz="2200" noProof="0" dirty="0"/>
                    </a:p>
                  </a:txBody>
                  <a:tcPr>
                    <a:solidFill>
                      <a:schemeClr val="bg1"/>
                    </a:solidFill>
                  </a:tcPr>
                </a:tc>
                <a:tc>
                  <a:txBody>
                    <a:bodyPr/>
                    <a:lstStyle/>
                    <a:p>
                      <a:r>
                        <a:rPr lang="nb-NO" sz="2200" noProof="0" dirty="0"/>
                        <a:t>25 min</a:t>
                      </a:r>
                    </a:p>
                  </a:txBody>
                  <a:tcPr/>
                </a:tc>
                <a:extLst>
                  <a:ext uri="{0D108BD9-81ED-4DB2-BD59-A6C34878D82A}">
                    <a16:rowId xmlns:a16="http://schemas.microsoft.com/office/drawing/2014/main" val="1576521340"/>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noProof="0" dirty="0"/>
                        <a:t>Inkludering i profesjonsfellesskapet</a:t>
                      </a:r>
                      <a:endParaRPr lang="nn-NO" sz="2200" noProof="0" dirty="0"/>
                    </a:p>
                  </a:txBody>
                  <a:tcPr/>
                </a:tc>
                <a:tc>
                  <a:txBody>
                    <a:bodyPr/>
                    <a:lstStyle/>
                    <a:p>
                      <a:r>
                        <a:rPr lang="nb-NO" sz="2200" noProof="0" dirty="0"/>
                        <a:t>10 min</a:t>
                      </a:r>
                    </a:p>
                  </a:txBody>
                  <a:tcPr/>
                </a:tc>
                <a:extLst>
                  <a:ext uri="{0D108BD9-81ED-4DB2-BD59-A6C34878D82A}">
                    <a16:rowId xmlns:a16="http://schemas.microsoft.com/office/drawing/2014/main" val="238647732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2200" noProof="0" dirty="0"/>
                        <a:t>Oppsummering</a:t>
                      </a:r>
                    </a:p>
                  </a:txBody>
                  <a:tcPr/>
                </a:tc>
                <a:tc>
                  <a:txBody>
                    <a:bodyPr/>
                    <a:lstStyle/>
                    <a:p>
                      <a:r>
                        <a:rPr lang="nb-NO" sz="2200" noProof="0" dirty="0"/>
                        <a:t>10 min</a:t>
                      </a:r>
                    </a:p>
                  </a:txBody>
                  <a:tcPr/>
                </a:tc>
                <a:extLst>
                  <a:ext uri="{0D108BD9-81ED-4DB2-BD59-A6C34878D82A}">
                    <a16:rowId xmlns:a16="http://schemas.microsoft.com/office/drawing/2014/main" val="810729883"/>
                  </a:ext>
                </a:extLst>
              </a:tr>
              <a:tr h="528059">
                <a:tc>
                  <a:txBody>
                    <a:bodyPr/>
                    <a:lstStyle/>
                    <a:p>
                      <a:pPr marL="0" marR="0" lvl="0" indent="0" algn="l" rtl="0">
                        <a:spcBef>
                          <a:spcPts val="0"/>
                        </a:spcBef>
                        <a:spcAft>
                          <a:spcPts val="0"/>
                        </a:spcAft>
                        <a:buNone/>
                      </a:pPr>
                      <a:r>
                        <a:rPr lang="nb-NO" sz="2200" b="1" dirty="0"/>
                        <a:t>Totalt</a:t>
                      </a:r>
                      <a:endParaRPr sz="2200" b="1" dirty="0">
                        <a:solidFill>
                          <a:schemeClr val="bg1"/>
                        </a:solidFill>
                      </a:endParaRPr>
                    </a:p>
                  </a:txBody>
                  <a:tcPr marL="91450" marR="91450" marT="45725" marB="45725"/>
                </a:tc>
                <a:tc>
                  <a:txBody>
                    <a:bodyPr/>
                    <a:lstStyle/>
                    <a:p>
                      <a:r>
                        <a:rPr lang="nb-NO" sz="2200" b="1" noProof="0" dirty="0"/>
                        <a:t>1 time og 20 min</a:t>
                      </a:r>
                    </a:p>
                  </a:txBody>
                  <a:tcPr marL="91450" marR="91450" marT="45725" marB="45725"/>
                </a:tc>
                <a:extLst>
                  <a:ext uri="{0D108BD9-81ED-4DB2-BD59-A6C34878D82A}">
                    <a16:rowId xmlns:a16="http://schemas.microsoft.com/office/drawing/2014/main" val="2221886606"/>
                  </a:ext>
                </a:extLst>
              </a:tr>
            </a:tbl>
          </a:graphicData>
        </a:graphic>
      </p:graphicFrame>
    </p:spTree>
    <p:extLst>
      <p:ext uri="{BB962C8B-B14F-4D97-AF65-F5344CB8AC3E}">
        <p14:creationId xmlns:p14="http://schemas.microsoft.com/office/powerpoint/2010/main" val="134040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773AD-FF75-1BFD-7711-E4CFCCA2BA90}"/>
              </a:ext>
            </a:extLst>
          </p:cNvPr>
          <p:cNvSpPr>
            <a:spLocks noGrp="1"/>
          </p:cNvSpPr>
          <p:nvPr>
            <p:ph type="title"/>
          </p:nvPr>
        </p:nvSpPr>
        <p:spPr/>
        <p:txBody>
          <a:bodyPr>
            <a:normAutofit/>
          </a:bodyPr>
          <a:lstStyle/>
          <a:p>
            <a:r>
              <a:rPr lang="nb-NO" dirty="0"/>
              <a:t>S</a:t>
            </a:r>
            <a:r>
              <a:rPr lang="nb-NO" sz="4400" dirty="0"/>
              <a:t>pørsmålet</a:t>
            </a:r>
            <a:r>
              <a:rPr lang="en-US" sz="4400" dirty="0"/>
              <a:t> vi </a:t>
            </a:r>
            <a:r>
              <a:rPr lang="nb-NO" sz="4400" dirty="0"/>
              <a:t>skal utforske i denne modulen</a:t>
            </a:r>
            <a:r>
              <a:rPr lang="en-US" dirty="0"/>
              <a:t>:</a:t>
            </a:r>
            <a:r>
              <a:rPr lang="en-US" sz="4400" dirty="0"/>
              <a:t> </a:t>
            </a:r>
            <a:endParaRPr lang="nb-NO" dirty="0"/>
          </a:p>
        </p:txBody>
      </p:sp>
      <p:sp>
        <p:nvSpPr>
          <p:cNvPr id="3" name="Content Placeholder 2">
            <a:extLst>
              <a:ext uri="{FF2B5EF4-FFF2-40B4-BE49-F238E27FC236}">
                <a16:creationId xmlns:a16="http://schemas.microsoft.com/office/drawing/2014/main" id="{EF06C7E6-7DD8-473C-ACEB-E969D7F6AB33}"/>
              </a:ext>
            </a:extLst>
          </p:cNvPr>
          <p:cNvSpPr>
            <a:spLocks noGrp="1"/>
          </p:cNvSpPr>
          <p:nvPr>
            <p:ph idx="1"/>
          </p:nvPr>
        </p:nvSpPr>
        <p:spPr>
          <a:xfrm>
            <a:off x="838200" y="2276872"/>
            <a:ext cx="4609728" cy="3849292"/>
          </a:xfrm>
        </p:spPr>
        <p:txBody>
          <a:bodyPr>
            <a:normAutofit/>
          </a:bodyPr>
          <a:lstStyle/>
          <a:p>
            <a:pPr marL="0" indent="0">
              <a:buNone/>
            </a:pPr>
            <a:r>
              <a:rPr lang="nb-NO" sz="2200" dirty="0"/>
              <a:t>Hvordan kan utforskende og skapende aktiviteter gjøre undervisninga inkluderende? </a:t>
            </a:r>
            <a:endParaRPr lang="en-US" sz="2200" dirty="0"/>
          </a:p>
          <a:p>
            <a:pPr marL="0" indent="0">
              <a:buNone/>
            </a:pPr>
            <a:endParaRPr lang="en-US" sz="2200" dirty="0"/>
          </a:p>
        </p:txBody>
      </p:sp>
      <p:pic>
        <p:nvPicPr>
          <p:cNvPr id="4" name="Picture 3" descr="Kjennetegnskjema om inkludering">
            <a:extLst>
              <a:ext uri="{FF2B5EF4-FFF2-40B4-BE49-F238E27FC236}">
                <a16:creationId xmlns:a16="http://schemas.microsoft.com/office/drawing/2014/main" id="{D5DDF8B6-771D-470B-18B9-1E7D56D41761}"/>
              </a:ext>
            </a:extLst>
          </p:cNvPr>
          <p:cNvPicPr>
            <a:picLocks noChangeAspect="1"/>
          </p:cNvPicPr>
          <p:nvPr/>
        </p:nvPicPr>
        <p:blipFill>
          <a:blip r:embed="rId3"/>
          <a:stretch>
            <a:fillRect/>
          </a:stretch>
        </p:blipFill>
        <p:spPr>
          <a:xfrm>
            <a:off x="6096000" y="2296035"/>
            <a:ext cx="4176464" cy="3619604"/>
          </a:xfrm>
          <a:prstGeom prst="rect">
            <a:avLst/>
          </a:prstGeom>
        </p:spPr>
      </p:pic>
    </p:spTree>
    <p:extLst>
      <p:ext uri="{BB962C8B-B14F-4D97-AF65-F5344CB8AC3E}">
        <p14:creationId xmlns:p14="http://schemas.microsoft.com/office/powerpoint/2010/main" val="1998961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Erfaringsdeling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35</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1164544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Erfaringsdeling </a:t>
            </a:r>
          </a:p>
        </p:txBody>
      </p:sp>
      <p:sp>
        <p:nvSpPr>
          <p:cNvPr id="3" name="Plassholder for innhold 2"/>
          <p:cNvSpPr>
            <a:spLocks noGrp="1"/>
          </p:cNvSpPr>
          <p:nvPr>
            <p:ph idx="1"/>
          </p:nvPr>
        </p:nvSpPr>
        <p:spPr>
          <a:xfrm>
            <a:off x="838200" y="2276873"/>
            <a:ext cx="7142360" cy="3849292"/>
          </a:xfrm>
        </p:spPr>
        <p:txBody>
          <a:bodyPr>
            <a:normAutofit/>
          </a:bodyPr>
          <a:lstStyle/>
          <a:p>
            <a:pPr marL="0" indent="0">
              <a:buNone/>
            </a:pPr>
            <a:r>
              <a:rPr lang="nb-NO" sz="2200" b="1" dirty="0"/>
              <a:t>Del erfaringer i grupper (15–20 min):</a:t>
            </a:r>
          </a:p>
          <a:p>
            <a:pPr marL="0" indent="0">
              <a:buNone/>
            </a:pPr>
            <a:r>
              <a:rPr lang="nb-NO" sz="2200" dirty="0"/>
              <a:t>La den utforskende eller skapende aktiviteten til rette for noen av kjennetegnene på inkludering? </a:t>
            </a:r>
          </a:p>
          <a:p>
            <a:r>
              <a:rPr lang="nb-NO" sz="2200" dirty="0"/>
              <a:t>Hvilke? Hvorfor / hvorfor ikke? </a:t>
            </a:r>
          </a:p>
          <a:p>
            <a:r>
              <a:rPr lang="nb-NO" sz="2200" dirty="0"/>
              <a:t>Forslag til endringer av spørsmål/oppdrag/gjennomføring som kunne tilrettelagt enda bedre for inkludering? </a:t>
            </a:r>
          </a:p>
          <a:p>
            <a:endParaRPr lang="nb-NO" sz="2200" dirty="0"/>
          </a:p>
          <a:p>
            <a:pPr marL="0" indent="0">
              <a:buNone/>
            </a:pPr>
            <a:r>
              <a:rPr lang="nb-NO" sz="2200" b="1" dirty="0"/>
              <a:t>Oppsummer i plenum (15 min). </a:t>
            </a:r>
          </a:p>
          <a:p>
            <a:pPr marL="0" indent="0">
              <a:buNone/>
            </a:pPr>
            <a:r>
              <a:rPr lang="nb-NO" sz="2200" dirty="0"/>
              <a:t> </a:t>
            </a:r>
          </a:p>
          <a:p>
            <a:pPr marL="0" indent="0">
              <a:buNone/>
            </a:pPr>
            <a:endParaRPr lang="nb-NO" sz="22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srcRect t="1624" r="33565"/>
          <a:stretch/>
        </p:blipFill>
        <p:spPr>
          <a:xfrm>
            <a:off x="7980560" y="2276873"/>
            <a:ext cx="4032332" cy="3384376"/>
          </a:xfrm>
          <a:prstGeom prst="rect">
            <a:avLst/>
          </a:prstGeom>
        </p:spPr>
      </p:pic>
      <p:pic>
        <p:nvPicPr>
          <p:cNvPr id="5" name="Grafikk 4">
            <a:extLst>
              <a:ext uri="{FF2B5EF4-FFF2-40B4-BE49-F238E27FC236}">
                <a16:creationId xmlns:a16="http://schemas.microsoft.com/office/drawing/2014/main" id="{A78787D8-FD28-0798-F1DE-D71D83B1EC4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108" y="425732"/>
            <a:ext cx="1150362" cy="1204347"/>
          </a:xfrm>
          <a:prstGeom prst="rect">
            <a:avLst/>
          </a:prstGeom>
        </p:spPr>
      </p:pic>
    </p:spTree>
    <p:extLst>
      <p:ext uri="{BB962C8B-B14F-4D97-AF65-F5344CB8AC3E}">
        <p14:creationId xmlns:p14="http://schemas.microsoft.com/office/powerpoint/2010/main" val="1061445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Øve på å lage spørsmål/oppdrag</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25</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3737990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90D3C-2B25-5E83-F735-26542292B167}"/>
              </a:ext>
            </a:extLst>
          </p:cNvPr>
          <p:cNvSpPr>
            <a:spLocks noGrp="1"/>
          </p:cNvSpPr>
          <p:nvPr>
            <p:ph type="title"/>
          </p:nvPr>
        </p:nvSpPr>
        <p:spPr/>
        <p:txBody>
          <a:bodyPr/>
          <a:lstStyle/>
          <a:p>
            <a:r>
              <a:rPr lang="nb-NO" dirty="0"/>
              <a:t>Lage spørsmål/oppdrag til utforsking</a:t>
            </a:r>
          </a:p>
        </p:txBody>
      </p:sp>
      <p:sp>
        <p:nvSpPr>
          <p:cNvPr id="3" name="Plassholder for innhold 2">
            <a:extLst>
              <a:ext uri="{FF2B5EF4-FFF2-40B4-BE49-F238E27FC236}">
                <a16:creationId xmlns:a16="http://schemas.microsoft.com/office/drawing/2014/main" id="{04214027-E076-9272-1387-85DF0DBEFC4F}"/>
              </a:ext>
            </a:extLst>
          </p:cNvPr>
          <p:cNvSpPr>
            <a:spLocks noGrp="1"/>
          </p:cNvSpPr>
          <p:nvPr>
            <p:ph idx="1"/>
          </p:nvPr>
        </p:nvSpPr>
        <p:spPr/>
        <p:txBody>
          <a:bodyPr>
            <a:normAutofit/>
          </a:bodyPr>
          <a:lstStyle/>
          <a:p>
            <a:r>
              <a:rPr lang="nb-NO" sz="2200" b="1" dirty="0"/>
              <a:t>Tenk individuelt (2 min): </a:t>
            </a:r>
            <a:r>
              <a:rPr lang="nb-NO" sz="2200" dirty="0"/>
              <a:t>Ta utgangspunkt i tema kroppen og dette kompetansemålet etter 7. trinn: </a:t>
            </a:r>
            <a:r>
              <a:rPr lang="nb-NO" sz="2200" i="1" dirty="0"/>
              <a:t>… </a:t>
            </a:r>
            <a:r>
              <a:rPr lang="nb-NO" sz="2200" b="0" i="1" dirty="0">
                <a:effectLst/>
              </a:rPr>
              <a:t>gjøre rede for noen av kroppens organsystemer og beskrive hvordan systemene virker sammen</a:t>
            </a:r>
            <a:r>
              <a:rPr lang="nb-NO" sz="2200" b="0" i="0" dirty="0">
                <a:effectLst/>
              </a:rPr>
              <a:t>. </a:t>
            </a:r>
            <a:r>
              <a:rPr lang="nb-NO" sz="2200" dirty="0"/>
              <a:t>Hvilket spørsmål/oppdrag kan være drivkraft i læringsprosessen? </a:t>
            </a:r>
          </a:p>
          <a:p>
            <a:r>
              <a:rPr lang="nb-NO" sz="2200" b="1" dirty="0"/>
              <a:t>Snakk sammen i grupper (10 min):</a:t>
            </a:r>
            <a:r>
              <a:rPr lang="nb-NO" sz="2200" dirty="0"/>
              <a:t> Hva kjennetegner et spørsmål/oppdrag som kan fungere som drivkraften i læringsprosessen?</a:t>
            </a:r>
            <a:r>
              <a:rPr lang="nb-NO" sz="2200" b="1" dirty="0"/>
              <a:t> </a:t>
            </a:r>
            <a:r>
              <a:rPr lang="nb-NO" sz="2200" dirty="0"/>
              <a:t>Diskuter forslag til spørsmål/oppdrag. Bli enige om ett forslag dere vil fortelle om i plenum.</a:t>
            </a:r>
          </a:p>
          <a:p>
            <a:r>
              <a:rPr lang="nb-NO" sz="2200" b="1" dirty="0"/>
              <a:t>Oppsummer i plenum (10 min): </a:t>
            </a:r>
            <a:r>
              <a:rPr lang="nb-NO" sz="2200" dirty="0"/>
              <a:t>Hver gruppe deler ett spørsmål/oppdrag.</a:t>
            </a:r>
          </a:p>
        </p:txBody>
      </p:sp>
      <p:pic>
        <p:nvPicPr>
          <p:cNvPr id="4" name="Grafikk 3">
            <a:extLst>
              <a:ext uri="{FF2B5EF4-FFF2-40B4-BE49-F238E27FC236}">
                <a16:creationId xmlns:a16="http://schemas.microsoft.com/office/drawing/2014/main" id="{B57B9973-FF62-E94D-1F01-0C3CDD7CFCD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108" y="425732"/>
            <a:ext cx="1150362" cy="1204347"/>
          </a:xfrm>
          <a:prstGeom prst="rect">
            <a:avLst/>
          </a:prstGeom>
        </p:spPr>
      </p:pic>
    </p:spTree>
    <p:extLst>
      <p:ext uri="{BB962C8B-B14F-4D97-AF65-F5344CB8AC3E}">
        <p14:creationId xmlns:p14="http://schemas.microsoft.com/office/powerpoint/2010/main" val="42265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834C89-57F8-4897-9EB2-24A78A99B135}"/>
              </a:ext>
            </a:extLst>
          </p:cNvPr>
          <p:cNvSpPr>
            <a:spLocks noGrp="1"/>
          </p:cNvSpPr>
          <p:nvPr>
            <p:ph type="title"/>
          </p:nvPr>
        </p:nvSpPr>
        <p:spPr/>
        <p:txBody>
          <a:bodyPr>
            <a:noAutofit/>
          </a:bodyPr>
          <a:lstStyle/>
          <a:p>
            <a:r>
              <a:rPr lang="nb-NO" b="0" dirty="0"/>
              <a:t>Forslag: Hvor blir det av ei drue som vi spiser?</a:t>
            </a:r>
          </a:p>
        </p:txBody>
      </p:sp>
      <p:pic>
        <p:nvPicPr>
          <p:cNvPr id="5" name="Picture 4" descr="Skjermdump av undervisningsopplegget Kroppen som system">
            <a:extLst>
              <a:ext uri="{FF2B5EF4-FFF2-40B4-BE49-F238E27FC236}">
                <a16:creationId xmlns:a16="http://schemas.microsoft.com/office/drawing/2014/main" id="{3F8E11BD-B9F4-4378-A993-0B3D4AB51CFD}"/>
              </a:ext>
            </a:extLst>
          </p:cNvPr>
          <p:cNvPicPr>
            <a:picLocks noChangeAspect="1"/>
          </p:cNvPicPr>
          <p:nvPr/>
        </p:nvPicPr>
        <p:blipFill rotWithShape="1">
          <a:blip r:embed="rId3"/>
          <a:srcRect t="38095"/>
          <a:stretch/>
        </p:blipFill>
        <p:spPr>
          <a:xfrm>
            <a:off x="838200" y="2083885"/>
            <a:ext cx="5671538" cy="3744416"/>
          </a:xfrm>
          <a:prstGeom prst="rect">
            <a:avLst/>
          </a:prstGeom>
        </p:spPr>
      </p:pic>
      <p:sp>
        <p:nvSpPr>
          <p:cNvPr id="3" name="Plassholder for innhold 2">
            <a:extLst>
              <a:ext uri="{FF2B5EF4-FFF2-40B4-BE49-F238E27FC236}">
                <a16:creationId xmlns:a16="http://schemas.microsoft.com/office/drawing/2014/main" id="{E263E371-24DA-38EC-B7EE-A587FD1553F7}"/>
              </a:ext>
            </a:extLst>
          </p:cNvPr>
          <p:cNvSpPr>
            <a:spLocks noGrp="1"/>
          </p:cNvSpPr>
          <p:nvPr>
            <p:ph sz="half" idx="2"/>
          </p:nvPr>
        </p:nvSpPr>
        <p:spPr>
          <a:xfrm>
            <a:off x="6595538" y="2135040"/>
            <a:ext cx="4128829" cy="1051556"/>
          </a:xfrm>
        </p:spPr>
        <p:txBody>
          <a:bodyPr>
            <a:normAutofit/>
          </a:bodyPr>
          <a:lstStyle/>
          <a:p>
            <a:pPr marL="0" indent="0">
              <a:buNone/>
            </a:pPr>
            <a:r>
              <a:rPr lang="nb-NO" sz="2200" dirty="0">
                <a:latin typeface="Calibri"/>
              </a:rPr>
              <a:t>Fra undervisningsopplegget </a:t>
            </a:r>
            <a:r>
              <a:rPr lang="nb-NO" sz="2200" i="1" dirty="0">
                <a:latin typeface="Calibri"/>
              </a:rPr>
              <a:t>Kroppen som system</a:t>
            </a:r>
          </a:p>
          <a:p>
            <a:endParaRPr lang="nb-NO" sz="2200" dirty="0"/>
          </a:p>
        </p:txBody>
      </p:sp>
      <p:sp>
        <p:nvSpPr>
          <p:cNvPr id="9" name="TextBox 8">
            <a:extLst>
              <a:ext uri="{FF2B5EF4-FFF2-40B4-BE49-F238E27FC236}">
                <a16:creationId xmlns:a16="http://schemas.microsoft.com/office/drawing/2014/main" id="{2BCFFA12-E7EE-477F-A241-D5301D29A0B7}"/>
              </a:ext>
            </a:extLst>
          </p:cNvPr>
          <p:cNvSpPr txBox="1"/>
          <p:nvPr/>
        </p:nvSpPr>
        <p:spPr>
          <a:xfrm>
            <a:off x="6744072" y="2871344"/>
            <a:ext cx="3024336" cy="369332"/>
          </a:xfrm>
          <a:prstGeom prst="rect">
            <a:avLst/>
          </a:prstGeom>
          <a:noFill/>
        </p:spPr>
        <p:txBody>
          <a:bodyPr wrap="square" rtlCol="0">
            <a:spAutoFit/>
          </a:bodyPr>
          <a:lstStyle/>
          <a:p>
            <a:r>
              <a:rPr lang="nb-NO" dirty="0">
                <a:hlinkClick r:id="rId4"/>
              </a:rPr>
              <a:t>www.naturfag.no/kroppen</a:t>
            </a:r>
            <a:r>
              <a:rPr lang="nb-NO" dirty="0"/>
              <a:t> </a:t>
            </a:r>
          </a:p>
        </p:txBody>
      </p:sp>
      <p:sp>
        <p:nvSpPr>
          <p:cNvPr id="8" name="Bildeforklaring formet som et avrundet rektangel 3">
            <a:extLst>
              <a:ext uri="{FF2B5EF4-FFF2-40B4-BE49-F238E27FC236}">
                <a16:creationId xmlns:a16="http://schemas.microsoft.com/office/drawing/2014/main" id="{2BE7A613-19C5-48CA-B95C-66F287BBC70D}"/>
              </a:ext>
            </a:extLst>
          </p:cNvPr>
          <p:cNvSpPr/>
          <p:nvPr/>
        </p:nvSpPr>
        <p:spPr>
          <a:xfrm>
            <a:off x="7095366" y="3602896"/>
            <a:ext cx="3744416" cy="2225405"/>
          </a:xfrm>
          <a:prstGeom prst="wedgeRoundRectCallout">
            <a:avLst>
              <a:gd name="adj1" fmla="val -64328"/>
              <a:gd name="adj2" fmla="val 2108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latin typeface="Calibri"/>
              </a:rPr>
              <a:t>Elevene finner blant annet informasjon i ei bok og svarer til slutt på spørsmålet med å tegne et flytskjema for å få fram sammenhengen mellom de ulike systemene.</a:t>
            </a:r>
          </a:p>
        </p:txBody>
      </p:sp>
    </p:spTree>
    <p:extLst>
      <p:ext uri="{BB962C8B-B14F-4D97-AF65-F5344CB8AC3E}">
        <p14:creationId xmlns:p14="http://schemas.microsoft.com/office/powerpoint/2010/main" val="2584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Inkludering i profesjonsfellesskapet</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10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269734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4234"/>
            <a:ext cx="10515600" cy="1325563"/>
          </a:xfrm>
        </p:spPr>
        <p:txBody>
          <a:bodyPr/>
          <a:lstStyle/>
          <a:p>
            <a:r>
              <a:rPr lang="nb-NO" dirty="0"/>
              <a:t>Repetisjon: </a:t>
            </a:r>
            <a:r>
              <a:rPr lang="en-US" dirty="0"/>
              <a:t>u</a:t>
            </a:r>
            <a:r>
              <a:rPr lang="nb-NO" dirty="0"/>
              <a:t>tforskende og skapende aktiviteter </a:t>
            </a:r>
          </a:p>
        </p:txBody>
      </p:sp>
      <p:sp>
        <p:nvSpPr>
          <p:cNvPr id="14" name="Pil: høyre 13">
            <a:extLst>
              <a:ext uri="{FF2B5EF4-FFF2-40B4-BE49-F238E27FC236}">
                <a16:creationId xmlns:a16="http://schemas.microsoft.com/office/drawing/2014/main" id="{2F3E12F9-1109-31B7-6837-83FC28471067}"/>
              </a:ext>
            </a:extLst>
          </p:cNvPr>
          <p:cNvSpPr/>
          <p:nvPr/>
        </p:nvSpPr>
        <p:spPr>
          <a:xfrm>
            <a:off x="664681" y="2424009"/>
            <a:ext cx="3991159" cy="2274195"/>
          </a:xfrm>
          <a:prstGeom prst="rightArrow">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Drivkraften er et spørsmål eller et oppdrag som kan besvares på ulike måter.</a:t>
            </a:r>
          </a:p>
        </p:txBody>
      </p:sp>
      <p:pic>
        <p:nvPicPr>
          <p:cNvPr id="12" name="Plassholder for innhold 11" descr="Først en ramme som viser to barn som bygger med klosser, dernest en ramme som viser det ferdige byggverket. Illustrasjon.">
            <a:extLst>
              <a:ext uri="{FF2B5EF4-FFF2-40B4-BE49-F238E27FC236}">
                <a16:creationId xmlns:a16="http://schemas.microsoft.com/office/drawing/2014/main" id="{027B416B-0243-AF37-FB71-3E2C76904C42}"/>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27476" b="28552"/>
          <a:stretch/>
        </p:blipFill>
        <p:spPr>
          <a:xfrm>
            <a:off x="4655840" y="2067720"/>
            <a:ext cx="6288380" cy="2722560"/>
          </a:xfrm>
        </p:spPr>
      </p:pic>
      <p:sp>
        <p:nvSpPr>
          <p:cNvPr id="19" name="Rektangel 18">
            <a:extLst>
              <a:ext uri="{FF2B5EF4-FFF2-40B4-BE49-F238E27FC236}">
                <a16:creationId xmlns:a16="http://schemas.microsoft.com/office/drawing/2014/main" id="{EFBE90D7-C1BD-F101-8530-B26DA5CD17A1}"/>
              </a:ext>
            </a:extLst>
          </p:cNvPr>
          <p:cNvSpPr/>
          <p:nvPr/>
        </p:nvSpPr>
        <p:spPr>
          <a:xfrm>
            <a:off x="4782079" y="4790279"/>
            <a:ext cx="2448272" cy="1325563"/>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Elevene samler </a:t>
            </a:r>
            <a:br>
              <a:rPr lang="nb-NO" sz="2200" dirty="0">
                <a:solidFill>
                  <a:schemeClr val="tx1"/>
                </a:solidFill>
              </a:rPr>
            </a:br>
            <a:r>
              <a:rPr lang="nb-NO" sz="2200" dirty="0">
                <a:solidFill>
                  <a:schemeClr val="tx1"/>
                </a:solidFill>
              </a:rPr>
              <a:t>informasjon eller erfaringer …</a:t>
            </a:r>
          </a:p>
        </p:txBody>
      </p:sp>
      <p:sp>
        <p:nvSpPr>
          <p:cNvPr id="20" name="Rektangel 19">
            <a:extLst>
              <a:ext uri="{FF2B5EF4-FFF2-40B4-BE49-F238E27FC236}">
                <a16:creationId xmlns:a16="http://schemas.microsoft.com/office/drawing/2014/main" id="{A5ECB04F-BB9F-9FDD-2708-8FD913C6EFBE}"/>
              </a:ext>
            </a:extLst>
          </p:cNvPr>
          <p:cNvSpPr/>
          <p:nvPr/>
        </p:nvSpPr>
        <p:spPr>
          <a:xfrm>
            <a:off x="8310471" y="4790281"/>
            <a:ext cx="2376264" cy="1325561"/>
          </a:xfrm>
          <a:prstGeom prst="rect">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200" dirty="0">
                <a:solidFill>
                  <a:schemeClr val="tx1"/>
                </a:solidFill>
              </a:rPr>
              <a:t>… som de bruker for å svare på spørsmålet/ oppdraget.</a:t>
            </a:r>
          </a:p>
        </p:txBody>
      </p:sp>
      <p:sp>
        <p:nvSpPr>
          <p:cNvPr id="21" name="TekstSylinder 20">
            <a:extLst>
              <a:ext uri="{FF2B5EF4-FFF2-40B4-BE49-F238E27FC236}">
                <a16:creationId xmlns:a16="http://schemas.microsoft.com/office/drawing/2014/main" id="{F8F44C54-645C-EB0B-D27F-6C31F8D74E10}"/>
              </a:ext>
            </a:extLst>
          </p:cNvPr>
          <p:cNvSpPr txBox="1"/>
          <p:nvPr/>
        </p:nvSpPr>
        <p:spPr>
          <a:xfrm rot="16200000">
            <a:off x="9979018" y="3619608"/>
            <a:ext cx="1930404" cy="246221"/>
          </a:xfrm>
          <a:prstGeom prst="rect">
            <a:avLst/>
          </a:prstGeom>
          <a:noFill/>
        </p:spPr>
        <p:txBody>
          <a:bodyPr wrap="square" rtlCol="0">
            <a:spAutoFit/>
          </a:bodyPr>
          <a:lstStyle/>
          <a:p>
            <a:r>
              <a:rPr lang="nb-NO" sz="1000" dirty="0"/>
              <a:t>Illustrasjon: Celine Aas</a:t>
            </a:r>
          </a:p>
        </p:txBody>
      </p:sp>
    </p:spTree>
    <p:extLst>
      <p:ext uri="{BB962C8B-B14F-4D97-AF65-F5344CB8AC3E}">
        <p14:creationId xmlns:p14="http://schemas.microsoft.com/office/powerpoint/2010/main" val="3166057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03BA41-6B17-C228-F72D-D846C24455F9}"/>
              </a:ext>
            </a:extLst>
          </p:cNvPr>
          <p:cNvSpPr>
            <a:spLocks noGrp="1"/>
          </p:cNvSpPr>
          <p:nvPr>
            <p:ph type="title"/>
          </p:nvPr>
        </p:nvSpPr>
        <p:spPr/>
        <p:txBody>
          <a:bodyPr/>
          <a:lstStyle/>
          <a:p>
            <a:r>
              <a:rPr lang="nb-NO" dirty="0"/>
              <a:t>Profesjonsfellesskapet</a:t>
            </a:r>
          </a:p>
        </p:txBody>
      </p:sp>
      <p:sp>
        <p:nvSpPr>
          <p:cNvPr id="3" name="Plassholder for innhold 2">
            <a:extLst>
              <a:ext uri="{FF2B5EF4-FFF2-40B4-BE49-F238E27FC236}">
                <a16:creationId xmlns:a16="http://schemas.microsoft.com/office/drawing/2014/main" id="{B1D55D47-A3EA-2B21-1995-AED66F4DA22C}"/>
              </a:ext>
            </a:extLst>
          </p:cNvPr>
          <p:cNvSpPr>
            <a:spLocks noGrp="1"/>
          </p:cNvSpPr>
          <p:nvPr>
            <p:ph idx="1"/>
          </p:nvPr>
        </p:nvSpPr>
        <p:spPr/>
        <p:txBody>
          <a:bodyPr/>
          <a:lstStyle/>
          <a:p>
            <a:pPr marL="0" indent="0">
              <a:buNone/>
            </a:pPr>
            <a:r>
              <a:rPr lang="nb-NO" dirty="0"/>
              <a:t>Gjennom arbeidet med denne modulen har vi jobbet utforskende og skapende i profesjonsfellesskapet. </a:t>
            </a:r>
          </a:p>
        </p:txBody>
      </p:sp>
      <p:sp>
        <p:nvSpPr>
          <p:cNvPr id="5" name="Pil: høyre 4">
            <a:extLst>
              <a:ext uri="{FF2B5EF4-FFF2-40B4-BE49-F238E27FC236}">
                <a16:creationId xmlns:a16="http://schemas.microsoft.com/office/drawing/2014/main" id="{6F3B7339-F436-A2F3-571B-80936CF31386}"/>
              </a:ext>
            </a:extLst>
          </p:cNvPr>
          <p:cNvSpPr/>
          <p:nvPr/>
        </p:nvSpPr>
        <p:spPr>
          <a:xfrm>
            <a:off x="4058032" y="2752850"/>
            <a:ext cx="1325235" cy="1156321"/>
          </a:xfrm>
          <a:prstGeom prst="rightArrow">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b-NO" sz="1600" dirty="0">
                <a:solidFill>
                  <a:schemeClr val="tx1"/>
                </a:solidFill>
              </a:rPr>
              <a:t>Spørsmål/</a:t>
            </a:r>
          </a:p>
          <a:p>
            <a:pPr algn="r"/>
            <a:r>
              <a:rPr lang="nb-NO" sz="1600" dirty="0">
                <a:solidFill>
                  <a:schemeClr val="tx1"/>
                </a:solidFill>
              </a:rPr>
              <a:t>oppdrag</a:t>
            </a:r>
          </a:p>
        </p:txBody>
      </p:sp>
      <p:pic>
        <p:nvPicPr>
          <p:cNvPr id="4" name="Plassholder for innhold 11" descr="Første figur viser elever som bygger sammen. Andre figur viser det ferdige byggverket.">
            <a:extLst>
              <a:ext uri="{FF2B5EF4-FFF2-40B4-BE49-F238E27FC236}">
                <a16:creationId xmlns:a16="http://schemas.microsoft.com/office/drawing/2014/main" id="{3C7D67EA-9FDC-BD94-2638-AB184750B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76" b="28552"/>
          <a:stretch/>
        </p:blipFill>
        <p:spPr>
          <a:xfrm>
            <a:off x="5696042" y="2660729"/>
            <a:ext cx="3096344" cy="1340565"/>
          </a:xfrm>
          <a:prstGeom prst="rect">
            <a:avLst/>
          </a:prstGeom>
        </p:spPr>
      </p:pic>
      <p:sp>
        <p:nvSpPr>
          <p:cNvPr id="6" name="Bildeforklaring formet som et avrundet rektangel 4">
            <a:extLst>
              <a:ext uri="{FF2B5EF4-FFF2-40B4-BE49-F238E27FC236}">
                <a16:creationId xmlns:a16="http://schemas.microsoft.com/office/drawing/2014/main" id="{B66F3494-7FD4-057D-283D-77B29ECDA486}"/>
              </a:ext>
            </a:extLst>
          </p:cNvPr>
          <p:cNvSpPr/>
          <p:nvPr/>
        </p:nvSpPr>
        <p:spPr>
          <a:xfrm>
            <a:off x="473361" y="4516530"/>
            <a:ext cx="3427749" cy="2041211"/>
          </a:xfrm>
          <a:prstGeom prst="wedgeRoundRectCallout">
            <a:avLst>
              <a:gd name="adj1" fmla="val 37189"/>
              <a:gd name="adj2" fmla="val -78979"/>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latin typeface="Calibri"/>
                <a:cs typeface="Calibri"/>
              </a:rPr>
              <a:t>Drivkraften har vært spørsmålet: </a:t>
            </a:r>
            <a:r>
              <a:rPr lang="nb-NO" sz="2200" i="1" dirty="0">
                <a:solidFill>
                  <a:schemeClr val="tx1"/>
                </a:solidFill>
                <a:latin typeface="Calibri"/>
                <a:cs typeface="Calibri"/>
              </a:rPr>
              <a:t>Hvordan kan utforskende og skapende aktiviteter gjøre undervisninga inkluderende? </a:t>
            </a:r>
          </a:p>
        </p:txBody>
      </p:sp>
      <p:sp>
        <p:nvSpPr>
          <p:cNvPr id="7" name="Bildeforklaring formet som et avrundet rektangel 4">
            <a:extLst>
              <a:ext uri="{FF2B5EF4-FFF2-40B4-BE49-F238E27FC236}">
                <a16:creationId xmlns:a16="http://schemas.microsoft.com/office/drawing/2014/main" id="{1AB5A21F-0F17-38B9-6463-DC1EBDA93D33}"/>
              </a:ext>
            </a:extLst>
          </p:cNvPr>
          <p:cNvSpPr/>
          <p:nvPr/>
        </p:nvSpPr>
        <p:spPr>
          <a:xfrm>
            <a:off x="4489987" y="4516530"/>
            <a:ext cx="3427749" cy="2120724"/>
          </a:xfrm>
          <a:prstGeom prst="wedgeRoundRectCallout">
            <a:avLst>
              <a:gd name="adj1" fmla="val -15714"/>
              <a:gd name="adj2" fmla="val -67553"/>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latin typeface="Calibri"/>
                <a:cs typeface="Calibri"/>
              </a:rPr>
              <a:t>Vi har samlet informasjon gjennom å diskutere, prøve ut aktiviteter, observere elevene og dele erfaringer.</a:t>
            </a:r>
          </a:p>
        </p:txBody>
      </p:sp>
      <p:sp>
        <p:nvSpPr>
          <p:cNvPr id="8" name="Bildeforklaring formet som et avrundet rektangel 4">
            <a:extLst>
              <a:ext uri="{FF2B5EF4-FFF2-40B4-BE49-F238E27FC236}">
                <a16:creationId xmlns:a16="http://schemas.microsoft.com/office/drawing/2014/main" id="{416EF269-E439-A595-C7E1-9DFD587ED8B2}"/>
              </a:ext>
            </a:extLst>
          </p:cNvPr>
          <p:cNvSpPr/>
          <p:nvPr/>
        </p:nvSpPr>
        <p:spPr>
          <a:xfrm>
            <a:off x="8290889" y="4516530"/>
            <a:ext cx="3651788" cy="2120724"/>
          </a:xfrm>
          <a:prstGeom prst="wedgeRoundRectCallout">
            <a:avLst>
              <a:gd name="adj1" fmla="val -43766"/>
              <a:gd name="adj2" fmla="val -74296"/>
              <a:gd name="adj3" fmla="val 1666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b-NO" sz="2200" dirty="0">
                <a:solidFill>
                  <a:schemeClr val="tx1"/>
                </a:solidFill>
                <a:latin typeface="Calibri"/>
                <a:cs typeface="Calibri"/>
              </a:rPr>
              <a:t>Vi har brukt informasjonen og erfaringene til å komme fram til noen svar på spørsmålet.</a:t>
            </a:r>
          </a:p>
        </p:txBody>
      </p:sp>
    </p:spTree>
    <p:extLst>
      <p:ext uri="{BB962C8B-B14F-4D97-AF65-F5344CB8AC3E}">
        <p14:creationId xmlns:p14="http://schemas.microsoft.com/office/powerpoint/2010/main" val="31974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latin typeface="+mn-lt"/>
                <a:ea typeface="+mn-ea"/>
                <a:cs typeface="+mn-cs"/>
              </a:rPr>
              <a:t>Inkludering i profesjonsfellesskapet</a:t>
            </a:r>
            <a:endParaRPr lang="nb-NO" dirty="0"/>
          </a:p>
        </p:txBody>
      </p:sp>
      <p:sp>
        <p:nvSpPr>
          <p:cNvPr id="3" name="Plassholder for innhold 2"/>
          <p:cNvSpPr>
            <a:spLocks noGrp="1"/>
          </p:cNvSpPr>
          <p:nvPr>
            <p:ph idx="1"/>
          </p:nvPr>
        </p:nvSpPr>
        <p:spPr>
          <a:xfrm>
            <a:off x="838199" y="2276872"/>
            <a:ext cx="9850516" cy="4464496"/>
          </a:xfrm>
        </p:spPr>
        <p:txBody>
          <a:bodyPr>
            <a:normAutofit/>
          </a:bodyPr>
          <a:lstStyle/>
          <a:p>
            <a:pPr marL="0" indent="0">
              <a:buNone/>
            </a:pPr>
            <a:r>
              <a:rPr lang="nb-NO" sz="2200" b="1" dirty="0"/>
              <a:t>Diskuter i grupper (10 min):</a:t>
            </a:r>
            <a:endParaRPr lang="nb-NO" sz="2200" dirty="0"/>
          </a:p>
          <a:p>
            <a:pPr marL="0" indent="0">
              <a:buNone/>
            </a:pPr>
            <a:r>
              <a:rPr lang="nb-NO" sz="2200" dirty="0"/>
              <a:t>Hva har det å arbeide utforskende i profesjonsfellesskapet hatt å si for deres opplevelse av inkludering (motivasjon og mestring, trygghet og godt samspill)?</a:t>
            </a:r>
          </a:p>
          <a:p>
            <a:pPr marL="0" indent="0">
              <a:buNone/>
            </a:pPr>
            <a:endParaRPr lang="nb-NO" sz="2200" dirty="0"/>
          </a:p>
          <a:p>
            <a:endParaRPr lang="nb-NO" sz="2200" dirty="0"/>
          </a:p>
        </p:txBody>
      </p:sp>
      <p:sp>
        <p:nvSpPr>
          <p:cNvPr id="5" name="Pil: høyre 4">
            <a:extLst>
              <a:ext uri="{FF2B5EF4-FFF2-40B4-BE49-F238E27FC236}">
                <a16:creationId xmlns:a16="http://schemas.microsoft.com/office/drawing/2014/main" id="{FEE7E627-3CF1-CA21-48F3-CECD38051651}"/>
              </a:ext>
              <a:ext uri="{C183D7F6-B498-43B3-948B-1728B52AA6E4}">
                <adec:decorative xmlns:adec="http://schemas.microsoft.com/office/drawing/2017/decorative" val="1"/>
              </a:ext>
            </a:extLst>
          </p:cNvPr>
          <p:cNvSpPr/>
          <p:nvPr/>
        </p:nvSpPr>
        <p:spPr>
          <a:xfrm>
            <a:off x="1029928" y="3996313"/>
            <a:ext cx="1114927" cy="1531258"/>
          </a:xfrm>
          <a:prstGeom prst="rightArrow">
            <a:avLst/>
          </a:prstGeom>
          <a:solidFill>
            <a:srgbClr val="D7E3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00" dirty="0">
              <a:solidFill>
                <a:schemeClr val="tx1"/>
              </a:solidFill>
            </a:endParaRPr>
          </a:p>
        </p:txBody>
      </p:sp>
      <p:pic>
        <p:nvPicPr>
          <p:cNvPr id="6" name="Plassholder for innhold 11" descr="Først en ramme som viser to barn som bygger med klosser, dernest en ramme som viser det ferdige byggverket. Illustrasjon.">
            <a:extLst>
              <a:ext uri="{FF2B5EF4-FFF2-40B4-BE49-F238E27FC236}">
                <a16:creationId xmlns:a16="http://schemas.microsoft.com/office/drawing/2014/main" id="{20FB45AD-249D-9401-BE0B-33B9D6C9F62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7476" b="28552"/>
          <a:stretch/>
        </p:blipFill>
        <p:spPr>
          <a:xfrm>
            <a:off x="2267519" y="3691922"/>
            <a:ext cx="4559638" cy="1974100"/>
          </a:xfrm>
          <a:prstGeom prst="rect">
            <a:avLst/>
          </a:prstGeom>
        </p:spPr>
      </p:pic>
      <p:sp>
        <p:nvSpPr>
          <p:cNvPr id="10" name="TekstSylinder 9">
            <a:extLst>
              <a:ext uri="{FF2B5EF4-FFF2-40B4-BE49-F238E27FC236}">
                <a16:creationId xmlns:a16="http://schemas.microsoft.com/office/drawing/2014/main" id="{1BE48525-8A84-B2FB-2070-2476402DE801}"/>
              </a:ext>
            </a:extLst>
          </p:cNvPr>
          <p:cNvSpPr txBox="1"/>
          <p:nvPr/>
        </p:nvSpPr>
        <p:spPr>
          <a:xfrm rot="16200000">
            <a:off x="6211114" y="4733719"/>
            <a:ext cx="1299777" cy="400110"/>
          </a:xfrm>
          <a:prstGeom prst="rect">
            <a:avLst/>
          </a:prstGeom>
          <a:noFill/>
        </p:spPr>
        <p:txBody>
          <a:bodyPr wrap="square" rtlCol="0">
            <a:spAutoFit/>
          </a:bodyPr>
          <a:lstStyle/>
          <a:p>
            <a:r>
              <a:rPr lang="nb-NO" sz="1000" dirty="0"/>
              <a:t>Illustrasjon: Celine Aas</a:t>
            </a:r>
          </a:p>
        </p:txBody>
      </p:sp>
      <p:pic>
        <p:nvPicPr>
          <p:cNvPr id="17" name="Grafikk 16">
            <a:extLst>
              <a:ext uri="{FF2B5EF4-FFF2-40B4-BE49-F238E27FC236}">
                <a16:creationId xmlns:a16="http://schemas.microsoft.com/office/drawing/2014/main" id="{E8D1EDC5-E385-0CAC-EA49-EEDBFB6D19D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108" y="425732"/>
            <a:ext cx="1150362" cy="1204347"/>
          </a:xfrm>
          <a:prstGeom prst="rect">
            <a:avLst/>
          </a:prstGeom>
        </p:spPr>
      </p:pic>
    </p:spTree>
    <p:extLst>
      <p:ext uri="{BB962C8B-B14F-4D97-AF65-F5344CB8AC3E}">
        <p14:creationId xmlns:p14="http://schemas.microsoft.com/office/powerpoint/2010/main" val="4089511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Oppsummering av modulen</a:t>
            </a:r>
          </a:p>
        </p:txBody>
      </p:sp>
      <p:sp>
        <p:nvSpPr>
          <p:cNvPr id="3" name="Plassholder for innhold 2"/>
          <p:cNvSpPr>
            <a:spLocks noGrp="1"/>
          </p:cNvSpPr>
          <p:nvPr>
            <p:ph idx="1"/>
          </p:nvPr>
        </p:nvSpPr>
        <p:spPr>
          <a:xfrm>
            <a:off x="838200" y="2276872"/>
            <a:ext cx="7346032" cy="3849292"/>
          </a:xfrm>
        </p:spPr>
        <p:txBody>
          <a:bodyPr>
            <a:normAutofit/>
          </a:bodyPr>
          <a:lstStyle/>
          <a:p>
            <a:pPr marL="0" indent="0">
              <a:buNone/>
            </a:pPr>
            <a:r>
              <a:rPr lang="nb-NO" sz="2200" b="1" dirty="0"/>
              <a:t>Diskuter i par (5 min): </a:t>
            </a:r>
          </a:p>
          <a:p>
            <a:pPr marL="0" indent="0">
              <a:buNone/>
            </a:pPr>
            <a:r>
              <a:rPr lang="nb-NO" sz="2200" dirty="0"/>
              <a:t>Hvilke tanker eller erfaringer fra arbeidet med denne modulen vil du ta med deg i din framtidige undervisning/praksis? </a:t>
            </a:r>
          </a:p>
          <a:p>
            <a:pPr marL="0" indent="0">
              <a:buNone/>
            </a:pPr>
            <a:endParaRPr lang="nb-NO" sz="2200" b="1" dirty="0"/>
          </a:p>
          <a:p>
            <a:pPr marL="0" indent="0">
              <a:buNone/>
            </a:pPr>
            <a:r>
              <a:rPr lang="nb-NO" sz="2200" b="1" dirty="0"/>
              <a:t>Oppsummer kort i plenum. </a:t>
            </a:r>
          </a:p>
          <a:p>
            <a:pPr marL="0" indent="0">
              <a:buNone/>
            </a:pPr>
            <a:endParaRPr lang="nb-NO" sz="2200" dirty="0"/>
          </a:p>
        </p:txBody>
      </p:sp>
      <p:pic>
        <p:nvPicPr>
          <p:cNvPr id="4" name="Bild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24192" y="1556792"/>
            <a:ext cx="2650604" cy="5301208"/>
          </a:xfrm>
          <a:prstGeom prst="rect">
            <a:avLst/>
          </a:prstGeom>
        </p:spPr>
      </p:pic>
      <p:grpSp>
        <p:nvGrpSpPr>
          <p:cNvPr id="5" name="Gruppe 4">
            <a:extLst>
              <a:ext uri="{FF2B5EF4-FFF2-40B4-BE49-F238E27FC236}">
                <a16:creationId xmlns:a16="http://schemas.microsoft.com/office/drawing/2014/main" id="{A9218591-44CE-5D46-CE77-7C786FFE5593}"/>
              </a:ext>
              <a:ext uri="{C183D7F6-B498-43B3-948B-1728B52AA6E4}">
                <adec:decorative xmlns:adec="http://schemas.microsoft.com/office/drawing/2017/decorative" val="1"/>
              </a:ext>
            </a:extLst>
          </p:cNvPr>
          <p:cNvGrpSpPr/>
          <p:nvPr/>
        </p:nvGrpSpPr>
        <p:grpSpPr>
          <a:xfrm>
            <a:off x="10047930" y="501533"/>
            <a:ext cx="1750803" cy="1052745"/>
            <a:chOff x="486890" y="4822412"/>
            <a:chExt cx="2185603" cy="1314185"/>
          </a:xfrm>
          <a:solidFill>
            <a:schemeClr val="tx2"/>
          </a:solidFill>
        </p:grpSpPr>
        <p:pic>
          <p:nvPicPr>
            <p:cNvPr id="6" name="Grafikk 5" descr="Bruker med heldekkende fyll">
              <a:extLst>
                <a:ext uri="{FF2B5EF4-FFF2-40B4-BE49-F238E27FC236}">
                  <a16:creationId xmlns:a16="http://schemas.microsoft.com/office/drawing/2014/main" id="{0DA6DE91-837C-AF7E-66D0-220872569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890" y="4822412"/>
              <a:ext cx="1255279" cy="1314185"/>
            </a:xfrm>
            <a:prstGeom prst="rect">
              <a:avLst/>
            </a:prstGeom>
          </p:spPr>
        </p:pic>
        <p:pic>
          <p:nvPicPr>
            <p:cNvPr id="7" name="Grafikk 6" descr="Bruker med heldekkende fyll">
              <a:extLst>
                <a:ext uri="{FF2B5EF4-FFF2-40B4-BE49-F238E27FC236}">
                  <a16:creationId xmlns:a16="http://schemas.microsoft.com/office/drawing/2014/main" id="{6BF7B70C-1247-9E65-E3C6-94B8D9499C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7215" y="4822412"/>
              <a:ext cx="1255278" cy="1314185"/>
            </a:xfrm>
            <a:prstGeom prst="rect">
              <a:avLst/>
            </a:prstGeom>
          </p:spPr>
        </p:pic>
      </p:grpSp>
    </p:spTree>
    <p:extLst>
      <p:ext uri="{BB962C8B-B14F-4D97-AF65-F5344CB8AC3E}">
        <p14:creationId xmlns:p14="http://schemas.microsoft.com/office/powerpoint/2010/main" val="27682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5CADC55-4389-E3D0-DD8D-6393C4A1033F}"/>
              </a:ext>
            </a:extLst>
          </p:cNvPr>
          <p:cNvSpPr>
            <a:spLocks noGrp="1"/>
          </p:cNvSpPr>
          <p:nvPr>
            <p:ph type="title"/>
          </p:nvPr>
        </p:nvSpPr>
        <p:spPr/>
        <p:txBody>
          <a:bodyPr/>
          <a:lstStyle/>
          <a:p>
            <a:r>
              <a:rPr lang="nb-NO" dirty="0"/>
              <a:t>Tidsplan </a:t>
            </a:r>
            <a:r>
              <a:rPr lang="nn-NO" dirty="0"/>
              <a:t>del 1: Samarbeid</a:t>
            </a:r>
            <a:endParaRPr lang="nb-NO" dirty="0"/>
          </a:p>
        </p:txBody>
      </p:sp>
      <p:graphicFrame>
        <p:nvGraphicFramePr>
          <p:cNvPr id="6" name="Table 4">
            <a:extLst>
              <a:ext uri="{FF2B5EF4-FFF2-40B4-BE49-F238E27FC236}">
                <a16:creationId xmlns:a16="http://schemas.microsoft.com/office/drawing/2014/main" id="{080E5754-5D9A-F627-29B8-BDA046FF7388}"/>
              </a:ext>
            </a:extLst>
          </p:cNvPr>
          <p:cNvGraphicFramePr>
            <a:graphicFrameLocks noGrp="1"/>
          </p:cNvGraphicFramePr>
          <p:nvPr>
            <p:extLst>
              <p:ext uri="{D42A27DB-BD31-4B8C-83A1-F6EECF244321}">
                <p14:modId xmlns:p14="http://schemas.microsoft.com/office/powerpoint/2010/main" val="4134309190"/>
              </p:ext>
            </p:extLst>
          </p:nvPr>
        </p:nvGraphicFramePr>
        <p:xfrm>
          <a:off x="1130424" y="2276872"/>
          <a:ext cx="9502080" cy="3168354"/>
        </p:xfrm>
        <a:graphic>
          <a:graphicData uri="http://schemas.openxmlformats.org/drawingml/2006/table">
            <a:tbl>
              <a:tblPr firstRow="1" bandRow="1">
                <a:tableStyleId>{B301B821-A1FF-4177-AEE7-76D212191A09}</a:tableStyleId>
              </a:tblPr>
              <a:tblGrid>
                <a:gridCol w="6479924">
                  <a:extLst>
                    <a:ext uri="{9D8B030D-6E8A-4147-A177-3AD203B41FA5}">
                      <a16:colId xmlns:a16="http://schemas.microsoft.com/office/drawing/2014/main" val="682717409"/>
                    </a:ext>
                  </a:extLst>
                </a:gridCol>
                <a:gridCol w="3022156">
                  <a:extLst>
                    <a:ext uri="{9D8B030D-6E8A-4147-A177-3AD203B41FA5}">
                      <a16:colId xmlns:a16="http://schemas.microsoft.com/office/drawing/2014/main" val="985515506"/>
                    </a:ext>
                  </a:extLst>
                </a:gridCol>
              </a:tblGrid>
              <a:tr h="528059">
                <a:tc>
                  <a:txBody>
                    <a:bodyPr/>
                    <a:lstStyle/>
                    <a:p>
                      <a:pPr marL="0" marR="0" lvl="0" indent="0" algn="l" rtl="0">
                        <a:spcBef>
                          <a:spcPts val="0"/>
                        </a:spcBef>
                        <a:spcAft>
                          <a:spcPts val="0"/>
                        </a:spcAft>
                        <a:buNone/>
                      </a:pPr>
                      <a:r>
                        <a:rPr lang="x-none" sz="2200" b="0" u="none" strike="noStrike" cap="none" dirty="0">
                          <a:solidFill>
                            <a:schemeClr val="bg1"/>
                          </a:solidFill>
                        </a:rPr>
                        <a:t>Aktivitet</a:t>
                      </a:r>
                      <a:endParaRPr sz="2200" b="0" dirty="0">
                        <a:solidFill>
                          <a:schemeClr val="bg1"/>
                        </a:solidFill>
                      </a:endParaRPr>
                    </a:p>
                  </a:txBody>
                  <a:tcPr marL="91450" marR="91450" marT="45725" marB="45725">
                    <a:solidFill>
                      <a:srgbClr val="227186"/>
                    </a:solidFill>
                  </a:tcPr>
                </a:tc>
                <a:tc>
                  <a:txBody>
                    <a:bodyPr/>
                    <a:lstStyle/>
                    <a:p>
                      <a:pPr marL="0" marR="0" lvl="0" indent="0" algn="l" rtl="0">
                        <a:spcBef>
                          <a:spcPts val="0"/>
                        </a:spcBef>
                        <a:spcAft>
                          <a:spcPts val="0"/>
                        </a:spcAft>
                        <a:buNone/>
                      </a:pPr>
                      <a:r>
                        <a:rPr lang="x-none" sz="2200" b="0" dirty="0">
                          <a:solidFill>
                            <a:schemeClr val="bg1"/>
                          </a:solidFill>
                        </a:rPr>
                        <a:t>Tid</a:t>
                      </a:r>
                      <a:endParaRPr sz="2200" b="0" dirty="0">
                        <a:solidFill>
                          <a:schemeClr val="bg1"/>
                        </a:solidFill>
                      </a:endParaRPr>
                    </a:p>
                  </a:txBody>
                  <a:tcPr marL="91450" marR="91450" marT="45725" marB="45725"/>
                </a:tc>
                <a:extLst>
                  <a:ext uri="{0D108BD9-81ED-4DB2-BD59-A6C34878D82A}">
                    <a16:rowId xmlns:a16="http://schemas.microsoft.com/office/drawing/2014/main" val="498461526"/>
                  </a:ext>
                </a:extLst>
              </a:tr>
              <a:tr h="528059">
                <a:tc>
                  <a:txBody>
                    <a:bodyPr/>
                    <a:lstStyle/>
                    <a:p>
                      <a:r>
                        <a:rPr lang="nn-NO" sz="2200" baseline="0" noProof="0" dirty="0"/>
                        <a:t>Refleksjon</a:t>
                      </a:r>
                      <a:endParaRPr lang="nn-NO" sz="2200" noProof="0" dirty="0"/>
                    </a:p>
                  </a:txBody>
                  <a:tcPr/>
                </a:tc>
                <a:tc>
                  <a:txBody>
                    <a:bodyPr/>
                    <a:lstStyle/>
                    <a:p>
                      <a:r>
                        <a:rPr lang="nb-NO" sz="2200" noProof="0" dirty="0"/>
                        <a:t>10 min</a:t>
                      </a:r>
                    </a:p>
                  </a:txBody>
                  <a:tcPr/>
                </a:tc>
                <a:extLst>
                  <a:ext uri="{0D108BD9-81ED-4DB2-BD59-A6C34878D82A}">
                    <a16:rowId xmlns:a16="http://schemas.microsoft.com/office/drawing/2014/main" val="24440700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sz="2200" noProof="0" dirty="0"/>
                        <a:t>Eksempelaktivitet</a:t>
                      </a:r>
                    </a:p>
                  </a:txBody>
                  <a:tcPr/>
                </a:tc>
                <a:tc>
                  <a:txBody>
                    <a:bodyPr/>
                    <a:lstStyle/>
                    <a:p>
                      <a:r>
                        <a:rPr lang="nb-NO" sz="2200" noProof="0" dirty="0"/>
                        <a:t>30 min</a:t>
                      </a:r>
                    </a:p>
                  </a:txBody>
                  <a:tcPr/>
                </a:tc>
                <a:extLst>
                  <a:ext uri="{0D108BD9-81ED-4DB2-BD59-A6C34878D82A}">
                    <a16:rowId xmlns:a16="http://schemas.microsoft.com/office/drawing/2014/main" val="2386477327"/>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baseline="0" noProof="0" dirty="0"/>
                        <a:t>Om å la elevene utforske og skape </a:t>
                      </a:r>
                      <a:endParaRPr lang="nb-NO" sz="2200" noProof="0" dirty="0"/>
                    </a:p>
                  </a:txBody>
                  <a:tcPr/>
                </a:tc>
                <a:tc>
                  <a:txBody>
                    <a:bodyPr/>
                    <a:lstStyle/>
                    <a:p>
                      <a:r>
                        <a:rPr lang="nb-NO" sz="2200" noProof="0" dirty="0"/>
                        <a:t>35 min</a:t>
                      </a:r>
                    </a:p>
                  </a:txBody>
                  <a:tcPr/>
                </a:tc>
                <a:extLst>
                  <a:ext uri="{0D108BD9-81ED-4DB2-BD59-A6C34878D82A}">
                    <a16:rowId xmlns:a16="http://schemas.microsoft.com/office/drawing/2014/main" val="810729883"/>
                  </a:ext>
                </a:extLst>
              </a:tr>
              <a:tr h="528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2200" noProof="0" dirty="0"/>
                        <a:t>Planlegge utprøving</a:t>
                      </a:r>
                    </a:p>
                  </a:txBody>
                  <a:tcPr/>
                </a:tc>
                <a:tc>
                  <a:txBody>
                    <a:bodyPr/>
                    <a:lstStyle/>
                    <a:p>
                      <a:r>
                        <a:rPr lang="nb-NO" sz="2200" noProof="0" dirty="0"/>
                        <a:t>20 min</a:t>
                      </a:r>
                    </a:p>
                  </a:txBody>
                  <a:tcPr/>
                </a:tc>
                <a:extLst>
                  <a:ext uri="{0D108BD9-81ED-4DB2-BD59-A6C34878D82A}">
                    <a16:rowId xmlns:a16="http://schemas.microsoft.com/office/drawing/2014/main" val="48705819"/>
                  </a:ext>
                </a:extLst>
              </a:tr>
              <a:tr h="528059">
                <a:tc>
                  <a:txBody>
                    <a:bodyPr/>
                    <a:lstStyle/>
                    <a:p>
                      <a:pPr marL="0" marR="0" lvl="0" indent="0" algn="l" rtl="0">
                        <a:spcBef>
                          <a:spcPts val="0"/>
                        </a:spcBef>
                        <a:spcAft>
                          <a:spcPts val="0"/>
                        </a:spcAft>
                        <a:buNone/>
                      </a:pPr>
                      <a:r>
                        <a:rPr lang="nb-NO" sz="2200" b="1" dirty="0"/>
                        <a:t>Totalt</a:t>
                      </a:r>
                      <a:endParaRPr sz="2200" b="1" dirty="0">
                        <a:solidFill>
                          <a:schemeClr val="bg1"/>
                        </a:solidFill>
                      </a:endParaRPr>
                    </a:p>
                  </a:txBody>
                  <a:tcPr marL="91450" marR="91450" marT="45725" marB="45725"/>
                </a:tc>
                <a:tc>
                  <a:txBody>
                    <a:bodyPr/>
                    <a:lstStyle/>
                    <a:p>
                      <a:r>
                        <a:rPr lang="nb-NO" sz="2200" b="1" noProof="0" dirty="0"/>
                        <a:t>1 time og 35 min</a:t>
                      </a:r>
                    </a:p>
                  </a:txBody>
                  <a:tcPr marL="91450" marR="91450" marT="45725" marB="45725"/>
                </a:tc>
                <a:extLst>
                  <a:ext uri="{0D108BD9-81ED-4DB2-BD59-A6C34878D82A}">
                    <a16:rowId xmlns:a16="http://schemas.microsoft.com/office/drawing/2014/main" val="2221886606"/>
                  </a:ext>
                </a:extLst>
              </a:tr>
            </a:tbl>
          </a:graphicData>
        </a:graphic>
      </p:graphicFrame>
    </p:spTree>
    <p:extLst>
      <p:ext uri="{BB962C8B-B14F-4D97-AF65-F5344CB8AC3E}">
        <p14:creationId xmlns:p14="http://schemas.microsoft.com/office/powerpoint/2010/main" val="2065638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7B23-7965-F5C7-3300-59696C744D18}"/>
              </a:ext>
            </a:extLst>
          </p:cNvPr>
          <p:cNvSpPr>
            <a:spLocks noGrp="1"/>
          </p:cNvSpPr>
          <p:nvPr>
            <p:ph type="title"/>
          </p:nvPr>
        </p:nvSpPr>
        <p:spPr/>
        <p:txBody>
          <a:bodyPr/>
          <a:lstStyle/>
          <a:p>
            <a:r>
              <a:rPr lang="nb-NO" dirty="0"/>
              <a:t>Referanser</a:t>
            </a:r>
          </a:p>
        </p:txBody>
      </p:sp>
      <p:sp>
        <p:nvSpPr>
          <p:cNvPr id="3" name="Content Placeholder 2">
            <a:extLst>
              <a:ext uri="{FF2B5EF4-FFF2-40B4-BE49-F238E27FC236}">
                <a16:creationId xmlns:a16="http://schemas.microsoft.com/office/drawing/2014/main" id="{C7CCC39A-E4AA-4274-9A84-0B49E65729E1}"/>
              </a:ext>
            </a:extLst>
          </p:cNvPr>
          <p:cNvSpPr>
            <a:spLocks noGrp="1"/>
          </p:cNvSpPr>
          <p:nvPr>
            <p:ph idx="1"/>
          </p:nvPr>
        </p:nvSpPr>
        <p:spPr/>
        <p:txBody>
          <a:bodyPr>
            <a:normAutofit/>
          </a:bodyPr>
          <a:lstStyle/>
          <a:p>
            <a:pPr marL="0" indent="0">
              <a:buNone/>
            </a:pPr>
            <a:r>
              <a:rPr lang="nb-NO" sz="2200" dirty="0"/>
              <a:t>Bergkastet, I., Duesund, C. og </a:t>
            </a:r>
            <a:r>
              <a:rPr lang="nb-NO" sz="2200" dirty="0" err="1"/>
              <a:t>Westvig</a:t>
            </a:r>
            <a:r>
              <a:rPr lang="nb-NO" sz="2200" dirty="0"/>
              <a:t>, T.S. (2021). Kap. 6. Didaktiske val som fremmer fellesskap i grupper i Restad, F. og Sandsmark, J. (red.) </a:t>
            </a:r>
            <a:r>
              <a:rPr lang="nb-NO" sz="2200" i="1" dirty="0"/>
              <a:t>Mobbeforebygging i et fellesskapsperspektiv.</a:t>
            </a:r>
            <a:r>
              <a:rPr lang="nb-NO" sz="2200" dirty="0"/>
              <a:t> s. 72</a:t>
            </a:r>
            <a:endParaRPr lang="nb-NO" sz="22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200" kern="100" dirty="0">
                <a:effectLst/>
                <a:latin typeface="Calibri" panose="020F0502020204030204" pitchFamily="34" charset="0"/>
                <a:ea typeface="Calibri" panose="020F0502020204030204" pitchFamily="34" charset="0"/>
                <a:cs typeface="Calibri" panose="020F0502020204030204" pitchFamily="34" charset="0"/>
              </a:rPr>
              <a:t>Korsager M. (2018): </a:t>
            </a:r>
            <a:r>
              <a:rPr lang="nb-NO" sz="2200" i="1" kern="100" dirty="0">
                <a:effectLst/>
                <a:latin typeface="Calibri" panose="020F0502020204030204" pitchFamily="34" charset="0"/>
                <a:ea typeface="Calibri" panose="020F0502020204030204" pitchFamily="34" charset="0"/>
                <a:cs typeface="Calibri" panose="020F0502020204030204" pitchFamily="34" charset="0"/>
              </a:rPr>
              <a:t>Utforskende undervisning og arbeidsmåter – en introduksjon</a:t>
            </a:r>
            <a:r>
              <a:rPr lang="nb-NO" sz="2200" kern="100" dirty="0">
                <a:effectLst/>
                <a:latin typeface="Calibri" panose="020F0502020204030204" pitchFamily="34" charset="0"/>
                <a:ea typeface="Calibri" panose="020F0502020204030204" pitchFamily="34" charset="0"/>
                <a:cs typeface="Calibri" panose="020F0502020204030204" pitchFamily="34" charset="0"/>
              </a:rPr>
              <a:t>. </a:t>
            </a:r>
            <a:r>
              <a:rPr lang="nn-NO" sz="2200" kern="100" dirty="0">
                <a:effectLst/>
                <a:latin typeface="Calibri" panose="020F0502020204030204" pitchFamily="34" charset="0"/>
                <a:ea typeface="Calibri" panose="020F0502020204030204" pitchFamily="34" charset="0"/>
                <a:cs typeface="Calibri" panose="020F0502020204030204" pitchFamily="34" charset="0"/>
              </a:rPr>
              <a:t>Naturfag 1/18, s. 82-83. </a:t>
            </a:r>
          </a:p>
          <a:p>
            <a:pPr marL="0" indent="0">
              <a:buNone/>
            </a:pPr>
            <a:r>
              <a:rPr lang="en-US" sz="2200" dirty="0"/>
              <a:t>Mehta, J., &amp; Fine, S. (2019). </a:t>
            </a:r>
            <a:r>
              <a:rPr lang="en-US" sz="2200" i="1" dirty="0"/>
              <a:t>In search of deeper learning: The quest to remake the American high school. </a:t>
            </a:r>
            <a:r>
              <a:rPr lang="en-US" sz="2200" dirty="0"/>
              <a:t>Harvard University Press, s. 295</a:t>
            </a:r>
            <a:endParaRPr lang="nb-NO" sz="2200" dirty="0"/>
          </a:p>
          <a:p>
            <a:pPr marL="0" indent="0">
              <a:buNone/>
            </a:pPr>
            <a:r>
              <a:rPr lang="nb-NO" sz="2200" dirty="0">
                <a:solidFill>
                  <a:srgbClr val="222222"/>
                </a:solidFill>
                <a:ea typeface="Calibri" panose="020F0502020204030204" pitchFamily="34" charset="0"/>
                <a:cs typeface="Times New Roman" panose="02020603050405020304" pitchFamily="18" charset="0"/>
              </a:rPr>
              <a:t>Kunnskapsdepartementet (2019). Læreplanverket for kunnskapsløftet 2020. Forklaring av verb i læreplanen i naturfag. </a:t>
            </a:r>
          </a:p>
          <a:p>
            <a:pPr marL="0" indent="0">
              <a:buNone/>
            </a:pPr>
            <a:endParaRPr lang="nb-NO" dirty="0"/>
          </a:p>
        </p:txBody>
      </p:sp>
    </p:spTree>
    <p:extLst>
      <p:ext uri="{BB962C8B-B14F-4D97-AF65-F5344CB8AC3E}">
        <p14:creationId xmlns:p14="http://schemas.microsoft.com/office/powerpoint/2010/main" val="158418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4">
            <a:extLst>
              <a:ext uri="{FF2B5EF4-FFF2-40B4-BE49-F238E27FC236}">
                <a16:creationId xmlns:a16="http://schemas.microsoft.com/office/drawing/2014/main" id="{486CF7A2-44F9-4391-BB36-1D0902937B6B}"/>
              </a:ext>
            </a:extLst>
          </p:cNvPr>
          <p:cNvSpPr>
            <a:spLocks noGrp="1"/>
          </p:cNvSpPr>
          <p:nvPr>
            <p:ph type="title" idx="4294967295"/>
          </p:nvPr>
        </p:nvSpPr>
        <p:spPr>
          <a:xfrm>
            <a:off x="1919535" y="6243787"/>
            <a:ext cx="8352928"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tx1"/>
                </a:solidFill>
                <a:effectLst/>
                <a:uLnTx/>
                <a:uFillTx/>
                <a:latin typeface="+mn-lt"/>
                <a:ea typeface="+mn-ea"/>
                <a:cs typeface="+mn-cs"/>
              </a:rPr>
              <a:t>facebook.com/Naturfagsenteret 		naturfagsenteret.no/nyhetsbrev</a:t>
            </a:r>
          </a:p>
        </p:txBody>
      </p:sp>
      <p:pic>
        <p:nvPicPr>
          <p:cNvPr id="8" name="Picture 2" descr="Bilderesultat for nyhetsbrev">
            <a:extLst>
              <a:ext uri="{FF2B5EF4-FFF2-40B4-BE49-F238E27FC236}">
                <a16:creationId xmlns:a16="http://schemas.microsoft.com/office/drawing/2014/main" id="{85FC3C8C-9492-46E7-AB52-224ABB937460}"/>
              </a:ext>
            </a:extLst>
          </p:cNvPr>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8096250" y="5584998"/>
            <a:ext cx="991013" cy="743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689E0816-2960-4322-A360-40977AB7FC8B}"/>
              </a:ext>
              <a:ext uri="{C183D7F6-B498-43B3-948B-1728B52AA6E4}">
                <adec:decorative xmlns:adec="http://schemas.microsoft.com/office/drawing/2017/decorative" val="1"/>
              </a:ext>
            </a:extLst>
          </p:cNvPr>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3071664" y="5557622"/>
            <a:ext cx="752134" cy="56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de 1">
            <a:extLst>
              <a:ext uri="{FF2B5EF4-FFF2-40B4-BE49-F238E27FC236}">
                <a16:creationId xmlns:a16="http://schemas.microsoft.com/office/drawing/2014/main" id="{1D2E7FEB-591D-ACC0-9DDE-C4987CC7B052}"/>
              </a:ext>
              <a:ext uri="{C183D7F6-B498-43B3-948B-1728B52AA6E4}">
                <adec:decorative xmlns:adec="http://schemas.microsoft.com/office/drawing/2017/decorative" val="1"/>
              </a:ext>
            </a:extLst>
          </p:cNvPr>
          <p:cNvPicPr>
            <a:picLocks noChangeAspect="1"/>
          </p:cNvPicPr>
          <p:nvPr/>
        </p:nvPicPr>
        <p:blipFill rotWithShape="1">
          <a:blip r:embed="rId5"/>
          <a:srcRect l="-862" t="3671" r="-564" b="42008"/>
          <a:stretch/>
        </p:blipFill>
        <p:spPr>
          <a:xfrm>
            <a:off x="-389251" y="0"/>
            <a:ext cx="12690088" cy="4530903"/>
          </a:xfrm>
          <a:prstGeom prst="rect">
            <a:avLst/>
          </a:prstGeom>
        </p:spPr>
      </p:pic>
    </p:spTree>
    <p:extLst>
      <p:ext uri="{BB962C8B-B14F-4D97-AF65-F5344CB8AC3E}">
        <p14:creationId xmlns:p14="http://schemas.microsoft.com/office/powerpoint/2010/main" val="122450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Refleksjon</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sz="2800" kern="1200" dirty="0">
                <a:solidFill>
                  <a:schemeClr val="accent1"/>
                </a:solidFill>
                <a:latin typeface="+mn-lt"/>
                <a:ea typeface="+mn-ea"/>
                <a:cs typeface="+mn-cs"/>
              </a:rPr>
              <a:t>10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196770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ACEB-6F21-EA92-3169-455221C64325}"/>
              </a:ext>
            </a:extLst>
          </p:cNvPr>
          <p:cNvSpPr>
            <a:spLocks noGrp="1"/>
          </p:cNvSpPr>
          <p:nvPr>
            <p:ph type="title"/>
          </p:nvPr>
        </p:nvSpPr>
        <p:spPr/>
        <p:txBody>
          <a:bodyPr>
            <a:normAutofit/>
          </a:bodyPr>
          <a:lstStyle/>
          <a:p>
            <a:pPr marL="0" indent="0">
              <a:buNone/>
            </a:pPr>
            <a:r>
              <a:rPr lang="nb-NO" sz="4400" dirty="0"/>
              <a:t>Tenk (1 min):  </a:t>
            </a:r>
          </a:p>
        </p:txBody>
      </p:sp>
      <p:sp>
        <p:nvSpPr>
          <p:cNvPr id="3" name="Content Placeholder 2">
            <a:extLst>
              <a:ext uri="{FF2B5EF4-FFF2-40B4-BE49-F238E27FC236}">
                <a16:creationId xmlns:a16="http://schemas.microsoft.com/office/drawing/2014/main" id="{B6AC962F-0863-3019-09B8-8DC0A355A52B}"/>
              </a:ext>
            </a:extLst>
          </p:cNvPr>
          <p:cNvSpPr>
            <a:spLocks noGrp="1"/>
          </p:cNvSpPr>
          <p:nvPr>
            <p:ph idx="1"/>
          </p:nvPr>
        </p:nvSpPr>
        <p:spPr>
          <a:xfrm>
            <a:off x="838200" y="1825625"/>
            <a:ext cx="10515600" cy="1324204"/>
          </a:xfrm>
        </p:spPr>
        <p:txBody>
          <a:bodyPr>
            <a:normAutofit/>
          </a:bodyPr>
          <a:lstStyle/>
          <a:p>
            <a:pPr marL="0" indent="0">
              <a:buNone/>
            </a:pPr>
            <a:r>
              <a:rPr lang="nb-NO" sz="2200" dirty="0"/>
              <a:t>Hva forbinder du med utforskende aktiviteter i undervisninga?</a:t>
            </a:r>
          </a:p>
          <a:p>
            <a:pPr marL="0" indent="0">
              <a:buNone/>
            </a:pPr>
            <a:r>
              <a:rPr lang="nb-NO" sz="2200" dirty="0"/>
              <a:t>Hva forbinder du med skapende aktiviteter i undervisninga?</a:t>
            </a:r>
            <a:br>
              <a:rPr lang="nb-NO" sz="2200" dirty="0"/>
            </a:br>
            <a:endParaRPr lang="nb-NO" sz="2200" b="1" dirty="0"/>
          </a:p>
          <a:p>
            <a:endParaRPr lang="nb-NO" sz="2200" dirty="0"/>
          </a:p>
          <a:p>
            <a:endParaRPr lang="nb-NO" sz="2200" dirty="0"/>
          </a:p>
        </p:txBody>
      </p:sp>
      <p:sp>
        <p:nvSpPr>
          <p:cNvPr id="4" name="Tankeboble: sky 3">
            <a:extLst>
              <a:ext uri="{FF2B5EF4-FFF2-40B4-BE49-F238E27FC236}">
                <a16:creationId xmlns:a16="http://schemas.microsoft.com/office/drawing/2014/main" id="{D743D142-99C2-ED7D-9F89-450258A7D15D}"/>
              </a:ext>
              <a:ext uri="{C183D7F6-B498-43B3-948B-1728B52AA6E4}">
                <adec:decorative xmlns:adec="http://schemas.microsoft.com/office/drawing/2017/decorative" val="1"/>
              </a:ext>
            </a:extLst>
          </p:cNvPr>
          <p:cNvSpPr/>
          <p:nvPr/>
        </p:nvSpPr>
        <p:spPr>
          <a:xfrm>
            <a:off x="3915783" y="2886226"/>
            <a:ext cx="5561704" cy="2743199"/>
          </a:xfrm>
          <a:prstGeom prst="cloudCallout">
            <a:avLst>
              <a:gd name="adj1" fmla="val -62589"/>
              <a:gd name="adj2" fmla="val 58223"/>
            </a:avLst>
          </a:prstGeom>
          <a:solidFill>
            <a:srgbClr val="D6EB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9900" baseline="-25000" dirty="0">
              <a:solidFill>
                <a:schemeClr val="tx1"/>
              </a:solidFill>
            </a:endParaRPr>
          </a:p>
        </p:txBody>
      </p:sp>
      <p:sp>
        <p:nvSpPr>
          <p:cNvPr id="5" name="TekstSylinder 4">
            <a:extLst>
              <a:ext uri="{FF2B5EF4-FFF2-40B4-BE49-F238E27FC236}">
                <a16:creationId xmlns:a16="http://schemas.microsoft.com/office/drawing/2014/main" id="{7D73022C-0C30-33D5-CD02-5756726CC359}"/>
              </a:ext>
            </a:extLst>
          </p:cNvPr>
          <p:cNvSpPr txBox="1"/>
          <p:nvPr/>
        </p:nvSpPr>
        <p:spPr>
          <a:xfrm>
            <a:off x="6096000" y="3149829"/>
            <a:ext cx="1516828" cy="2215991"/>
          </a:xfrm>
          <a:prstGeom prst="rect">
            <a:avLst/>
          </a:prstGeom>
          <a:noFill/>
        </p:spPr>
        <p:txBody>
          <a:bodyPr wrap="square" rtlCol="0">
            <a:spAutoFit/>
          </a:bodyPr>
          <a:lstStyle/>
          <a:p>
            <a:r>
              <a:rPr lang="nb-NO" sz="13800" dirty="0"/>
              <a:t>?</a:t>
            </a:r>
          </a:p>
        </p:txBody>
      </p:sp>
    </p:spTree>
    <p:extLst>
      <p:ext uri="{BB962C8B-B14F-4D97-AF65-F5344CB8AC3E}">
        <p14:creationId xmlns:p14="http://schemas.microsoft.com/office/powerpoint/2010/main" val="392205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18F-6D7F-C55A-4BE6-DADDC206AF69}"/>
              </a:ext>
            </a:extLst>
          </p:cNvPr>
          <p:cNvSpPr>
            <a:spLocks noGrp="1"/>
          </p:cNvSpPr>
          <p:nvPr>
            <p:ph type="title"/>
          </p:nvPr>
        </p:nvSpPr>
        <p:spPr>
          <a:xfrm>
            <a:off x="609600" y="352226"/>
            <a:ext cx="10972800" cy="1143000"/>
          </a:xfrm>
        </p:spPr>
        <p:txBody>
          <a:bodyPr>
            <a:normAutofit/>
          </a:bodyPr>
          <a:lstStyle/>
          <a:p>
            <a:r>
              <a:rPr lang="nb-NO" dirty="0"/>
              <a:t>Diskuter utsagnene i par (5 min):</a:t>
            </a:r>
          </a:p>
        </p:txBody>
      </p:sp>
      <p:sp>
        <p:nvSpPr>
          <p:cNvPr id="3" name="Content Placeholder 2">
            <a:extLst>
              <a:ext uri="{FF2B5EF4-FFF2-40B4-BE49-F238E27FC236}">
                <a16:creationId xmlns:a16="http://schemas.microsoft.com/office/drawing/2014/main" id="{5E66CE48-B6EC-DE51-F13A-ECF15582661D}"/>
              </a:ext>
            </a:extLst>
          </p:cNvPr>
          <p:cNvSpPr>
            <a:spLocks noGrp="1"/>
          </p:cNvSpPr>
          <p:nvPr>
            <p:ph idx="1"/>
          </p:nvPr>
        </p:nvSpPr>
        <p:spPr>
          <a:xfrm>
            <a:off x="609600" y="1534197"/>
            <a:ext cx="10972800" cy="3849292"/>
          </a:xfrm>
        </p:spPr>
        <p:txBody>
          <a:bodyPr>
            <a:normAutofit/>
          </a:bodyPr>
          <a:lstStyle/>
          <a:p>
            <a:pPr marL="0" indent="0">
              <a:buNone/>
            </a:pPr>
            <a:r>
              <a:rPr lang="nb-NO" sz="2200" dirty="0"/>
              <a:t>Er du enig/uenig? Hvorfor?</a:t>
            </a:r>
          </a:p>
        </p:txBody>
      </p:sp>
      <p:sp>
        <p:nvSpPr>
          <p:cNvPr id="10" name="Bildeforklaring formet som et avrundet rektangel 4">
            <a:extLst>
              <a:ext uri="{FF2B5EF4-FFF2-40B4-BE49-F238E27FC236}">
                <a16:creationId xmlns:a16="http://schemas.microsoft.com/office/drawing/2014/main" id="{2E9CE13A-4C78-2D30-CA11-5D5594C34593}"/>
              </a:ext>
            </a:extLst>
          </p:cNvPr>
          <p:cNvSpPr/>
          <p:nvPr/>
        </p:nvSpPr>
        <p:spPr>
          <a:xfrm>
            <a:off x="475441" y="2379737"/>
            <a:ext cx="3738672" cy="1490997"/>
          </a:xfrm>
          <a:prstGeom prst="wedgeRoundRectCallout">
            <a:avLst>
              <a:gd name="adj1" fmla="val -29897"/>
              <a:gd name="adj2" fmla="val 7726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Du bør starte et nytt tema med å gi elevene et spørsmål de skal utforske eller et oppdrag de skal løse. </a:t>
            </a:r>
          </a:p>
        </p:txBody>
      </p:sp>
      <p:pic>
        <p:nvPicPr>
          <p:cNvPr id="6" name="Bilde 5">
            <a:extLst>
              <a:ext uri="{FF2B5EF4-FFF2-40B4-BE49-F238E27FC236}">
                <a16:creationId xmlns:a16="http://schemas.microsoft.com/office/drawing/2014/main" id="{907E6C54-BECE-DF38-B590-A443553D9CD5}"/>
              </a:ext>
              <a:ext uri="{C183D7F6-B498-43B3-948B-1728B52AA6E4}">
                <adec:decorative xmlns:adec="http://schemas.microsoft.com/office/drawing/2017/decorative" val="1"/>
              </a:ext>
            </a:extLst>
          </p:cNvPr>
          <p:cNvPicPr>
            <a:picLocks noChangeAspect="1"/>
          </p:cNvPicPr>
          <p:nvPr/>
        </p:nvPicPr>
        <p:blipFill rotWithShape="1">
          <a:blip r:embed="rId3"/>
          <a:srcRect l="75286" t="50000"/>
          <a:stretch/>
        </p:blipFill>
        <p:spPr>
          <a:xfrm>
            <a:off x="4791068" y="4754647"/>
            <a:ext cx="1801823" cy="2050473"/>
          </a:xfrm>
          <a:prstGeom prst="rect">
            <a:avLst/>
          </a:prstGeom>
        </p:spPr>
      </p:pic>
      <p:pic>
        <p:nvPicPr>
          <p:cNvPr id="14" name="Bilde 13">
            <a:extLst>
              <a:ext uri="{FF2B5EF4-FFF2-40B4-BE49-F238E27FC236}">
                <a16:creationId xmlns:a16="http://schemas.microsoft.com/office/drawing/2014/main" id="{C9C759D3-37A9-ED57-BB0C-E43BE7A6A590}"/>
              </a:ext>
              <a:ext uri="{C183D7F6-B498-43B3-948B-1728B52AA6E4}">
                <adec:decorative xmlns:adec="http://schemas.microsoft.com/office/drawing/2017/decorative" val="1"/>
              </a:ext>
            </a:extLst>
          </p:cNvPr>
          <p:cNvPicPr>
            <a:picLocks noChangeAspect="1"/>
          </p:cNvPicPr>
          <p:nvPr/>
        </p:nvPicPr>
        <p:blipFill rotWithShape="1">
          <a:blip r:embed="rId4"/>
          <a:srcRect l="73481" t="46460" r="2954"/>
          <a:stretch/>
        </p:blipFill>
        <p:spPr>
          <a:xfrm>
            <a:off x="7324534" y="2460203"/>
            <a:ext cx="1611189" cy="2056280"/>
          </a:xfrm>
          <a:prstGeom prst="rect">
            <a:avLst/>
          </a:prstGeom>
        </p:spPr>
      </p:pic>
      <p:pic>
        <p:nvPicPr>
          <p:cNvPr id="16" name="Bilde 15">
            <a:extLst>
              <a:ext uri="{FF2B5EF4-FFF2-40B4-BE49-F238E27FC236}">
                <a16:creationId xmlns:a16="http://schemas.microsoft.com/office/drawing/2014/main" id="{7677CB9D-73B2-E3DD-5E0C-6B8C556CB03D}"/>
              </a:ext>
              <a:ext uri="{C183D7F6-B498-43B3-948B-1728B52AA6E4}">
                <adec:decorative xmlns:adec="http://schemas.microsoft.com/office/drawing/2017/decorative" val="1"/>
              </a:ext>
            </a:extLst>
          </p:cNvPr>
          <p:cNvPicPr>
            <a:picLocks noChangeAspect="1"/>
          </p:cNvPicPr>
          <p:nvPr/>
        </p:nvPicPr>
        <p:blipFill rotWithShape="1">
          <a:blip r:embed="rId3"/>
          <a:srcRect l="947" t="53536" r="73158" b="-1"/>
          <a:stretch/>
        </p:blipFill>
        <p:spPr>
          <a:xfrm>
            <a:off x="7657720" y="4747734"/>
            <a:ext cx="2045158" cy="2064299"/>
          </a:xfrm>
          <a:prstGeom prst="rect">
            <a:avLst/>
          </a:prstGeom>
        </p:spPr>
      </p:pic>
      <p:pic>
        <p:nvPicPr>
          <p:cNvPr id="18" name="Bilde 17">
            <a:extLst>
              <a:ext uri="{FF2B5EF4-FFF2-40B4-BE49-F238E27FC236}">
                <a16:creationId xmlns:a16="http://schemas.microsoft.com/office/drawing/2014/main" id="{F7802C17-923A-853E-8D07-4DF942382F5D}"/>
              </a:ext>
              <a:ext uri="{C183D7F6-B498-43B3-948B-1728B52AA6E4}">
                <adec:decorative xmlns:adec="http://schemas.microsoft.com/office/drawing/2017/decorative" val="1"/>
              </a:ext>
            </a:extLst>
          </p:cNvPr>
          <p:cNvPicPr>
            <a:picLocks noChangeAspect="1"/>
          </p:cNvPicPr>
          <p:nvPr/>
        </p:nvPicPr>
        <p:blipFill rotWithShape="1">
          <a:blip r:embed="rId5"/>
          <a:srcRect l="68380" t="57115" r="9602"/>
          <a:stretch/>
        </p:blipFill>
        <p:spPr>
          <a:xfrm>
            <a:off x="10378904" y="2200853"/>
            <a:ext cx="1743168" cy="1909788"/>
          </a:xfrm>
          <a:prstGeom prst="rect">
            <a:avLst/>
          </a:prstGeom>
        </p:spPr>
      </p:pic>
      <p:pic>
        <p:nvPicPr>
          <p:cNvPr id="20" name="Bilde 19">
            <a:extLst>
              <a:ext uri="{FF2B5EF4-FFF2-40B4-BE49-F238E27FC236}">
                <a16:creationId xmlns:a16="http://schemas.microsoft.com/office/drawing/2014/main" id="{84F06DC4-387E-0F93-32FC-736042815CC7}"/>
              </a:ext>
              <a:ext uri="{C183D7F6-B498-43B3-948B-1728B52AA6E4}">
                <adec:decorative xmlns:adec="http://schemas.microsoft.com/office/drawing/2017/decorative" val="1"/>
              </a:ext>
            </a:extLst>
          </p:cNvPr>
          <p:cNvPicPr>
            <a:picLocks noChangeAspect="1"/>
          </p:cNvPicPr>
          <p:nvPr/>
        </p:nvPicPr>
        <p:blipFill rotWithShape="1">
          <a:blip r:embed="rId5"/>
          <a:srcRect l="37029" t="54545" r="37333"/>
          <a:stretch/>
        </p:blipFill>
        <p:spPr>
          <a:xfrm>
            <a:off x="30576" y="4431441"/>
            <a:ext cx="2079965" cy="2074333"/>
          </a:xfrm>
          <a:prstGeom prst="rect">
            <a:avLst/>
          </a:prstGeom>
        </p:spPr>
      </p:pic>
      <p:sp>
        <p:nvSpPr>
          <p:cNvPr id="5" name="Bildeforklaring formet som et avrundet rektangel 4">
            <a:extLst>
              <a:ext uri="{FF2B5EF4-FFF2-40B4-BE49-F238E27FC236}">
                <a16:creationId xmlns:a16="http://schemas.microsoft.com/office/drawing/2014/main" id="{63206577-F5B0-06BF-39E7-0B26753F6DEE}"/>
              </a:ext>
            </a:extLst>
          </p:cNvPr>
          <p:cNvSpPr/>
          <p:nvPr/>
        </p:nvSpPr>
        <p:spPr>
          <a:xfrm>
            <a:off x="8243809" y="779222"/>
            <a:ext cx="2684429" cy="1490997"/>
          </a:xfrm>
          <a:prstGeom prst="wedgeRoundRectCallout">
            <a:avLst>
              <a:gd name="adj1" fmla="val 36384"/>
              <a:gd name="adj2" fmla="val 900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Ulike elever må få ulike oppgaver, tilpasset deres forutsetninger.</a:t>
            </a:r>
          </a:p>
        </p:txBody>
      </p:sp>
      <p:sp>
        <p:nvSpPr>
          <p:cNvPr id="13" name="Bildeforklaring formet som et avrundet rektangel 4">
            <a:extLst>
              <a:ext uri="{FF2B5EF4-FFF2-40B4-BE49-F238E27FC236}">
                <a16:creationId xmlns:a16="http://schemas.microsoft.com/office/drawing/2014/main" id="{803F3ED6-2553-00FE-77BF-23ADBE3E702B}"/>
              </a:ext>
            </a:extLst>
          </p:cNvPr>
          <p:cNvSpPr/>
          <p:nvPr/>
        </p:nvSpPr>
        <p:spPr>
          <a:xfrm>
            <a:off x="2324512" y="4019444"/>
            <a:ext cx="2542956" cy="1887580"/>
          </a:xfrm>
          <a:prstGeom prst="wedgeRoundRectCallout">
            <a:avLst>
              <a:gd name="adj1" fmla="val 48024"/>
              <a:gd name="adj2" fmla="val 795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Elevene må få en innføring i et tema før de kan jobbe utforskende eller skapende.</a:t>
            </a:r>
          </a:p>
        </p:txBody>
      </p:sp>
      <p:sp>
        <p:nvSpPr>
          <p:cNvPr id="12" name="Bildeforklaring formet som et avrundet rektangel 4">
            <a:extLst>
              <a:ext uri="{FF2B5EF4-FFF2-40B4-BE49-F238E27FC236}">
                <a16:creationId xmlns:a16="http://schemas.microsoft.com/office/drawing/2014/main" id="{20447ADB-B5F7-5586-C9EE-B1ADECB5558C}"/>
              </a:ext>
            </a:extLst>
          </p:cNvPr>
          <p:cNvSpPr/>
          <p:nvPr/>
        </p:nvSpPr>
        <p:spPr>
          <a:xfrm>
            <a:off x="4753785" y="1898057"/>
            <a:ext cx="2684430" cy="1805263"/>
          </a:xfrm>
          <a:prstGeom prst="wedgeRoundRectCallout">
            <a:avLst>
              <a:gd name="adj1" fmla="val 41823"/>
              <a:gd name="adj2" fmla="val 6544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Å la elevene utforske eller skape noe gjør at de opplever motivasjon og mestring. </a:t>
            </a:r>
          </a:p>
        </p:txBody>
      </p:sp>
      <p:sp>
        <p:nvSpPr>
          <p:cNvPr id="7" name="Bildeforklaring formet som et avrundet rektangel 4">
            <a:extLst>
              <a:ext uri="{FF2B5EF4-FFF2-40B4-BE49-F238E27FC236}">
                <a16:creationId xmlns:a16="http://schemas.microsoft.com/office/drawing/2014/main" id="{1192D103-9D16-8A86-C1AB-9CBDF870D459}"/>
              </a:ext>
            </a:extLst>
          </p:cNvPr>
          <p:cNvSpPr/>
          <p:nvPr/>
        </p:nvSpPr>
        <p:spPr>
          <a:xfrm>
            <a:off x="9702878" y="4590700"/>
            <a:ext cx="2373567" cy="1819244"/>
          </a:xfrm>
          <a:prstGeom prst="wedgeRoundRectCallout">
            <a:avLst>
              <a:gd name="adj1" fmla="val -65689"/>
              <a:gd name="adj2" fmla="val 2705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b-NO" sz="2200" dirty="0">
                <a:solidFill>
                  <a:schemeClr val="tx1"/>
                </a:solidFill>
              </a:rPr>
              <a:t>For noen elever er det altfor krevende å jobbe utforskende og skapende. </a:t>
            </a:r>
          </a:p>
        </p:txBody>
      </p:sp>
    </p:spTree>
    <p:extLst>
      <p:ext uri="{BB962C8B-B14F-4D97-AF65-F5344CB8AC3E}">
        <p14:creationId xmlns:p14="http://schemas.microsoft.com/office/powerpoint/2010/main" val="178554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10ED297-A675-E6E6-D439-41276ACC7192}"/>
              </a:ext>
            </a:extLst>
          </p:cNvPr>
          <p:cNvSpPr>
            <a:spLocks noGrp="1"/>
          </p:cNvSpPr>
          <p:nvPr>
            <p:ph type="title"/>
          </p:nvPr>
        </p:nvSpPr>
        <p:spPr>
          <a:xfrm>
            <a:off x="1804987" y="1814405"/>
            <a:ext cx="8582025" cy="2177328"/>
          </a:xfrm>
          <a:ln>
            <a:noFill/>
          </a:ln>
        </p:spPr>
        <p:txBody>
          <a:bodyPr vert="horz" lIns="91440" tIns="45720" rIns="91440" bIns="45720" rtlCol="0" anchor="ctr">
            <a:normAutofit/>
          </a:bodyPr>
          <a:lstStyle/>
          <a:p>
            <a:pPr algn="ctr"/>
            <a:r>
              <a:rPr lang="nb-NO" sz="6600" b="1" kern="1200" dirty="0">
                <a:solidFill>
                  <a:schemeClr val="accent1"/>
                </a:solidFill>
                <a:latin typeface="+mn-lt"/>
                <a:ea typeface="+mj-ea"/>
                <a:cs typeface="+mj-cs"/>
              </a:rPr>
              <a:t>Eksempelaktivitet</a:t>
            </a:r>
          </a:p>
        </p:txBody>
      </p:sp>
      <p:sp>
        <p:nvSpPr>
          <p:cNvPr id="5" name="Plassholder for tekst 4">
            <a:extLst>
              <a:ext uri="{FF2B5EF4-FFF2-40B4-BE49-F238E27FC236}">
                <a16:creationId xmlns:a16="http://schemas.microsoft.com/office/drawing/2014/main" id="{1CE3EE53-F389-BF93-AFA8-B6E850D35614}"/>
              </a:ext>
            </a:extLst>
          </p:cNvPr>
          <p:cNvSpPr>
            <a:spLocks noGrp="1"/>
          </p:cNvSpPr>
          <p:nvPr>
            <p:ph type="body" idx="1"/>
          </p:nvPr>
        </p:nvSpPr>
        <p:spPr>
          <a:xfrm>
            <a:off x="5237361" y="4703084"/>
            <a:ext cx="2633196" cy="581025"/>
          </a:xfrm>
        </p:spPr>
        <p:txBody>
          <a:bodyPr vert="horz" lIns="91440" tIns="45720" rIns="91440" bIns="45720" rtlCol="0" anchor="ctr">
            <a:normAutofit/>
          </a:bodyPr>
          <a:lstStyle/>
          <a:p>
            <a:pPr algn="ctr"/>
            <a:r>
              <a:rPr lang="nb-NO" dirty="0">
                <a:solidFill>
                  <a:schemeClr val="accent1"/>
                </a:solidFill>
                <a:latin typeface="+mn-lt"/>
              </a:rPr>
              <a:t>30</a:t>
            </a:r>
            <a:r>
              <a:rPr lang="nb-NO" sz="2800" kern="1200" dirty="0">
                <a:solidFill>
                  <a:schemeClr val="accent1"/>
                </a:solidFill>
                <a:latin typeface="+mn-lt"/>
                <a:ea typeface="+mn-ea"/>
                <a:cs typeface="+mn-cs"/>
              </a:rPr>
              <a:t> minutter</a:t>
            </a:r>
          </a:p>
        </p:txBody>
      </p:sp>
      <p:pic>
        <p:nvPicPr>
          <p:cNvPr id="3" name="Graphic 8">
            <a:extLst>
              <a:ext uri="{FF2B5EF4-FFF2-40B4-BE49-F238E27FC236}">
                <a16:creationId xmlns:a16="http://schemas.microsoft.com/office/drawing/2014/main" id="{74A9D825-6946-DB23-7423-51E528F35A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9970" y="4439512"/>
            <a:ext cx="1108171" cy="1108171"/>
          </a:xfrm>
          <a:prstGeom prst="rect">
            <a:avLst/>
          </a:prstGeom>
        </p:spPr>
      </p:pic>
    </p:spTree>
    <p:extLst>
      <p:ext uri="{BB962C8B-B14F-4D97-AF65-F5344CB8AC3E}">
        <p14:creationId xmlns:p14="http://schemas.microsoft.com/office/powerpoint/2010/main" val="3491518305"/>
      </p:ext>
    </p:extLst>
  </p:cSld>
  <p:clrMapOvr>
    <a:masterClrMapping/>
  </p:clrMapOvr>
</p:sld>
</file>

<file path=ppt/theme/theme1.xml><?xml version="1.0" encoding="utf-8"?>
<a:theme xmlns:a="http://schemas.openxmlformats.org/drawingml/2006/main" name="Office-tema">
  <a:themeElements>
    <a:clrScheme name="Egendefinert 2">
      <a:dk1>
        <a:srgbClr val="000000"/>
      </a:dk1>
      <a:lt1>
        <a:srgbClr val="FFFFFF"/>
      </a:lt1>
      <a:dk2>
        <a:srgbClr val="227186"/>
      </a:dk2>
      <a:lt2>
        <a:srgbClr val="E7E6E6"/>
      </a:lt2>
      <a:accent1>
        <a:srgbClr val="227186"/>
      </a:accent1>
      <a:accent2>
        <a:srgbClr val="A0D2D8"/>
      </a:accent2>
      <a:accent3>
        <a:srgbClr val="BACFCA"/>
      </a:accent3>
      <a:accent4>
        <a:srgbClr val="D4D4AA"/>
      </a:accent4>
      <a:accent5>
        <a:srgbClr val="ECB457"/>
      </a:accent5>
      <a:accent6>
        <a:srgbClr val="219EB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09AE5A46-CF8E-7D4B-9986-14E488FAFE2E}" vid="{B4B114DD-1525-2246-BCA9-AB0CC7F098B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emplate/>
  <TotalTime>7755</TotalTime>
  <Words>2635</Words>
  <Application>Microsoft Office PowerPoint</Application>
  <PresentationFormat>Widescreen</PresentationFormat>
  <Paragraphs>301</Paragraphs>
  <Slides>51</Slides>
  <Notes>44</Notes>
  <HiddenSlides>0</HiddenSlides>
  <MMClips>2</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51</vt:i4>
      </vt:variant>
    </vt:vector>
  </HeadingPairs>
  <TitlesOfParts>
    <vt:vector size="58" baseType="lpstr">
      <vt:lpstr>Arial</vt:lpstr>
      <vt:lpstr>Calibri</vt:lpstr>
      <vt:lpstr>Calibri Light</vt:lpstr>
      <vt:lpstr>Comic Sans MS</vt:lpstr>
      <vt:lpstr>Helvetica Neue</vt:lpstr>
      <vt:lpstr>Roboto</vt:lpstr>
      <vt:lpstr>Office-tema</vt:lpstr>
      <vt:lpstr>La elevene utforske og skape</vt:lpstr>
      <vt:lpstr>Modulen består av tre deler:</vt:lpstr>
      <vt:lpstr>Del 1 – Samarbeid</vt:lpstr>
      <vt:lpstr>Spørsmålet vi skal utforske i denne modulen: </vt:lpstr>
      <vt:lpstr>Tidsplan del 1: Samarbeid</vt:lpstr>
      <vt:lpstr>Refleksjon</vt:lpstr>
      <vt:lpstr>Tenk (1 min):  </vt:lpstr>
      <vt:lpstr>Diskuter utsagnene i par (5 min):</vt:lpstr>
      <vt:lpstr>Eksempelaktivitet</vt:lpstr>
      <vt:lpstr>Dere skal nå få gjøre en aktivitet i elevrolle, der tema er tilpasninger hos dyr.</vt:lpstr>
      <vt:lpstr>Utforsk egenskaper hos krabber</vt:lpstr>
      <vt:lpstr>Observer en krabbe</vt:lpstr>
      <vt:lpstr>Krabbefilm</vt:lpstr>
      <vt:lpstr>Del observasjoner (10 min)</vt:lpstr>
      <vt:lpstr>Bruk observasjonene (10 min)</vt:lpstr>
      <vt:lpstr>Svar på spørsmålet</vt:lpstr>
      <vt:lpstr>Om å la elevene utforske og skape</vt:lpstr>
      <vt:lpstr>Å utforske og skape i læreplanen</vt:lpstr>
      <vt:lpstr>Snu på det! </vt:lpstr>
      <vt:lpstr>Utforskende aktivitet </vt:lpstr>
      <vt:lpstr>Et skapende undervisningsopplegg</vt:lpstr>
      <vt:lpstr>Utforskende og skapende aktiviteter </vt:lpstr>
      <vt:lpstr>Refleksjon (10 min)</vt:lpstr>
      <vt:lpstr>Hvordan er krabbe-aktiviteten utforskende? </vt:lpstr>
      <vt:lpstr>Elevene som aktive deltakere</vt:lpstr>
      <vt:lpstr>Diskusjon</vt:lpstr>
      <vt:lpstr>Inkludering ved at alle kan delta </vt:lpstr>
      <vt:lpstr>Et læringsbehov skaper motivasjon</vt:lpstr>
      <vt:lpstr>Et felles utgangspunkt bidrar til inkludering</vt:lpstr>
      <vt:lpstr>La alle elevene spille hele spillet</vt:lpstr>
      <vt:lpstr>Invitere elevene inn i fagfeltet</vt:lpstr>
      <vt:lpstr>Planlegge utprøving</vt:lpstr>
      <vt:lpstr>Planlegg utprøving (20 min)</vt:lpstr>
      <vt:lpstr>Del 2: Utprøving</vt:lpstr>
      <vt:lpstr>Del 2 – Utprøving</vt:lpstr>
      <vt:lpstr>Del 3: Erfaringsdeling</vt:lpstr>
      <vt:lpstr>Del 3 – Erfaringsdeling</vt:lpstr>
      <vt:lpstr>Spørsmålet vi utforsker i denne modulen: </vt:lpstr>
      <vt:lpstr>Tidsplan del 3: Erfaringsdeling</vt:lpstr>
      <vt:lpstr>Erfaringsdeling</vt:lpstr>
      <vt:lpstr>Erfaringsdeling </vt:lpstr>
      <vt:lpstr>Øve på å lage spørsmål/oppdrag</vt:lpstr>
      <vt:lpstr>Lage spørsmål/oppdrag til utforsking</vt:lpstr>
      <vt:lpstr>Forslag: Hvor blir det av ei drue som vi spiser?</vt:lpstr>
      <vt:lpstr>Inkludering i profesjonsfellesskapet</vt:lpstr>
      <vt:lpstr>Repetisjon: utforskende og skapende aktiviteter </vt:lpstr>
      <vt:lpstr>Profesjonsfellesskapet</vt:lpstr>
      <vt:lpstr>Inkludering i profesjonsfellesskapet</vt:lpstr>
      <vt:lpstr>Oppsummering av modulen</vt:lpstr>
      <vt:lpstr>Referanser</vt:lpstr>
      <vt:lpstr>facebook.com/Naturfagsenteret   naturfagsenteret.no/nyhetsbrev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Celine Aas</dc:creator>
  <cp:lastModifiedBy>Aud Ragnhild Skår</cp:lastModifiedBy>
  <cp:revision>130</cp:revision>
  <dcterms:created xsi:type="dcterms:W3CDTF">2023-12-13T09:26:37Z</dcterms:created>
  <dcterms:modified xsi:type="dcterms:W3CDTF">2025-11-27T13:31:41Z</dcterms:modified>
</cp:coreProperties>
</file>