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534" r:id="rId2"/>
    <p:sldId id="436" r:id="rId3"/>
    <p:sldId id="530" r:id="rId4"/>
    <p:sldId id="438" r:id="rId5"/>
    <p:sldId id="539" r:id="rId6"/>
    <p:sldId id="601" r:id="rId7"/>
    <p:sldId id="531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70"/>
    <a:srgbClr val="FEE4E2"/>
    <a:srgbClr val="F8D6D0"/>
    <a:srgbClr val="EBEBDB"/>
    <a:srgbClr val="E1EAE7"/>
    <a:srgbClr val="D6EBEE"/>
    <a:srgbClr val="F8F8F8"/>
    <a:srgbClr val="6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76190" autoAdjust="0"/>
  </p:normalViewPr>
  <p:slideViewPr>
    <p:cSldViewPr snapToGrid="0">
      <p:cViewPr varScale="1">
        <p:scale>
          <a:sx n="121" d="100"/>
          <a:sy n="121" d="100"/>
        </p:scale>
        <p:origin x="3954" y="90"/>
      </p:cViewPr>
      <p:guideLst/>
    </p:cSldViewPr>
  </p:slideViewPr>
  <p:outlineViewPr>
    <p:cViewPr>
      <p:scale>
        <a:sx n="33" d="100"/>
        <a:sy n="33" d="100"/>
      </p:scale>
      <p:origin x="0" y="-16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5740EF2-BF26-D74B-B76B-2264CCA3BAAA}" type="datetimeFigureOut">
              <a:rPr lang="nb-NO" smtClean="0"/>
              <a:pPr/>
              <a:t>19.11.2025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90EDEF5-C786-594C-A590-441095D3935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68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57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49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b="0" i="0" dirty="0">
              <a:solidFill>
                <a:srgbClr val="FFFFFF"/>
              </a:solidFill>
              <a:effectLst/>
              <a:latin typeface="Comic Sans"/>
            </a:endParaRP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12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33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29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34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19.11.2025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61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19.11.2025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19.11.2025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01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19.11.2025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362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00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08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699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37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19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73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015FE4D-3A7F-CC38-D0D7-753DD5BA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2407" b="30913"/>
          <a:stretch/>
        </p:blipFill>
        <p:spPr>
          <a:xfrm>
            <a:off x="0" y="-79363"/>
            <a:ext cx="12192000" cy="4606975"/>
          </a:xfrm>
          <a:prstGeom prst="rect">
            <a:avLst/>
          </a:prstGeom>
        </p:spPr>
      </p:pic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10407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person, tre, klær, utendørs&#10;&#10;Automatisk generert beskrivelse">
            <a:extLst>
              <a:ext uri="{FF2B5EF4-FFF2-40B4-BE49-F238E27FC236}">
                <a16:creationId xmlns:a16="http://schemas.microsoft.com/office/drawing/2014/main" id="{060FB5FD-36E8-CD1E-3B2E-A7D534B2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-2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67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utendørs, himmel, gress, konstruksjon&#10;&#10;Automatisk generert beskrivelse">
            <a:extLst>
              <a:ext uri="{FF2B5EF4-FFF2-40B4-BE49-F238E27FC236}">
                <a16:creationId xmlns:a16="http://schemas.microsoft.com/office/drawing/2014/main" id="{FFBE33D4-9505-D84B-C760-B73F9BA0D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" y="0"/>
            <a:ext cx="12191999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2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0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19.11.2025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8" r:id="rId4"/>
    <p:sldLayoutId id="2147483669" r:id="rId5"/>
    <p:sldLayoutId id="2147483667" r:id="rId6"/>
    <p:sldLayoutId id="2147483666" r:id="rId7"/>
    <p:sldLayoutId id="2147483670" r:id="rId8"/>
    <p:sldLayoutId id="2147483671" r:id="rId9"/>
    <p:sldLayoutId id="2147483672" r:id="rId10"/>
    <p:sldLayoutId id="2147483660" r:id="rId11"/>
    <p:sldLayoutId id="2147483650" r:id="rId12"/>
    <p:sldLayoutId id="2147483658" r:id="rId13"/>
    <p:sldLayoutId id="2147483663" r:id="rId14"/>
    <p:sldLayoutId id="2147483651" r:id="rId15"/>
    <p:sldLayoutId id="2147483664" r:id="rId16"/>
    <p:sldLayoutId id="2147483652" r:id="rId17"/>
    <p:sldLayoutId id="2147483661" r:id="rId18"/>
    <p:sldLayoutId id="2147483653" r:id="rId19"/>
    <p:sldLayoutId id="2147483662" r:id="rId20"/>
    <p:sldLayoutId id="2147483654" r:id="rId21"/>
    <p:sldLayoutId id="2147483655" r:id="rId22"/>
    <p:sldLayoutId id="2147483656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5C84-B247-FA3D-0A83-95EA3798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Aktivitet: Samarbeid i kroppen! 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CEADC120-83C3-7EDC-891E-AF0559DA8ECD}"/>
              </a:ext>
            </a:extLst>
          </p:cNvPr>
          <p:cNvSpPr/>
          <p:nvPr/>
        </p:nvSpPr>
        <p:spPr>
          <a:xfrm>
            <a:off x="9341764" y="310431"/>
            <a:ext cx="2463553" cy="9173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>
                <a:solidFill>
                  <a:schemeClr val="tx1"/>
                </a:solidFill>
                <a:cs typeface="Calibri"/>
              </a:rPr>
              <a:t>I elevrolle</a:t>
            </a:r>
            <a:endParaRPr lang="nb-NO" sz="2400">
              <a:solidFill>
                <a:schemeClr val="tx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84F2DA-0DFB-CCAA-8A60-A9C5AA734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4727" y="2404786"/>
            <a:ext cx="2163490" cy="4326978"/>
          </a:xfrm>
          <a:prstGeom prst="rect">
            <a:avLst/>
          </a:prstGeom>
        </p:spPr>
      </p:pic>
      <p:sp>
        <p:nvSpPr>
          <p:cNvPr id="7" name="Bildeforklaring formet som et avrundet rektangel 3">
            <a:extLst>
              <a:ext uri="{FF2B5EF4-FFF2-40B4-BE49-F238E27FC236}">
                <a16:creationId xmlns:a16="http://schemas.microsoft.com/office/drawing/2014/main" id="{542584FF-DB78-13C2-B0D0-C710146A1F8C}"/>
              </a:ext>
            </a:extLst>
          </p:cNvPr>
          <p:cNvSpPr/>
          <p:nvPr/>
        </p:nvSpPr>
        <p:spPr>
          <a:xfrm>
            <a:off x="458906" y="1745382"/>
            <a:ext cx="4303927" cy="1462398"/>
          </a:xfrm>
          <a:prstGeom prst="wedgeRoundRectCallout">
            <a:avLst>
              <a:gd name="adj1" fmla="val 70546"/>
              <a:gd name="adj2" fmla="val 3392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>
                <a:solidFill>
                  <a:schemeClr val="tx1"/>
                </a:solidFill>
              </a:rPr>
              <a:t>Tenk (1 min):</a:t>
            </a:r>
            <a:r>
              <a:rPr lang="nb-NO" sz="2200" dirty="0">
                <a:solidFill>
                  <a:schemeClr val="tx1"/>
                </a:solidFill>
              </a:rPr>
              <a:t> Tenk etter hvordan det kjennes ut i kroppen din når du løper. </a:t>
            </a:r>
          </a:p>
        </p:txBody>
      </p:sp>
      <p:sp>
        <p:nvSpPr>
          <p:cNvPr id="8" name="Bildeforklaring formet som et avrundet rektangel 3">
            <a:extLst>
              <a:ext uri="{FF2B5EF4-FFF2-40B4-BE49-F238E27FC236}">
                <a16:creationId xmlns:a16="http://schemas.microsoft.com/office/drawing/2014/main" id="{1F2CC6B4-B129-0DF2-8980-0BBC6B407502}"/>
              </a:ext>
            </a:extLst>
          </p:cNvPr>
          <p:cNvSpPr/>
          <p:nvPr/>
        </p:nvSpPr>
        <p:spPr>
          <a:xfrm>
            <a:off x="466639" y="3456703"/>
            <a:ext cx="4296194" cy="1640032"/>
          </a:xfrm>
          <a:prstGeom prst="wedgeRoundRectCallout">
            <a:avLst>
              <a:gd name="adj1" fmla="val 69299"/>
              <a:gd name="adj2" fmla="val -403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Hvordan samarbeider ulike deler av kroppen vår for at vi skal kunne løpe? Det spørsmålet skal vi utforske! </a:t>
            </a:r>
          </a:p>
        </p:txBody>
      </p:sp>
      <p:sp>
        <p:nvSpPr>
          <p:cNvPr id="9" name="Bildeforklaring formet som et avrundet rektangel 3">
            <a:extLst>
              <a:ext uri="{FF2B5EF4-FFF2-40B4-BE49-F238E27FC236}">
                <a16:creationId xmlns:a16="http://schemas.microsoft.com/office/drawing/2014/main" id="{5385729E-DE6C-261B-D16F-07A7069D80E8}"/>
              </a:ext>
            </a:extLst>
          </p:cNvPr>
          <p:cNvSpPr/>
          <p:nvPr/>
        </p:nvSpPr>
        <p:spPr>
          <a:xfrm>
            <a:off x="466639" y="5394850"/>
            <a:ext cx="4247146" cy="1091981"/>
          </a:xfrm>
          <a:prstGeom prst="wedgeRoundRectCallout">
            <a:avLst>
              <a:gd name="adj1" fmla="val 66733"/>
              <a:gd name="adj2" fmla="val -6401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Vi skal starte med å se på noen av delene som kroppen vår består av.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11" name="Bildeforklaring formet som et avrundet rektangel 3">
            <a:extLst>
              <a:ext uri="{FF2B5EF4-FFF2-40B4-BE49-F238E27FC236}">
                <a16:creationId xmlns:a16="http://schemas.microsoft.com/office/drawing/2014/main" id="{DE4F29CB-59B0-E63B-2963-750FA0F81D65}"/>
              </a:ext>
            </a:extLst>
          </p:cNvPr>
          <p:cNvSpPr/>
          <p:nvPr/>
        </p:nvSpPr>
        <p:spPr>
          <a:xfrm>
            <a:off x="7429169" y="2503928"/>
            <a:ext cx="4602745" cy="1407703"/>
          </a:xfrm>
          <a:prstGeom prst="wedgeRoundRectCallout">
            <a:avLst>
              <a:gd name="adj1" fmla="val -50214"/>
              <a:gd name="adj2" fmla="val 24080"/>
              <a:gd name="adj3" fmla="val 16667"/>
            </a:avLst>
          </a:prstGeom>
          <a:noFill/>
          <a:ln w="38100">
            <a:solidFill>
              <a:srgbClr val="285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Hvordan samarbeider ulike deler av kroppen vår for at vi skal kunne løpe?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406D8E-6A65-7A2B-F841-BC31F0A2B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4659" y="3659745"/>
            <a:ext cx="2235685" cy="209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ree pin office notice illustration">
            <a:extLst>
              <a:ext uri="{FF2B5EF4-FFF2-40B4-BE49-F238E27FC236}">
                <a16:creationId xmlns:a16="http://schemas.microsoft.com/office/drawing/2014/main" id="{20A8355D-D503-03DC-171A-DEBED4E5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67" y="1859989"/>
            <a:ext cx="645019" cy="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Gjett ordet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C8D58ED7-BF73-46AD-87B2-C9DEB4E35CBD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76872"/>
            <a:ext cx="7086600" cy="3849292"/>
          </a:xfrm>
        </p:spPr>
        <p:txBody>
          <a:bodyPr/>
          <a:lstStyle/>
          <a:p>
            <a:pPr marL="0" indent="0">
              <a:buNone/>
            </a:pPr>
            <a:r>
              <a:rPr lang="nb-NO" sz="2200" b="1" dirty="0"/>
              <a:t>Samarbeid i grupper på tre (3 min):</a:t>
            </a:r>
          </a:p>
          <a:p>
            <a:r>
              <a:rPr lang="nb-NO" sz="2200" dirty="0"/>
              <a:t>Dere får utdelt et sett med kort. En på gruppa trekker et kort og beskriver ordet på kortet for de andre på gruppa, men uten å bruke selve ordet. </a:t>
            </a:r>
          </a:p>
          <a:p>
            <a:r>
              <a:rPr lang="nb-NO" sz="2200" dirty="0"/>
              <a:t>Det er lov å si pass og trekke et nytt kort om dere står fast.</a:t>
            </a:r>
          </a:p>
          <a:p>
            <a:r>
              <a:rPr lang="nb-NO" sz="2200" dirty="0"/>
              <a:t>Når de andre gjetter riktig ord, trekker en annen på gruppa et nytt ord. La det gå på rundgang.</a:t>
            </a:r>
          </a:p>
          <a:p>
            <a:r>
              <a:rPr lang="nb-NO" sz="2200" dirty="0"/>
              <a:t>Hvis dere kommer gjennom alle korta, kan dere starte på en ny runde.</a:t>
            </a:r>
          </a:p>
          <a:p>
            <a:endParaRPr lang="nb-NO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ktangel 4"/>
          <p:cNvSpPr/>
          <p:nvPr/>
        </p:nvSpPr>
        <p:spPr>
          <a:xfrm rot="1270037">
            <a:off x="8504971" y="1930042"/>
            <a:ext cx="2871162" cy="167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6" name="Picture 5" descr="A drawing of a human lungs&#10;&#10;Description automatically generated">
            <a:extLst>
              <a:ext uri="{FF2B5EF4-FFF2-40B4-BE49-F238E27FC236}">
                <a16:creationId xmlns:a16="http://schemas.microsoft.com/office/drawing/2014/main" id="{A4D23B4A-2278-1A6F-C1F7-1B85EFC7D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9349434" y="2636376"/>
            <a:ext cx="958850" cy="862330"/>
          </a:xfrm>
          <a:prstGeom prst="rect">
            <a:avLst/>
          </a:prstGeom>
        </p:spPr>
      </p:pic>
      <p:sp>
        <p:nvSpPr>
          <p:cNvPr id="7" name="Bildeforklaring formet som en ellipse 5">
            <a:extLst>
              <a:ext uri="{FF2B5EF4-FFF2-40B4-BE49-F238E27FC236}">
                <a16:creationId xmlns:a16="http://schemas.microsoft.com/office/drawing/2014/main" id="{B35FD297-03FE-4E83-3ABC-4628D8F7299C}"/>
              </a:ext>
            </a:extLst>
          </p:cNvPr>
          <p:cNvSpPr/>
          <p:nvPr/>
        </p:nvSpPr>
        <p:spPr>
          <a:xfrm>
            <a:off x="8015501" y="4612022"/>
            <a:ext cx="3850101" cy="1514142"/>
          </a:xfrm>
          <a:prstGeom prst="wedgeEllipseCallout">
            <a:avLst>
              <a:gd name="adj1" fmla="val -11944"/>
              <a:gd name="adj2" fmla="val -962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Det vi puster med. Kan bli skadet hvis du røyker.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4074" y="1362058"/>
            <a:ext cx="1800200" cy="6687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For eksempel: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Gjett ordet – oppsummering </a:t>
            </a:r>
            <a:endParaRPr lang="en-US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C8D58ED7-BF73-46AD-87B2-C9DEB4E35CBD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Bildeforklaring formet som et avrundet rektangel 3"/>
          <p:cNvSpPr/>
          <p:nvPr/>
        </p:nvSpPr>
        <p:spPr>
          <a:xfrm>
            <a:off x="3222202" y="2348880"/>
            <a:ext cx="4727702" cy="1087404"/>
          </a:xfrm>
          <a:prstGeom prst="wedgeRoundRectCallout">
            <a:avLst>
              <a:gd name="adj1" fmla="val -67030"/>
              <a:gd name="adj2" fmla="val 171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Hvilke ord var vanskeligst å beskrive eller gjette?</a:t>
            </a:r>
          </a:p>
        </p:txBody>
      </p:sp>
      <p:pic>
        <p:nvPicPr>
          <p:cNvPr id="11" name="Bilde 3">
            <a:extLst>
              <a:ext uri="{FF2B5EF4-FFF2-40B4-BE49-F238E27FC236}">
                <a16:creationId xmlns:a16="http://schemas.microsoft.com/office/drawing/2014/main" id="{905DBCC2-C170-44D1-9DA0-08EED442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92" y="2483622"/>
            <a:ext cx="2014589" cy="4029177"/>
          </a:xfrm>
          <a:prstGeom prst="rect">
            <a:avLst/>
          </a:prstGeom>
        </p:spPr>
      </p:pic>
      <p:sp>
        <p:nvSpPr>
          <p:cNvPr id="6" name="Rektangel 4">
            <a:extLst>
              <a:ext uri="{FF2B5EF4-FFF2-40B4-BE49-F238E27FC236}">
                <a16:creationId xmlns:a16="http://schemas.microsoft.com/office/drawing/2014/main" id="{640569AB-0304-1997-12CF-3E80E90AE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8504971" y="1930042"/>
            <a:ext cx="2871162" cy="167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4D2A4-AC3B-346F-BF68-15976D877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9349434" y="2636376"/>
            <a:ext cx="958850" cy="862330"/>
          </a:xfrm>
          <a:prstGeom prst="rect">
            <a:avLst/>
          </a:prstGeom>
        </p:spPr>
      </p:pic>
      <p:sp>
        <p:nvSpPr>
          <p:cNvPr id="3" name="Bildeforklaring formet som et avrundet rektangel 3">
            <a:extLst>
              <a:ext uri="{FF2B5EF4-FFF2-40B4-BE49-F238E27FC236}">
                <a16:creationId xmlns:a16="http://schemas.microsoft.com/office/drawing/2014/main" id="{FE5078CB-705E-3E4C-1FF8-C06DB5BBBAB3}"/>
              </a:ext>
            </a:extLst>
          </p:cNvPr>
          <p:cNvSpPr/>
          <p:nvPr/>
        </p:nvSpPr>
        <p:spPr>
          <a:xfrm>
            <a:off x="3273399" y="3739310"/>
            <a:ext cx="4727702" cy="816744"/>
          </a:xfrm>
          <a:prstGeom prst="wedgeRoundRectCallout">
            <a:avLst>
              <a:gd name="adj1" fmla="val -64007"/>
              <a:gd name="adj2" fmla="val -5806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Har dere forslag til hvordan disse kan beskrives?</a:t>
            </a:r>
          </a:p>
        </p:txBody>
      </p:sp>
    </p:spTree>
    <p:extLst>
      <p:ext uri="{BB962C8B-B14F-4D97-AF65-F5344CB8AC3E}">
        <p14:creationId xmlns:p14="http://schemas.microsoft.com/office/powerpoint/2010/main" val="7344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Koble sammen ord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7815E42-47A8-4514-882B-C3969EE61179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872"/>
            <a:ext cx="7083120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Samarbeid i gruppa (5 min): </a:t>
            </a:r>
          </a:p>
          <a:p>
            <a:r>
              <a:rPr lang="nb-NO" sz="2200" dirty="0"/>
              <a:t>Velg to ord dere vil koble sammen, og beskriv hva dere mener kan være en sammenheng mellom de to orda. </a:t>
            </a:r>
          </a:p>
          <a:p>
            <a:r>
              <a:rPr lang="nb-NO" sz="2200" dirty="0"/>
              <a:t>Gjenta med nye ordpar.</a:t>
            </a:r>
          </a:p>
          <a:p>
            <a:r>
              <a:rPr lang="nb-NO" sz="2200" dirty="0"/>
              <a:t>Hvis dere vil, kan dere koble sammen tre eller flere ord.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b="1" dirty="0"/>
              <a:t>I plenum: </a:t>
            </a:r>
            <a:r>
              <a:rPr lang="nb-NO" sz="2200" dirty="0"/>
              <a:t>Hver gruppe forteller om én sammenheng. </a:t>
            </a:r>
          </a:p>
          <a:p>
            <a:endParaRPr lang="nb-NO" sz="22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75278A7-4AD6-61DF-FD8B-F996A949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6120761" y="981500"/>
            <a:ext cx="2691936" cy="1576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oksygen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sp>
        <p:nvSpPr>
          <p:cNvPr id="9" name="Bildeforklaring formet som en ellipse 5">
            <a:extLst>
              <a:ext uri="{FF2B5EF4-FFF2-40B4-BE49-F238E27FC236}">
                <a16:creationId xmlns:a16="http://schemas.microsoft.com/office/drawing/2014/main" id="{958860CF-4D23-0D57-1AC3-A58963FD0E37}"/>
              </a:ext>
            </a:extLst>
          </p:cNvPr>
          <p:cNvSpPr/>
          <p:nvPr/>
        </p:nvSpPr>
        <p:spPr>
          <a:xfrm>
            <a:off x="6373652" y="4961126"/>
            <a:ext cx="3850101" cy="1514142"/>
          </a:xfrm>
          <a:prstGeom prst="wedgeEllipseCallout">
            <a:avLst>
              <a:gd name="adj1" fmla="val 27639"/>
              <a:gd name="adj2" fmla="val -11637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Kroppen får </a:t>
            </a:r>
            <a:r>
              <a:rPr lang="nb-NO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oksygen</a:t>
            </a:r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gjennom </a:t>
            </a:r>
            <a:r>
              <a:rPr lang="nb-NO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lungene</a:t>
            </a:r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540E70AC-BC6A-F255-D5A4-478F7D08A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8643443" y="1519877"/>
            <a:ext cx="2871162" cy="167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7CB9D28-3DE1-575B-8260-92B3382C8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9487906" y="2226211"/>
            <a:ext cx="958850" cy="86233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0C2A6A-B6CB-84EC-B6E6-AE948D987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1298">
            <a:off x="6900678" y="1632829"/>
            <a:ext cx="785017" cy="7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Om kroppen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7815E42-47A8-4514-882B-C3969EE61179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Bilde 3">
            <a:extLst>
              <a:ext uri="{FF2B5EF4-FFF2-40B4-BE49-F238E27FC236}">
                <a16:creationId xmlns:a16="http://schemas.microsoft.com/office/drawing/2014/main" id="{905DBCC2-C170-44D1-9DA0-08EED442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7072" b="-8942"/>
          <a:stretch/>
        </p:blipFill>
        <p:spPr>
          <a:xfrm>
            <a:off x="191964" y="2394935"/>
            <a:ext cx="1776352" cy="4165008"/>
          </a:xfrm>
          <a:prstGeom prst="rect">
            <a:avLst/>
          </a:prstGeom>
        </p:spPr>
      </p:pic>
      <p:sp>
        <p:nvSpPr>
          <p:cNvPr id="16" name="Bildeforklaring formet som et avrundet rektangel 3">
            <a:extLst>
              <a:ext uri="{FF2B5EF4-FFF2-40B4-BE49-F238E27FC236}">
                <a16:creationId xmlns:a16="http://schemas.microsoft.com/office/drawing/2014/main" id="{3ADF0778-9798-8E36-9D51-4A177BC8B083}"/>
              </a:ext>
            </a:extLst>
          </p:cNvPr>
          <p:cNvSpPr/>
          <p:nvPr/>
        </p:nvSpPr>
        <p:spPr>
          <a:xfrm>
            <a:off x="2493338" y="1800200"/>
            <a:ext cx="4602744" cy="1477131"/>
          </a:xfrm>
          <a:prstGeom prst="wedgeRoundRectCallout">
            <a:avLst>
              <a:gd name="adj1" fmla="val -61879"/>
              <a:gd name="adj2" fmla="val 2723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Vi skal snart lese en tekst der vi møter orda vi har jobbet med nå.</a:t>
            </a:r>
          </a:p>
        </p:txBody>
      </p:sp>
      <p:sp>
        <p:nvSpPr>
          <p:cNvPr id="9" name="Bildeforklaring formet som et avrundet rektangel 3">
            <a:extLst>
              <a:ext uri="{FF2B5EF4-FFF2-40B4-BE49-F238E27FC236}">
                <a16:creationId xmlns:a16="http://schemas.microsoft.com/office/drawing/2014/main" id="{CFAF505B-0228-646D-E02B-D3E047E0E72D}"/>
              </a:ext>
            </a:extLst>
          </p:cNvPr>
          <p:cNvSpPr/>
          <p:nvPr/>
        </p:nvSpPr>
        <p:spPr>
          <a:xfrm>
            <a:off x="2493338" y="3386844"/>
            <a:ext cx="4682714" cy="1987222"/>
          </a:xfrm>
          <a:prstGeom prst="wedgeRoundRectCallout">
            <a:avLst>
              <a:gd name="adj1" fmla="val -58014"/>
              <a:gd name="adj2" fmla="val -3682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b-NO" sz="2200" b="1" dirty="0">
                <a:solidFill>
                  <a:prstClr val="black"/>
                </a:solidFill>
              </a:rPr>
              <a:t>Mens dere leser: </a:t>
            </a:r>
            <a:r>
              <a:rPr lang="nb-NO" sz="2200" dirty="0">
                <a:solidFill>
                  <a:prstClr val="black"/>
                </a:solidFill>
              </a:rPr>
              <a:t>Legg merke til om teksten forteller om sammenhenger mellom orda som dere ikke har tenkt på. Sett gjerne strek under disse sammenhengene. </a:t>
            </a:r>
          </a:p>
        </p:txBody>
      </p:sp>
      <p:sp>
        <p:nvSpPr>
          <p:cNvPr id="7" name="Bildeforklaring formet som et avrundet rektangel 3">
            <a:extLst>
              <a:ext uri="{FF2B5EF4-FFF2-40B4-BE49-F238E27FC236}">
                <a16:creationId xmlns:a16="http://schemas.microsoft.com/office/drawing/2014/main" id="{1094670E-A893-ED64-288C-C5F8FD1797BD}"/>
              </a:ext>
            </a:extLst>
          </p:cNvPr>
          <p:cNvSpPr/>
          <p:nvPr/>
        </p:nvSpPr>
        <p:spPr>
          <a:xfrm>
            <a:off x="7397291" y="2121514"/>
            <a:ext cx="4602745" cy="1407703"/>
          </a:xfrm>
          <a:prstGeom prst="wedgeRoundRectCallout">
            <a:avLst>
              <a:gd name="adj1" fmla="val -50214"/>
              <a:gd name="adj2" fmla="val 24080"/>
              <a:gd name="adj3" fmla="val 16667"/>
            </a:avLst>
          </a:prstGeom>
          <a:noFill/>
          <a:ln w="38100">
            <a:solidFill>
              <a:srgbClr val="285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Hvordan samarbeider ulike deler av kroppen vår for at vi skal kunne løpe?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EC337A-61FF-D40C-26B5-DDEDC91CD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81" y="3277331"/>
            <a:ext cx="2235685" cy="209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Free pin office notice illustration">
            <a:extLst>
              <a:ext uri="{FF2B5EF4-FFF2-40B4-BE49-F238E27FC236}">
                <a16:creationId xmlns:a16="http://schemas.microsoft.com/office/drawing/2014/main" id="{C5F28035-7C16-D691-9718-6E291A192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289" y="1477575"/>
            <a:ext cx="645019" cy="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4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E5BCD0-DCA6-9005-DAE0-ECD9AAF5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skjer i kroppen når vi løper?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F101E0-DEDA-364A-52B5-88E497176E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57197" y="1815690"/>
            <a:ext cx="9130748" cy="474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vi løper, samarbeider ulike deler av kroppen vår.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Øynene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hjelper oss med å se hvor det er trygt å løpe og sender beskjed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nervene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hjernen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Hjernen sender videre beskjed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 nervene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musklene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at de skal jobbe. Musklene beveger på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skjelettet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vårt, slik at beina våre flytter seg når vi løper.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Kanskje dere har merka at vi puster fortere når vi løper? Det er fordi det skal komme mer luft inn i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lungene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 det gjør til vanlig. I lufta er det blant annet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oksygen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 kroppen trenger.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lungene går oksygenet over i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blodet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vårt. </a:t>
            </a:r>
            <a:endParaRPr lang="nb-N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blodet er det også næringsstoffer som kommer fra maten vi har spist. Fra vi puttet maten i munnen, har den blitt delt opp i mindre og mindre biter. Først inni munnen, så i magesekken og videre nedover i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tarmene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Derfra har de bitte små bitene,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næringsstoffene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gått over i blodet.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Hjertet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vårt pumper hele tida blodet med næringsstoff og oksygen rundt i hele kroppen. Når vi løper, pumper hjertet fortere for at blodet skal komme seg raskere rundt med dette drivstoffet –næringsstoff og oksygen – som musklene trenger når vi løper. 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 samarbeider ulike deler av kroppen vår når vi løper, helt uten at vi trenger å tenke over det! 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AAF14F92-7065-AF84-6EB3-AE736E1B5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9125" y="678503"/>
            <a:ext cx="1646170" cy="154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698B25D4-9C43-9363-A607-DD16763B8CAE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4A6231-C52D-622F-A756-2DD6B0A14E93}"/>
              </a:ext>
            </a:extLst>
          </p:cNvPr>
          <p:cNvSpPr txBox="1">
            <a:spLocks/>
          </p:cNvSpPr>
          <p:nvPr/>
        </p:nvSpPr>
        <p:spPr>
          <a:xfrm>
            <a:off x="838200" y="2067947"/>
            <a:ext cx="2470150" cy="2886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2200" b="1" dirty="0"/>
              <a:t>Les og lytt til teksten dere får utdelt (3 min). </a:t>
            </a:r>
          </a:p>
        </p:txBody>
      </p:sp>
    </p:spTree>
    <p:extLst>
      <p:ext uri="{BB962C8B-B14F-4D97-AF65-F5344CB8AC3E}">
        <p14:creationId xmlns:p14="http://schemas.microsoft.com/office/powerpoint/2010/main" val="141206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26214F59-B3F6-D8D2-045D-534B68D75608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6214212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Snakk sammen i gruppa (5 min): </a:t>
            </a:r>
          </a:p>
          <a:p>
            <a:r>
              <a:rPr lang="nb-NO" sz="2200" dirty="0"/>
              <a:t>Var det noen sammenhenger dere hadde koblet sammen før dere leste teksten? </a:t>
            </a:r>
          </a:p>
          <a:p>
            <a:r>
              <a:rPr lang="nb-NO" sz="2200" dirty="0"/>
              <a:t>Var det noen sammenhenger dere ikke hadde tenkt på?</a:t>
            </a:r>
          </a:p>
          <a:p>
            <a:pPr marL="0" indent="0">
              <a:buNone/>
            </a:pPr>
            <a:r>
              <a:rPr lang="nb-NO" sz="2200" b="1" dirty="0"/>
              <a:t>Oppsummer i plenum</a:t>
            </a:r>
          </a:p>
        </p:txBody>
      </p:sp>
      <p:sp>
        <p:nvSpPr>
          <p:cNvPr id="9" name="Rektangel 2">
            <a:extLst>
              <a:ext uri="{FF2B5EF4-FFF2-40B4-BE49-F238E27FC236}">
                <a16:creationId xmlns:a16="http://schemas.microsoft.com/office/drawing/2014/main" id="{7ED74091-35B1-9248-AC90-8F10B3ED9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9511717" y="2677607"/>
            <a:ext cx="2403614" cy="14051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blodet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sp>
        <p:nvSpPr>
          <p:cNvPr id="10" name="Rektangel 11">
            <a:extLst>
              <a:ext uri="{FF2B5EF4-FFF2-40B4-BE49-F238E27FC236}">
                <a16:creationId xmlns:a16="http://schemas.microsoft.com/office/drawing/2014/main" id="{2A237C47-F2EE-16B8-7CEC-6E76345BD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8898761" y="988096"/>
            <a:ext cx="2403614" cy="14051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tarmene</a:t>
            </a:r>
          </a:p>
          <a:p>
            <a:pPr algn="ctr"/>
            <a:endParaRPr lang="nb-NO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6865E7-F7D1-2285-C950-D75BBF4E1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0" r="807"/>
          <a:stretch/>
        </p:blipFill>
        <p:spPr bwMode="auto">
          <a:xfrm rot="1244850">
            <a:off x="9238204" y="1615715"/>
            <a:ext cx="1513887" cy="565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9CD2C0-2989-0AF5-50E6-17A2311D3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962">
            <a:off x="9958250" y="3011647"/>
            <a:ext cx="384284" cy="768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2FCF26-965C-178D-D8EE-6F21BB15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113">
            <a:off x="10433913" y="3312485"/>
            <a:ext cx="540616" cy="5964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A18E71F-03AE-8B77-75B7-01EFB05DE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7190183" y="2334302"/>
            <a:ext cx="2650241" cy="1523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509380C-9EAA-7162-0C27-FCF11DF4B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7868074" y="2917015"/>
            <a:ext cx="958850" cy="862330"/>
          </a:xfrm>
          <a:prstGeom prst="rect">
            <a:avLst/>
          </a:prstGeom>
        </p:spPr>
      </p:pic>
      <p:sp>
        <p:nvSpPr>
          <p:cNvPr id="4" name="Bildeforklaring formet som et avrundet rektangel 3">
            <a:extLst>
              <a:ext uri="{FF2B5EF4-FFF2-40B4-BE49-F238E27FC236}">
                <a16:creationId xmlns:a16="http://schemas.microsoft.com/office/drawing/2014/main" id="{0184D80F-2B86-1335-D181-57B853703AF9}"/>
              </a:ext>
            </a:extLst>
          </p:cNvPr>
          <p:cNvSpPr/>
          <p:nvPr/>
        </p:nvSpPr>
        <p:spPr>
          <a:xfrm>
            <a:off x="2586422" y="4939101"/>
            <a:ext cx="3784561" cy="1298534"/>
          </a:xfrm>
          <a:prstGeom prst="wedgeRoundRectCallout">
            <a:avLst>
              <a:gd name="adj1" fmla="val -66065"/>
              <a:gd name="adj2" fmla="val -252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Disse sammenhengene er eksempler på hvordan ulike deler av kroppen samarbeider for at vi skal kunne løpe.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DD5F7C8-BD1B-5127-F84F-0F2B5C03E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4855" b="52003"/>
          <a:stretch/>
        </p:blipFill>
        <p:spPr>
          <a:xfrm>
            <a:off x="407084" y="5352661"/>
            <a:ext cx="1627573" cy="1835038"/>
          </a:xfrm>
          <a:prstGeom prst="rect">
            <a:avLst/>
          </a:prstGeom>
        </p:spPr>
      </p:pic>
      <p:sp>
        <p:nvSpPr>
          <p:cNvPr id="14" name="Bildeforklaring formet som et avrundet rektangel 3">
            <a:extLst>
              <a:ext uri="{FF2B5EF4-FFF2-40B4-BE49-F238E27FC236}">
                <a16:creationId xmlns:a16="http://schemas.microsoft.com/office/drawing/2014/main" id="{DE6E3F37-8160-F987-83D8-4E409296446C}"/>
              </a:ext>
            </a:extLst>
          </p:cNvPr>
          <p:cNvSpPr/>
          <p:nvPr/>
        </p:nvSpPr>
        <p:spPr>
          <a:xfrm>
            <a:off x="6582282" y="4864453"/>
            <a:ext cx="4602745" cy="1407703"/>
          </a:xfrm>
          <a:prstGeom prst="wedgeRoundRectCallout">
            <a:avLst>
              <a:gd name="adj1" fmla="val -50214"/>
              <a:gd name="adj2" fmla="val 24080"/>
              <a:gd name="adj3" fmla="val 16667"/>
            </a:avLst>
          </a:prstGeom>
          <a:noFill/>
          <a:ln w="38100">
            <a:solidFill>
              <a:srgbClr val="285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Hvordan samarbeider ulike deler av kroppen vår for at vi skal kunne løpe?</a:t>
            </a:r>
          </a:p>
        </p:txBody>
      </p:sp>
      <p:pic>
        <p:nvPicPr>
          <p:cNvPr id="15" name="Picture 2" descr="Free pin office notice illustration">
            <a:extLst>
              <a:ext uri="{FF2B5EF4-FFF2-40B4-BE49-F238E27FC236}">
                <a16:creationId xmlns:a16="http://schemas.microsoft.com/office/drawing/2014/main" id="{C33A1280-46C5-0274-0203-D61F67EE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80" y="4220514"/>
            <a:ext cx="645019" cy="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7882</TotalTime>
  <Words>683</Words>
  <Application>Microsoft Office PowerPoint</Application>
  <PresentationFormat>Widescreen</PresentationFormat>
  <Paragraphs>64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</vt:lpstr>
      <vt:lpstr>Comic Sans MS</vt:lpstr>
      <vt:lpstr>Office-tema</vt:lpstr>
      <vt:lpstr>Aktivitet: Samarbeid i kroppen! </vt:lpstr>
      <vt:lpstr>Gjett ordet</vt:lpstr>
      <vt:lpstr>Gjett ordet – oppsummering </vt:lpstr>
      <vt:lpstr>Koble sammen ord</vt:lpstr>
      <vt:lpstr>Om kroppen</vt:lpstr>
      <vt:lpstr>Hva skjer i kroppen når vi løper? </vt:lpstr>
      <vt:lpstr>Oppsummering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Aud Ragnhild Skår</cp:lastModifiedBy>
  <cp:revision>109</cp:revision>
  <dcterms:created xsi:type="dcterms:W3CDTF">2023-12-13T09:26:37Z</dcterms:created>
  <dcterms:modified xsi:type="dcterms:W3CDTF">2025-11-19T09:15:34Z</dcterms:modified>
</cp:coreProperties>
</file>