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20" r:id="rId2"/>
    <p:sldId id="319" r:id="rId3"/>
    <p:sldId id="325" r:id="rId4"/>
    <p:sldId id="337" r:id="rId5"/>
    <p:sldId id="336" r:id="rId6"/>
    <p:sldId id="322" r:id="rId7"/>
    <p:sldId id="339" r:id="rId8"/>
    <p:sldId id="338" r:id="rId9"/>
    <p:sldId id="340" r:id="rId10"/>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it Reitan" initials="BR" lastIdx="2" clrIdx="0">
    <p:extLst>
      <p:ext uri="{19B8F6BF-5375-455C-9EA6-DF929625EA0E}">
        <p15:presenceInfo xmlns:p15="http://schemas.microsoft.com/office/powerpoint/2012/main" userId="S-1-5-21-1927809936-1189766144-1318725885-426714" providerId="AD"/>
      </p:ext>
    </p:extLst>
  </p:cmAuthor>
  <p:cmAuthor id="2" name="Berit Reitan" initials="BR [2]" lastIdx="1" clrIdx="1">
    <p:extLst>
      <p:ext uri="{19B8F6BF-5375-455C-9EA6-DF929625EA0E}">
        <p15:presenceInfo xmlns:p15="http://schemas.microsoft.com/office/powerpoint/2012/main" userId="S::berire@uio.no::43bce2ec-33aa-41b6-ab62-07979b3a03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9A2"/>
    <a:srgbClr val="C7CAE3"/>
    <a:srgbClr val="DFE1EF"/>
    <a:srgbClr val="DDE1F1"/>
    <a:srgbClr val="F9D1F6"/>
    <a:srgbClr val="443FA5"/>
    <a:srgbClr val="4421C3"/>
    <a:srgbClr val="4635AF"/>
    <a:srgbClr val="1B30C9"/>
    <a:srgbClr val="591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46" autoAdjust="0"/>
  </p:normalViewPr>
  <p:slideViewPr>
    <p:cSldViewPr snapToGrid="0">
      <p:cViewPr varScale="1">
        <p:scale>
          <a:sx n="72" d="100"/>
          <a:sy n="72" d="100"/>
        </p:scale>
        <p:origin x="153" y="4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03D3A373-D147-4681-A1D8-B1CAC4190B31}" type="datetimeFigureOut">
              <a:rPr lang="nb-NO" smtClean="0"/>
              <a:t>10.02.2026</a:t>
            </a:fld>
            <a:endParaRPr lang="nb-NO"/>
          </a:p>
        </p:txBody>
      </p:sp>
      <p:sp>
        <p:nvSpPr>
          <p:cNvPr id="4" name="Plassholder for lysbil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18B85D8C-4EF5-45C7-BCF5-FE7A2FB13782}" type="slidenum">
              <a:rPr lang="nb-NO" smtClean="0"/>
              <a:t>‹#›</a:t>
            </a:fld>
            <a:endParaRPr lang="nb-NO"/>
          </a:p>
        </p:txBody>
      </p:sp>
    </p:spTree>
    <p:extLst>
      <p:ext uri="{BB962C8B-B14F-4D97-AF65-F5344CB8AC3E}">
        <p14:creationId xmlns:p14="http://schemas.microsoft.com/office/powerpoint/2010/main" val="235208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8B85D8C-4EF5-45C7-BCF5-FE7A2FB13782}" type="slidenum">
              <a:rPr lang="nb-NO" smtClean="0"/>
              <a:t>1</a:t>
            </a:fld>
            <a:endParaRPr lang="nb-NO"/>
          </a:p>
        </p:txBody>
      </p:sp>
    </p:spTree>
    <p:extLst>
      <p:ext uri="{BB962C8B-B14F-4D97-AF65-F5344CB8AC3E}">
        <p14:creationId xmlns:p14="http://schemas.microsoft.com/office/powerpoint/2010/main" val="91629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2</a:t>
            </a:fld>
            <a:endParaRPr lang="nb-NO"/>
          </a:p>
        </p:txBody>
      </p:sp>
    </p:spTree>
    <p:extLst>
      <p:ext uri="{BB962C8B-B14F-4D97-AF65-F5344CB8AC3E}">
        <p14:creationId xmlns:p14="http://schemas.microsoft.com/office/powerpoint/2010/main" val="352946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3</a:t>
            </a:fld>
            <a:endParaRPr lang="nb-NO"/>
          </a:p>
        </p:txBody>
      </p:sp>
    </p:spTree>
    <p:extLst>
      <p:ext uri="{BB962C8B-B14F-4D97-AF65-F5344CB8AC3E}">
        <p14:creationId xmlns:p14="http://schemas.microsoft.com/office/powerpoint/2010/main" val="411211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8B85D8C-4EF5-45C7-BCF5-FE7A2FB13782}" type="slidenum">
              <a:rPr lang="nb-NO" smtClean="0"/>
              <a:t>4</a:t>
            </a:fld>
            <a:endParaRPr lang="nb-NO"/>
          </a:p>
        </p:txBody>
      </p:sp>
    </p:spTree>
    <p:extLst>
      <p:ext uri="{BB962C8B-B14F-4D97-AF65-F5344CB8AC3E}">
        <p14:creationId xmlns:p14="http://schemas.microsoft.com/office/powerpoint/2010/main" val="367785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5</a:t>
            </a:fld>
            <a:endParaRPr lang="nb-NO"/>
          </a:p>
        </p:txBody>
      </p:sp>
    </p:spTree>
    <p:extLst>
      <p:ext uri="{BB962C8B-B14F-4D97-AF65-F5344CB8AC3E}">
        <p14:creationId xmlns:p14="http://schemas.microsoft.com/office/powerpoint/2010/main" val="328003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6</a:t>
            </a:fld>
            <a:endParaRPr lang="nb-NO"/>
          </a:p>
        </p:txBody>
      </p:sp>
    </p:spTree>
    <p:extLst>
      <p:ext uri="{BB962C8B-B14F-4D97-AF65-F5344CB8AC3E}">
        <p14:creationId xmlns:p14="http://schemas.microsoft.com/office/powerpoint/2010/main" val="264637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D922C-229D-2266-5C0B-980065353416}"/>
            </a:ext>
          </a:extLst>
        </p:cNvPr>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A1EB2CFD-87AE-E385-957F-3F72F852763E}"/>
              </a:ext>
            </a:extLst>
          </p:cNvPr>
          <p:cNvSpPr>
            <a:spLocks noGrp="1" noRot="1" noChangeAspect="1"/>
          </p:cNvSpPr>
          <p:nvPr>
            <p:ph type="sldImg"/>
          </p:nvPr>
        </p:nvSpPr>
        <p:spPr/>
      </p:sp>
      <p:sp>
        <p:nvSpPr>
          <p:cNvPr id="3" name="Plasshaldar for notat 2">
            <a:extLst>
              <a:ext uri="{FF2B5EF4-FFF2-40B4-BE49-F238E27FC236}">
                <a16:creationId xmlns:a16="http://schemas.microsoft.com/office/drawing/2014/main" id="{CF5DBDAE-1D19-78DA-8379-60493DF14424}"/>
              </a:ext>
            </a:extLst>
          </p:cNvPr>
          <p:cNvSpPr>
            <a:spLocks noGrp="1"/>
          </p:cNvSpPr>
          <p:nvPr>
            <p:ph type="body" idx="1"/>
          </p:nvPr>
        </p:nvSpPr>
        <p:spPr/>
        <p:txBody>
          <a:bodyPr/>
          <a:lstStyle/>
          <a:p>
            <a:endParaRPr lang="nb-NO" dirty="0"/>
          </a:p>
        </p:txBody>
      </p:sp>
      <p:sp>
        <p:nvSpPr>
          <p:cNvPr id="4" name="Plasshaldar for lysbiletnummer 3">
            <a:extLst>
              <a:ext uri="{FF2B5EF4-FFF2-40B4-BE49-F238E27FC236}">
                <a16:creationId xmlns:a16="http://schemas.microsoft.com/office/drawing/2014/main" id="{D5794E83-ED3C-755C-91DB-DF2ED4DFA3E9}"/>
              </a:ext>
            </a:extLst>
          </p:cNvPr>
          <p:cNvSpPr>
            <a:spLocks noGrp="1"/>
          </p:cNvSpPr>
          <p:nvPr>
            <p:ph type="sldNum" sz="quarter" idx="10"/>
          </p:nvPr>
        </p:nvSpPr>
        <p:spPr/>
        <p:txBody>
          <a:bodyPr/>
          <a:lstStyle/>
          <a:p>
            <a:fld id="{18B85D8C-4EF5-45C7-BCF5-FE7A2FB13782}" type="slidenum">
              <a:rPr lang="nb-NO" smtClean="0"/>
              <a:t>7</a:t>
            </a:fld>
            <a:endParaRPr lang="nb-NO"/>
          </a:p>
        </p:txBody>
      </p:sp>
    </p:spTree>
    <p:extLst>
      <p:ext uri="{BB962C8B-B14F-4D97-AF65-F5344CB8AC3E}">
        <p14:creationId xmlns:p14="http://schemas.microsoft.com/office/powerpoint/2010/main" val="407657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https://www.naturfag.no/artikkel/vis.html?tid=2164071</a:t>
            </a:r>
          </a:p>
        </p:txBody>
      </p:sp>
      <p:sp>
        <p:nvSpPr>
          <p:cNvPr id="4" name="Plassholder for lysbildenummer 3"/>
          <p:cNvSpPr>
            <a:spLocks noGrp="1"/>
          </p:cNvSpPr>
          <p:nvPr>
            <p:ph type="sldNum" sz="quarter" idx="5"/>
          </p:nvPr>
        </p:nvSpPr>
        <p:spPr/>
        <p:txBody>
          <a:bodyPr/>
          <a:lstStyle/>
          <a:p>
            <a:fld id="{18B85D8C-4EF5-45C7-BCF5-FE7A2FB13782}" type="slidenum">
              <a:rPr lang="nb-NO" smtClean="0"/>
              <a:t>9</a:t>
            </a:fld>
            <a:endParaRPr lang="nb-NO"/>
          </a:p>
        </p:txBody>
      </p:sp>
    </p:spTree>
    <p:extLst>
      <p:ext uri="{BB962C8B-B14F-4D97-AF65-F5344CB8AC3E}">
        <p14:creationId xmlns:p14="http://schemas.microsoft.com/office/powerpoint/2010/main" val="176204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64A83-6143-46AF-AA01-4DCD0D9C6ED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7592F80-C1BA-4916-B0A5-F24DE38946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820FB42-1FF4-44AC-B2E5-B3F3B1C959FF}"/>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53A3C221-956D-42BE-B939-3A7FDD681E1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C37602-1ED8-4259-BEB1-F0308C2BB2E1}"/>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02313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5EB9B-84FB-4E17-A469-D459B1B174E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06F51B0-D5AF-4D0D-8A6F-915FDAEBEE3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0BC1957-DDFB-48B6-9774-F13C202A5D47}"/>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C35DD67B-E9D4-4DF2-87EA-C9E771BFEA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76E2265-D0E4-40C7-B01E-A9C265083219}"/>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84529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59D0A15-1663-455F-BDF8-09A467EB7A0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22864A9-3661-4C78-ACEE-09EAB73ABEA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8146B4-B2DD-483C-8B7C-313046BDD2AF}"/>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F9B46B23-7C5F-4D92-B8B0-9A3811FF2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8A9B51-FD04-40AE-9BBA-69945FAC7CF1}"/>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31572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ADC089-B037-4A25-9C41-C2046DFD456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0402DCE-3909-4E0D-8E08-B59F5531465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4AF67D-2709-4B63-A384-A2EA25BDD795}"/>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61432907-4EAB-4B35-97A8-5304696CD9D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1B4A4D-6445-464A-BA22-DCB648BD1FC3}"/>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95661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6600CC-9E92-4679-9C09-0B0A288820D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3ADA094-F0B1-4CB9-B4AC-5C3F2124F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D847C40-5532-4A52-88F1-BD8340A8301A}"/>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630E71F3-0774-4787-9708-9367CA9E09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281B066-C08F-4620-AE83-347F2072BB17}"/>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277724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7DFFF7-D5A6-484A-B9DC-18C6F649CD1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D517FD2-F43A-4A63-A1D6-9729383120E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6351E93-0B94-48FF-88E0-00C7D00014C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5025395-C223-4ABD-845A-6412BDF86B60}"/>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2FD83792-EB92-40AB-BFF4-EA1142C65E1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BBD1C6F-888A-4DF6-AA90-0C7E7E38AEB3}"/>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38678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76CADA-6351-445D-90ED-9DAEADBC40C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9B2C4B0-7563-4B55-A4E4-EE616C54C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78720E4-33D6-41FE-B144-F099982A4AB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07D4CED-475E-4FCC-A0DE-5D2FBA26F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D552F99-7607-4EBE-8741-E1F47F0EF54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FC9ADA9-6BA0-4660-B02C-1E2ED123BFBD}"/>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8" name="Plassholder for bunntekst 7">
            <a:extLst>
              <a:ext uri="{FF2B5EF4-FFF2-40B4-BE49-F238E27FC236}">
                <a16:creationId xmlns:a16="http://schemas.microsoft.com/office/drawing/2014/main" id="{0FA441B2-8280-4EC7-90F1-DCC7A2266AA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46FB874-D70C-4CE0-B676-95CA9DA94C76}"/>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426088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D192E0-3613-487C-8CCE-0C010D23EC5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527ACB-BFE5-43BD-A300-7AC213BE4AEE}"/>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4" name="Plassholder for bunntekst 3">
            <a:extLst>
              <a:ext uri="{FF2B5EF4-FFF2-40B4-BE49-F238E27FC236}">
                <a16:creationId xmlns:a16="http://schemas.microsoft.com/office/drawing/2014/main" id="{9A714CFE-CE0C-4C28-8F08-79A494FC10D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56463B4-DBC7-467F-8240-DBD2BE1673D4}"/>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407878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AD3E2FA-0A25-4ABD-8F23-8C984B9673BE}"/>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3" name="Plassholder for bunntekst 2">
            <a:extLst>
              <a:ext uri="{FF2B5EF4-FFF2-40B4-BE49-F238E27FC236}">
                <a16:creationId xmlns:a16="http://schemas.microsoft.com/office/drawing/2014/main" id="{814BDAE6-8FFB-443D-9DEC-DD29F2A66DF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39CEE96-BFB5-4A78-8D14-D189A9D59850}"/>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89999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25522-8C61-429C-85D5-50DDE44ACF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FF85FDE-8C38-4D80-B1C5-7A8EE29CF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7E0ABC0-6BA2-41F9-91E6-4D32C1122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EA395B4-81B8-4BE2-86D7-CE51B609DBD2}"/>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66FCCDA2-75F0-428F-92A2-08CA75E8E73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E33465-23B6-4DD9-BFF2-DD783C6423B6}"/>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96219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32C3EA-3A07-42BA-A380-275DA6E0023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ECCF2CC-C557-4906-A690-DFE9D3FE9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35D2717-59F1-488C-BAF3-960F16C7C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75A69AE-ADE0-49AE-A6B2-200252A15659}"/>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784B8586-0C88-4565-AA81-671EA9E6B32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0910ED4-E7FB-4CF2-95B6-06327E09693D}"/>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75012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36E382-525D-4ED0-8836-C55E90D48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A6FF145-F5DA-46DA-8B4A-5B5A50EE8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B31DCB8-59A5-41D4-A02D-F489ED5B9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8F04C31A-5019-4E08-92C1-3B04199B5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51DB716-21AC-425E-AF9C-1ED12367C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2E640-82F3-4002-965F-DBED17272C0E}" type="slidenum">
              <a:rPr lang="nb-NO" smtClean="0"/>
              <a:t>‹#›</a:t>
            </a:fld>
            <a:endParaRPr lang="nb-NO"/>
          </a:p>
        </p:txBody>
      </p:sp>
    </p:spTree>
    <p:extLst>
      <p:ext uri="{BB962C8B-B14F-4D97-AF65-F5344CB8AC3E}">
        <p14:creationId xmlns:p14="http://schemas.microsoft.com/office/powerpoint/2010/main" val="238049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17/06/relationships/model3d" Target="../media/model3d2.glb"/><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akgrunnsbilde som viser et historisk kart og et kompass av eldre modell">
            <a:extLst>
              <a:ext uri="{FF2B5EF4-FFF2-40B4-BE49-F238E27FC236}">
                <a16:creationId xmlns:a16="http://schemas.microsoft.com/office/drawing/2014/main" id="{4E8EA6C9-6D85-4CA4-B90E-91160CC021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447" y="-1"/>
            <a:ext cx="12195447" cy="6879745"/>
          </a:xfrm>
          <a:prstGeom prst="rect">
            <a:avLst/>
          </a:prstGeom>
        </p:spPr>
      </p:pic>
      <p:sp>
        <p:nvSpPr>
          <p:cNvPr id="21" name="Rectangle 2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9" name="Rectangle 2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tel 3">
            <a:extLst>
              <a:ext uri="{FF2B5EF4-FFF2-40B4-BE49-F238E27FC236}">
                <a16:creationId xmlns:a16="http://schemas.microsoft.com/office/drawing/2014/main" id="{4E0BE7B1-EC42-48F0-9B99-621DE16CA93E}"/>
              </a:ext>
            </a:extLst>
          </p:cNvPr>
          <p:cNvSpPr txBox="1">
            <a:spLocks noGrp="1"/>
          </p:cNvSpPr>
          <p:nvPr>
            <p:ph type="title" idx="4294967295"/>
          </p:nvPr>
        </p:nvSpPr>
        <p:spPr>
          <a:xfrm>
            <a:off x="859028" y="4121944"/>
            <a:ext cx="7927785" cy="162066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kumimoji="0" lang="nn-NO" b="1" i="0" u="none" strike="noStrike" cap="none" spc="0" normalizeH="0" baseline="0" dirty="0">
                <a:ln>
                  <a:noFill/>
                </a:ln>
                <a:solidFill>
                  <a:srgbClr val="FFFFFF"/>
                </a:solidFill>
                <a:effectLst/>
                <a:uLnTx/>
                <a:uFillTx/>
              </a:rPr>
              <a:t>Kvar er nord og sør, aust og vest?</a:t>
            </a:r>
          </a:p>
        </p:txBody>
      </p:sp>
    </p:spTree>
    <p:extLst>
      <p:ext uri="{BB962C8B-B14F-4D97-AF65-F5344CB8AC3E}">
        <p14:creationId xmlns:p14="http://schemas.microsoft.com/office/powerpoint/2010/main" val="220433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5" name="Freeform: Shape 8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p:cNvSpPr>
            <a:spLocks noGrp="1"/>
          </p:cNvSpPr>
          <p:nvPr>
            <p:ph type="title"/>
          </p:nvPr>
        </p:nvSpPr>
        <p:spPr>
          <a:xfrm>
            <a:off x="448056" y="685800"/>
            <a:ext cx="4922338" cy="1325563"/>
          </a:xfrm>
        </p:spPr>
        <p:txBody>
          <a:bodyPr vert="horz" lIns="91440" tIns="45720" rIns="91440" bIns="45720" rtlCol="0" anchor="ctr">
            <a:noAutofit/>
          </a:bodyPr>
          <a:lstStyle/>
          <a:p>
            <a:r>
              <a:rPr lang="nn-NO" sz="3600" kern="1200" dirty="0">
                <a:solidFill>
                  <a:schemeClr val="tx1"/>
                </a:solidFill>
                <a:latin typeface="+mj-lt"/>
                <a:ea typeface="+mj-ea"/>
                <a:cs typeface="+mj-cs"/>
              </a:rPr>
              <a:t>Korleis finne ut kvar nord, sør, aust og vest er utan kompass?</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448056" y="2514599"/>
            <a:ext cx="4922338" cy="4253523"/>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nn-NO" sz="2200" dirty="0">
                <a:effectLst/>
              </a:rPr>
              <a:t>Klokka 13 om sommaren og klokka 12 om vinteren, vil sola stå i sør.</a:t>
            </a:r>
          </a:p>
          <a:p>
            <a:pPr marL="342900" indent="-228600">
              <a:lnSpc>
                <a:spcPct val="90000"/>
              </a:lnSpc>
              <a:spcAft>
                <a:spcPts val="600"/>
              </a:spcAft>
              <a:buFont typeface="Arial" panose="020B0604020202020204" pitchFamily="34" charset="0"/>
              <a:buChar char="•"/>
            </a:pPr>
            <a:r>
              <a:rPr lang="nn-NO" sz="2200" dirty="0"/>
              <a:t>Ei maurtue vil helst liggje der det er varmt og i le for nordavinden. Derfor byggast ofte maurtuene på sørsida av tre som da tek av for nordavinden. </a:t>
            </a:r>
          </a:p>
          <a:p>
            <a:pPr marL="342900" indent="-228600">
              <a:lnSpc>
                <a:spcPct val="90000"/>
              </a:lnSpc>
              <a:spcAft>
                <a:spcPts val="600"/>
              </a:spcAft>
              <a:buFont typeface="Arial" panose="020B0604020202020204" pitchFamily="34" charset="0"/>
              <a:buChar char="•"/>
            </a:pPr>
            <a:r>
              <a:rPr lang="nn-NO" sz="2200" dirty="0"/>
              <a:t>Planter og tre treng sol for å få energi til fotosyntesen. Derfor strekkjer dei seg mot sola. Ofte har dei fleire blad eller greiner mot sør enn mot dei andre retningane. </a:t>
            </a:r>
          </a:p>
          <a:p>
            <a:pPr marL="342900" indent="-228600">
              <a:lnSpc>
                <a:spcPct val="90000"/>
              </a:lnSpc>
              <a:spcAft>
                <a:spcPts val="600"/>
              </a:spcAft>
              <a:buFont typeface="Arial" panose="020B0604020202020204" pitchFamily="34" charset="0"/>
              <a:buChar char="•"/>
            </a:pPr>
            <a:r>
              <a:rPr lang="nn-NO" sz="2200" dirty="0">
                <a:effectLst/>
              </a:rPr>
              <a:t>Sola står opp i aust og går ned i vest.</a:t>
            </a:r>
          </a:p>
          <a:p>
            <a:pPr marL="342900" indent="-228600">
              <a:lnSpc>
                <a:spcPct val="90000"/>
              </a:lnSpc>
              <a:spcAft>
                <a:spcPts val="600"/>
              </a:spcAft>
              <a:buFont typeface="Arial" panose="020B0604020202020204" pitchFamily="34" charset="0"/>
              <a:buChar char="•"/>
            </a:pPr>
            <a:endParaRPr lang="nn-NO" sz="2200" b="0" i="0" dirty="0">
              <a:effectLst/>
            </a:endParaRPr>
          </a:p>
        </p:txBody>
      </p:sp>
      <p:pic>
        <p:nvPicPr>
          <p:cNvPr id="14" name="Bilde 13" descr="Bildet viser tre blåveis som strekker seg mot høyre">
            <a:extLst>
              <a:ext uri="{FF2B5EF4-FFF2-40B4-BE49-F238E27FC236}">
                <a16:creationId xmlns:a16="http://schemas.microsoft.com/office/drawing/2014/main" id="{43950B29-C8EB-47F9-B2B8-24D65915A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0" name="Bilde 9" descr="Bildet viser ei maurtue &#10;">
            <a:extLst>
              <a:ext uri="{FF2B5EF4-FFF2-40B4-BE49-F238E27FC236}">
                <a16:creationId xmlns:a16="http://schemas.microsoft.com/office/drawing/2014/main" id="{A23E6C61-3F4B-4F0E-AB1B-B1309043E273}"/>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Bilde 7" descr="Bildet viser blå himmel og ei strålende sol">
            <a:extLst>
              <a:ext uri="{FF2B5EF4-FFF2-40B4-BE49-F238E27FC236}">
                <a16:creationId xmlns:a16="http://schemas.microsoft.com/office/drawing/2014/main" id="{ACE21A41-BCE7-43F5-A910-5C650FE89788}"/>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41355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76692" y="29717"/>
            <a:ext cx="4597747" cy="1616203"/>
          </a:xfrm>
        </p:spPr>
        <p:txBody>
          <a:bodyPr vert="horz" lIns="91440" tIns="45720" rIns="91440" bIns="45720" rtlCol="0" anchor="b">
            <a:normAutofit/>
          </a:bodyPr>
          <a:lstStyle/>
          <a:p>
            <a:r>
              <a:rPr lang="nn-NO" sz="3600" kern="1200" dirty="0">
                <a:solidFill>
                  <a:schemeClr val="tx1"/>
                </a:solidFill>
                <a:latin typeface="+mj-lt"/>
                <a:ea typeface="+mj-ea"/>
                <a:cs typeface="+mj-cs"/>
              </a:rPr>
              <a:t>Himmelretningane</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876692" y="1822276"/>
            <a:ext cx="5182254" cy="3447832"/>
          </a:xfrm>
          <a:prstGeom prst="rect">
            <a:avLst/>
          </a:prstGeom>
        </p:spPr>
        <p:txBody>
          <a:bodyPr vert="horz" lIns="91440" tIns="45720" rIns="91440" bIns="45720" rtlCol="0" anchor="t">
            <a:noAutofit/>
          </a:bodyPr>
          <a:lstStyle/>
          <a:p>
            <a:pPr>
              <a:lnSpc>
                <a:spcPct val="90000"/>
              </a:lnSpc>
              <a:spcAft>
                <a:spcPts val="600"/>
              </a:spcAft>
            </a:pPr>
            <a:r>
              <a:rPr lang="nn-NO" sz="2200" b="0" i="0" dirty="0">
                <a:effectLst/>
              </a:rPr>
              <a:t>Ute har de brukt kompass til å </a:t>
            </a:r>
            <a:r>
              <a:rPr lang="nn-NO" sz="2200" dirty="0"/>
              <a:t>finne dei </a:t>
            </a:r>
            <a:r>
              <a:rPr lang="nn-NO" sz="2200" b="0" i="0" dirty="0">
                <a:effectLst/>
              </a:rPr>
              <a:t>fire himmelretningane nord, sør, aust og vest. Desse blir ofte forkorta med N, S, Ø og V (på engelsk N, S, E og W). </a:t>
            </a:r>
          </a:p>
          <a:p>
            <a:pPr marL="342900" indent="-228600">
              <a:lnSpc>
                <a:spcPct val="90000"/>
              </a:lnSpc>
              <a:spcAft>
                <a:spcPts val="600"/>
              </a:spcAft>
              <a:buFont typeface="Arial" panose="020B0604020202020204" pitchFamily="34" charset="0"/>
              <a:buChar char="•"/>
            </a:pPr>
            <a:r>
              <a:rPr lang="nn-NO" sz="2200" dirty="0"/>
              <a:t>I kompasset peikar den raude delen av nåla mot nord.</a:t>
            </a:r>
          </a:p>
          <a:p>
            <a:pPr marL="342900" indent="-228600">
              <a:lnSpc>
                <a:spcPct val="90000"/>
              </a:lnSpc>
              <a:spcAft>
                <a:spcPts val="600"/>
              </a:spcAft>
              <a:buFont typeface="Arial" panose="020B0604020202020204" pitchFamily="34" charset="0"/>
              <a:buChar char="•"/>
            </a:pPr>
            <a:r>
              <a:rPr lang="nn-NO" sz="2200" dirty="0"/>
              <a:t>Nåla i kompasset oppfører seg sånn fordi den er magnetisk, og fordi jorda er ein stor magnet.</a:t>
            </a:r>
          </a:p>
          <a:p>
            <a:pPr>
              <a:lnSpc>
                <a:spcPct val="90000"/>
              </a:lnSpc>
              <a:spcAft>
                <a:spcPts val="600"/>
              </a:spcAft>
            </a:pPr>
            <a:r>
              <a:rPr lang="nn-NO" sz="2200" dirty="0"/>
              <a:t>No skal de utforske kva det betyr at noko er magnetisk.</a:t>
            </a:r>
          </a:p>
          <a:p>
            <a:pPr indent="-228600">
              <a:lnSpc>
                <a:spcPct val="90000"/>
              </a:lnSpc>
              <a:spcAft>
                <a:spcPts val="600"/>
              </a:spcAft>
              <a:buFont typeface="Arial" panose="020B0604020202020204" pitchFamily="34" charset="0"/>
              <a:buChar char="•"/>
            </a:pPr>
            <a:endParaRPr lang="nn-NO" sz="2200" dirty="0"/>
          </a:p>
          <a:p>
            <a:pPr marL="342900" indent="-228600">
              <a:lnSpc>
                <a:spcPct val="90000"/>
              </a:lnSpc>
              <a:spcAft>
                <a:spcPts val="600"/>
              </a:spcAft>
              <a:buFont typeface="Arial" panose="020B0604020202020204" pitchFamily="34" charset="0"/>
              <a:buChar char="•"/>
            </a:pPr>
            <a:endParaRPr lang="nn-NO" sz="2200" b="0" i="0" dirty="0">
              <a:effectLst/>
            </a:endParaRPr>
          </a:p>
        </p:txBody>
      </p:sp>
      <p:pic>
        <p:nvPicPr>
          <p:cNvPr id="5" name="Bilde 4" descr="Et bilde som viser et kompass. Nordpila er rød">
            <a:extLst>
              <a:ext uri="{FF2B5EF4-FFF2-40B4-BE49-F238E27FC236}">
                <a16:creationId xmlns:a16="http://schemas.microsoft.com/office/drawing/2014/main" id="{62C45DAA-4203-4C7F-A0A1-2793209E4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a:fillRect/>
          </a:stretch>
        </p:blipFill>
        <p:spPr>
          <a:xfrm>
            <a:off x="6942172" y="1645920"/>
            <a:ext cx="4435836" cy="4269934"/>
          </a:xfrm>
          <a:prstGeom prst="rect">
            <a:avLst/>
          </a:prstGeom>
        </p:spPr>
      </p:pic>
      <p:grpSp>
        <p:nvGrpSpPr>
          <p:cNvPr id="58" name="Group 57">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9" name="Rectangle 58">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60" name="Rectangle 59">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grpSp>
    </p:spTree>
    <p:extLst>
      <p:ext uri="{BB962C8B-B14F-4D97-AF65-F5344CB8AC3E}">
        <p14:creationId xmlns:p14="http://schemas.microsoft.com/office/powerpoint/2010/main" val="319221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9CF51F4B-35A7-FFCF-AE7E-50CA41A2ABA6}"/>
              </a:ext>
            </a:extLst>
          </p:cNvPr>
          <p:cNvSpPr>
            <a:spLocks noGrp="1"/>
          </p:cNvSpPr>
          <p:nvPr>
            <p:ph type="title"/>
          </p:nvPr>
        </p:nvSpPr>
        <p:spPr>
          <a:xfrm>
            <a:off x="755484" y="739836"/>
            <a:ext cx="3702580" cy="677014"/>
          </a:xfrm>
        </p:spPr>
        <p:txBody>
          <a:bodyPr anchor="b">
            <a:normAutofit/>
          </a:bodyPr>
          <a:lstStyle/>
          <a:p>
            <a:r>
              <a:rPr lang="nn-NO" sz="3600" dirty="0"/>
              <a:t>Utforsk magnetar</a:t>
            </a:r>
          </a:p>
        </p:txBody>
      </p:sp>
      <p:sp>
        <p:nvSpPr>
          <p:cNvPr id="13" name="Plassholder for innhold 2">
            <a:extLst>
              <a:ext uri="{FF2B5EF4-FFF2-40B4-BE49-F238E27FC236}">
                <a16:creationId xmlns:a16="http://schemas.microsoft.com/office/drawing/2014/main" id="{F74F38AF-F33D-C41B-EFB8-7E75C8DC1AA1}"/>
              </a:ext>
            </a:extLst>
          </p:cNvPr>
          <p:cNvSpPr>
            <a:spLocks noGrp="1"/>
          </p:cNvSpPr>
          <p:nvPr>
            <p:ph idx="1"/>
          </p:nvPr>
        </p:nvSpPr>
        <p:spPr>
          <a:xfrm>
            <a:off x="755484" y="2192216"/>
            <a:ext cx="4625409" cy="2086707"/>
          </a:xfrm>
        </p:spPr>
        <p:txBody>
          <a:bodyPr>
            <a:normAutofit/>
          </a:bodyPr>
          <a:lstStyle/>
          <a:p>
            <a:pPr marL="0" indent="0">
              <a:buNone/>
            </a:pPr>
            <a:r>
              <a:rPr lang="nn-NO" sz="2200" dirty="0"/>
              <a:t>Magnetar består av ein sørpol og ein nordpol.</a:t>
            </a:r>
          </a:p>
          <a:p>
            <a:pPr marL="0" indent="0">
              <a:buNone/>
            </a:pPr>
            <a:r>
              <a:rPr lang="nn-NO" sz="2200" dirty="0"/>
              <a:t>Utforsk kreftene mellom dei to polane.</a:t>
            </a:r>
          </a:p>
        </p:txBody>
      </p:sp>
      <p:pic>
        <p:nvPicPr>
          <p:cNvPr id="7" name="Bilde 6" descr="Et bilde som inneholder to stavmagneter. magnetsidenes sørpol har blå farge, og magnetsidenes nordpol har rød farge">
            <a:extLst>
              <a:ext uri="{FF2B5EF4-FFF2-40B4-BE49-F238E27FC236}">
                <a16:creationId xmlns:a16="http://schemas.microsoft.com/office/drawing/2014/main" id="{1B9EDF05-6C1D-74D5-B3F4-B6759CFDBA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3164" y="2332894"/>
            <a:ext cx="4853352" cy="2426676"/>
          </a:xfrm>
          <a:prstGeom prst="rect">
            <a:avLst/>
          </a:prstGeom>
        </p:spPr>
      </p:pic>
      <p:sp>
        <p:nvSpPr>
          <p:cNvPr id="4" name="Snakkeboble: rektangel 3">
            <a:extLst>
              <a:ext uri="{FF2B5EF4-FFF2-40B4-BE49-F238E27FC236}">
                <a16:creationId xmlns:a16="http://schemas.microsoft.com/office/drawing/2014/main" id="{EE03C2A8-33BC-EA59-F7FF-3B66984BEC9F}"/>
              </a:ext>
            </a:extLst>
          </p:cNvPr>
          <p:cNvSpPr/>
          <p:nvPr/>
        </p:nvSpPr>
        <p:spPr>
          <a:xfrm>
            <a:off x="885747" y="4327097"/>
            <a:ext cx="4495146" cy="1611294"/>
          </a:xfrm>
          <a:prstGeom prst="wedgeRoundRectCallout">
            <a:avLst>
              <a:gd name="adj1" fmla="val 44765"/>
              <a:gd name="adj2" fmla="val -80101"/>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n-NO" sz="2200" dirty="0">
                <a:solidFill>
                  <a:srgbClr val="FFFFFF"/>
                </a:solidFill>
              </a:rPr>
              <a:t>Greier de å bruke den eine magneten til å styre den andre, for eksempel til å snurre den 360° rundt eller flytte den til ein bestemt stad?</a:t>
            </a:r>
          </a:p>
        </p:txBody>
      </p:sp>
    </p:spTree>
    <p:extLst>
      <p:ext uri="{BB962C8B-B14F-4D97-AF65-F5344CB8AC3E}">
        <p14:creationId xmlns:p14="http://schemas.microsoft.com/office/powerpoint/2010/main" val="265841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85520" y="741392"/>
            <a:ext cx="4488920" cy="1380486"/>
          </a:xfrm>
        </p:spPr>
        <p:txBody>
          <a:bodyPr vert="horz" lIns="91440" tIns="45720" rIns="91440" bIns="45720" rtlCol="0" anchor="b">
            <a:normAutofit/>
          </a:bodyPr>
          <a:lstStyle/>
          <a:p>
            <a:r>
              <a:rPr lang="nn-NO" sz="3600" kern="1200" dirty="0">
                <a:solidFill>
                  <a:schemeClr val="tx1"/>
                </a:solidFill>
                <a:latin typeface="+mj-lt"/>
                <a:ea typeface="+mj-ea"/>
                <a:cs typeface="+mj-cs"/>
              </a:rPr>
              <a:t>Materialeigenskapar</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876692" y="2533476"/>
            <a:ext cx="4597747" cy="3447832"/>
          </a:xfrm>
          <a:prstGeom prst="rect">
            <a:avLst/>
          </a:prstGeom>
        </p:spPr>
        <p:txBody>
          <a:bodyPr vert="horz" lIns="91440" tIns="45720" rIns="91440" bIns="45720" rtlCol="0" anchor="t">
            <a:normAutofit/>
          </a:bodyPr>
          <a:lstStyle/>
          <a:p>
            <a:pPr marL="114300">
              <a:lnSpc>
                <a:spcPct val="90000"/>
              </a:lnSpc>
              <a:spcAft>
                <a:spcPts val="600"/>
              </a:spcAft>
            </a:pPr>
            <a:r>
              <a:rPr lang="nn-NO" sz="2200" dirty="0"/>
              <a:t>Materiale som er magnetiske har den eigenskapen at dei anten er eller kan bli magnetar.</a:t>
            </a:r>
          </a:p>
          <a:p>
            <a:pPr marL="114300">
              <a:lnSpc>
                <a:spcPct val="90000"/>
              </a:lnSpc>
              <a:spcAft>
                <a:spcPts val="600"/>
              </a:spcAft>
            </a:pPr>
            <a:r>
              <a:rPr lang="nn-NO" sz="2200" dirty="0"/>
              <a:t>Dette kan vi bruke til å lage vårt eige kompass. </a:t>
            </a:r>
          </a:p>
          <a:p>
            <a:pPr marL="342900" indent="-228600">
              <a:lnSpc>
                <a:spcPct val="90000"/>
              </a:lnSpc>
              <a:spcAft>
                <a:spcPts val="600"/>
              </a:spcAft>
              <a:buFont typeface="Arial" panose="020B0604020202020204" pitchFamily="34" charset="0"/>
              <a:buChar char="•"/>
            </a:pPr>
            <a:endParaRPr lang="nn-NO" sz="2200" b="0" i="0" dirty="0">
              <a:effectLst/>
            </a:endParaRPr>
          </a:p>
        </p:txBody>
      </p:sp>
      <p:grpSp>
        <p:nvGrpSpPr>
          <p:cNvPr id="74" name="Group 73">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75" name="Rectangle 7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76" name="Rectangle 7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grpSp>
      <p:sp>
        <p:nvSpPr>
          <p:cNvPr id="4" name="Snakkeboble: rektangel 3">
            <a:extLst>
              <a:ext uri="{FF2B5EF4-FFF2-40B4-BE49-F238E27FC236}">
                <a16:creationId xmlns:a16="http://schemas.microsoft.com/office/drawing/2014/main" id="{D6844EA9-70B3-949D-0198-9C73185C6824}"/>
              </a:ext>
            </a:extLst>
          </p:cNvPr>
          <p:cNvSpPr/>
          <p:nvPr/>
        </p:nvSpPr>
        <p:spPr>
          <a:xfrm>
            <a:off x="1041965" y="4677778"/>
            <a:ext cx="4267200" cy="700181"/>
          </a:xfrm>
          <a:prstGeom prst="wedgeRoundRectCallout">
            <a:avLst>
              <a:gd name="adj1" fmla="val -37866"/>
              <a:gd name="adj2" fmla="val 121100"/>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n-NO" sz="2200" dirty="0">
                <a:solidFill>
                  <a:srgbClr val="FFFFFF"/>
                </a:solidFill>
              </a:rPr>
              <a:t>Men kva er eit kompass?</a:t>
            </a:r>
          </a:p>
        </p:txBody>
      </p:sp>
      <p:pic>
        <p:nvPicPr>
          <p:cNvPr id="5" name="Bilde 4" descr="Bilde som viser et kompass med rød nordpil">
            <a:extLst>
              <a:ext uri="{FF2B5EF4-FFF2-40B4-BE49-F238E27FC236}">
                <a16:creationId xmlns:a16="http://schemas.microsoft.com/office/drawing/2014/main" id="{62C45DAA-4203-4C7F-A0A1-2793209E4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57999" y="7573"/>
            <a:ext cx="5366241" cy="6850427"/>
          </a:xfrm>
          <a:prstGeom prst="rect">
            <a:avLst/>
          </a:prstGeom>
        </p:spPr>
      </p:pic>
    </p:spTree>
    <p:extLst>
      <p:ext uri="{BB962C8B-B14F-4D97-AF65-F5344CB8AC3E}">
        <p14:creationId xmlns:p14="http://schemas.microsoft.com/office/powerpoint/2010/main" val="18429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76694" y="906109"/>
            <a:ext cx="9478740" cy="1013576"/>
          </a:xfrm>
        </p:spPr>
        <p:txBody>
          <a:bodyPr vert="horz" lIns="91440" tIns="45720" rIns="91440" bIns="45720" rtlCol="0" anchor="b">
            <a:normAutofit/>
          </a:bodyPr>
          <a:lstStyle/>
          <a:p>
            <a:r>
              <a:rPr lang="nn-NO" sz="3600" kern="1200" dirty="0">
                <a:solidFill>
                  <a:schemeClr val="tx1"/>
                </a:solidFill>
                <a:latin typeface="+mj-lt"/>
                <a:ea typeface="+mj-ea"/>
                <a:cs typeface="+mj-cs"/>
              </a:rPr>
              <a:t>Kompass</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792480" y="2141714"/>
            <a:ext cx="4958079" cy="3845814"/>
          </a:xfrm>
          <a:prstGeom prst="rect">
            <a:avLst/>
          </a:prstGeom>
        </p:spPr>
        <p:txBody>
          <a:bodyPr vert="horz" lIns="91440" tIns="45720" rIns="91440" bIns="45720" rtlCol="0" anchor="t">
            <a:normAutofit/>
          </a:bodyPr>
          <a:lstStyle/>
          <a:p>
            <a:pPr marL="114300">
              <a:lnSpc>
                <a:spcPct val="90000"/>
              </a:lnSpc>
              <a:spcAft>
                <a:spcPts val="600"/>
              </a:spcAft>
            </a:pPr>
            <a:r>
              <a:rPr lang="nn-NO" sz="2200" b="0" i="0" dirty="0">
                <a:effectLst/>
              </a:rPr>
              <a:t>Eit kompass er eit instrument som viser himmelretningane.</a:t>
            </a:r>
          </a:p>
          <a:p>
            <a:pPr marL="114300">
              <a:lnSpc>
                <a:spcPct val="90000"/>
              </a:lnSpc>
              <a:spcAft>
                <a:spcPts val="600"/>
              </a:spcAft>
            </a:pPr>
            <a:r>
              <a:rPr lang="nn-NO" sz="2200" dirty="0"/>
              <a:t>Nåla som bevegar seg inne i kompasset er magnetisk, og stiller seg inn etter magnetfeltet til jorda.</a:t>
            </a:r>
          </a:p>
          <a:p>
            <a:pPr marL="114300">
              <a:lnSpc>
                <a:spcPct val="90000"/>
              </a:lnSpc>
              <a:spcAft>
                <a:spcPts val="600"/>
              </a:spcAft>
            </a:pPr>
            <a:r>
              <a:rPr lang="nn-NO" sz="2200" b="0" i="0" dirty="0">
                <a:effectLst/>
              </a:rPr>
              <a:t>Den delen av </a:t>
            </a:r>
            <a:r>
              <a:rPr lang="nn-NO" sz="2200" dirty="0"/>
              <a:t>kompassnåla som peikar mot nord er alltid merkt med ein farge (ofte raud).</a:t>
            </a:r>
          </a:p>
          <a:p>
            <a:pPr marL="114300" indent="-228600">
              <a:lnSpc>
                <a:spcPct val="90000"/>
              </a:lnSpc>
              <a:spcAft>
                <a:spcPts val="600"/>
              </a:spcAft>
              <a:buFont typeface="Arial" panose="020B0604020202020204" pitchFamily="34" charset="0"/>
              <a:buChar char="•"/>
            </a:pPr>
            <a:endParaRPr lang="nn-NO" sz="2200" dirty="0"/>
          </a:p>
        </p:txBody>
      </p:sp>
      <p:pic>
        <p:nvPicPr>
          <p:cNvPr id="6" name="Bilde 5" descr="Illustrasjon som viser jordkloden. Tegnet på er magnetfelt som går fra pol til pol.">
            <a:extLst>
              <a:ext uri="{FF2B5EF4-FFF2-40B4-BE49-F238E27FC236}">
                <a16:creationId xmlns:a16="http://schemas.microsoft.com/office/drawing/2014/main" id="{EA740C8E-3324-4DB4-B47B-7F2309C09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964594" y="372777"/>
            <a:ext cx="4724784" cy="6112446"/>
          </a:xfrm>
          <a:prstGeom prst="rect">
            <a:avLst/>
          </a:prstGeom>
        </p:spPr>
      </p:pic>
      <p:grpSp>
        <p:nvGrpSpPr>
          <p:cNvPr id="42" name="Group 37">
            <a:extLst>
              <a:ext uri="{FF2B5EF4-FFF2-40B4-BE49-F238E27FC236}">
                <a16:creationId xmlns:a16="http://schemas.microsoft.com/office/drawing/2014/main" id="{EE6DDE04-9207-9649-A817-4425425F60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6737460"/>
            <a:ext cx="12192000" cy="123364"/>
            <a:chOff x="1" y="6737460"/>
            <a:chExt cx="12192000" cy="123364"/>
          </a:xfrm>
        </p:grpSpPr>
        <p:sp>
          <p:nvSpPr>
            <p:cNvPr id="43" name="Rectangle 38">
              <a:extLst>
                <a:ext uri="{FF2B5EF4-FFF2-40B4-BE49-F238E27FC236}">
                  <a16:creationId xmlns:a16="http://schemas.microsoft.com/office/drawing/2014/main" id="{3C0010FA-890A-FBF2-29ED-4232DA621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sp>
          <p:nvSpPr>
            <p:cNvPr id="44" name="Rectangle 39">
              <a:extLst>
                <a:ext uri="{FF2B5EF4-FFF2-40B4-BE49-F238E27FC236}">
                  <a16:creationId xmlns:a16="http://schemas.microsoft.com/office/drawing/2014/main" id="{8C42F127-7248-C874-E092-68B9BA4BC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dirty="0"/>
            </a:p>
          </p:txBody>
        </p:sp>
      </p:grpSp>
    </p:spTree>
    <p:extLst>
      <p:ext uri="{BB962C8B-B14F-4D97-AF65-F5344CB8AC3E}">
        <p14:creationId xmlns:p14="http://schemas.microsoft.com/office/powerpoint/2010/main" val="210325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8E6E75-3285-38EF-EDC2-51083173381E}"/>
            </a:ext>
          </a:extLst>
        </p:cNvPr>
        <p:cNvGrpSpPr/>
        <p:nvPr/>
      </p:nvGrpSpPr>
      <p:grpSpPr>
        <a:xfrm>
          <a:off x="0" y="0"/>
          <a:ext cx="0" cy="0"/>
          <a:chOff x="0" y="0"/>
          <a:chExt cx="0" cy="0"/>
        </a:xfrm>
      </p:grpSpPr>
      <p:pic>
        <p:nvPicPr>
          <p:cNvPr id="3" name="Bilde 2" descr="Et bilde som inneholder et kompass og to skåler med vann. I begge skålene ligger et sirkelformet matpapir med ei synål på. Begge nålene ligger vendt i samme retning som kompassretningen, nord-sør.">
            <a:extLst>
              <a:ext uri="{FF2B5EF4-FFF2-40B4-BE49-F238E27FC236}">
                <a16:creationId xmlns:a16="http://schemas.microsoft.com/office/drawing/2014/main" id="{2DCF19F7-84E9-44DA-ED39-4081BC6E7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55460" y="12050"/>
            <a:ext cx="5336540" cy="6845950"/>
          </a:xfrm>
          <a:prstGeom prst="rect">
            <a:avLst/>
          </a:prstGeom>
          <a:noFill/>
          <a:extLst>
            <a:ext uri="{53640926-AAD7-44D8-BBD7-CCE9431645EC}">
              <a14:shadowObscured xmlns:a14="http://schemas.microsoft.com/office/drawing/2010/main"/>
            </a:ext>
          </a:extLst>
        </p:spPr>
      </p:pic>
      <p:sp>
        <p:nvSpPr>
          <p:cNvPr id="8" name="Title 7">
            <a:extLst>
              <a:ext uri="{FF2B5EF4-FFF2-40B4-BE49-F238E27FC236}">
                <a16:creationId xmlns:a16="http://schemas.microsoft.com/office/drawing/2014/main" id="{30494E3E-D173-C1E6-16CA-DB069BA315DE}"/>
              </a:ext>
            </a:extLst>
          </p:cNvPr>
          <p:cNvSpPr>
            <a:spLocks noGrp="1"/>
          </p:cNvSpPr>
          <p:nvPr>
            <p:ph type="title"/>
          </p:nvPr>
        </p:nvSpPr>
        <p:spPr>
          <a:xfrm>
            <a:off x="838200" y="1960208"/>
            <a:ext cx="10515600" cy="1325563"/>
          </a:xfrm>
        </p:spPr>
        <p:txBody>
          <a:bodyPr>
            <a:normAutofit/>
          </a:bodyPr>
          <a:lstStyle/>
          <a:p>
            <a:r>
              <a:rPr lang="nb-NO" sz="3600" dirty="0"/>
              <a:t>Lag ditt eige kompass</a:t>
            </a:r>
          </a:p>
        </p:txBody>
      </p:sp>
      <p:sp>
        <p:nvSpPr>
          <p:cNvPr id="2" name="TextBox 1">
            <a:extLst>
              <a:ext uri="{FF2B5EF4-FFF2-40B4-BE49-F238E27FC236}">
                <a16:creationId xmlns:a16="http://schemas.microsoft.com/office/drawing/2014/main" id="{73FB6016-9E4E-F556-68E9-A4B18651B03E}"/>
              </a:ext>
            </a:extLst>
          </p:cNvPr>
          <p:cNvSpPr txBox="1"/>
          <p:nvPr/>
        </p:nvSpPr>
        <p:spPr>
          <a:xfrm>
            <a:off x="838200" y="3173128"/>
            <a:ext cx="5430075" cy="1785104"/>
          </a:xfrm>
          <a:prstGeom prst="rect">
            <a:avLst/>
          </a:prstGeom>
          <a:noFill/>
        </p:spPr>
        <p:txBody>
          <a:bodyPr wrap="square">
            <a:spAutoFit/>
          </a:bodyPr>
          <a:lstStyle/>
          <a:p>
            <a:pPr marL="285750" indent="-285750">
              <a:buFont typeface="Arial" panose="020B0604020202020204" pitchFamily="34" charset="0"/>
              <a:buChar char="•"/>
            </a:pPr>
            <a:r>
              <a:rPr lang="nb-NO" sz="2200" dirty="0">
                <a:solidFill>
                  <a:srgbClr val="464646"/>
                </a:solidFill>
              </a:rPr>
              <a:t>M</a:t>
            </a:r>
            <a:r>
              <a:rPr lang="nb-NO" sz="2200" b="0" i="0" dirty="0">
                <a:solidFill>
                  <a:srgbClr val="464646"/>
                </a:solidFill>
                <a:effectLst/>
                <a:latin typeface="+mn-lt"/>
              </a:rPr>
              <a:t>agnetiser synåla ved å stryke magneten langs nåla (i same retning) 50 </a:t>
            </a:r>
            <a:r>
              <a:rPr lang="nb-NO" sz="2200" b="0" i="0" dirty="0" err="1">
                <a:solidFill>
                  <a:srgbClr val="464646"/>
                </a:solidFill>
                <a:effectLst/>
                <a:latin typeface="+mn-lt"/>
              </a:rPr>
              <a:t>gongar</a:t>
            </a:r>
            <a:r>
              <a:rPr lang="nb-NO" sz="2200" b="0" i="0" dirty="0">
                <a:solidFill>
                  <a:srgbClr val="464646"/>
                </a:solidFill>
                <a:effectLst/>
                <a:latin typeface="+mn-lt"/>
              </a:rPr>
              <a:t>. </a:t>
            </a:r>
          </a:p>
          <a:p>
            <a:pPr marL="285750" indent="-285750">
              <a:buFont typeface="Arial" panose="020B0604020202020204" pitchFamily="34" charset="0"/>
              <a:buChar char="•"/>
            </a:pPr>
            <a:r>
              <a:rPr lang="nb-NO" sz="2200" b="0" i="0" dirty="0">
                <a:solidFill>
                  <a:srgbClr val="464646"/>
                </a:solidFill>
                <a:effectLst/>
                <a:latin typeface="+mn-lt"/>
              </a:rPr>
              <a:t>Fest så nåla i </a:t>
            </a:r>
            <a:r>
              <a:rPr lang="nb-NO" sz="2200" b="0" i="0" dirty="0" err="1">
                <a:solidFill>
                  <a:srgbClr val="464646"/>
                </a:solidFill>
                <a:effectLst/>
                <a:latin typeface="+mn-lt"/>
              </a:rPr>
              <a:t>ein</a:t>
            </a:r>
            <a:r>
              <a:rPr lang="nb-NO" sz="2200" b="0" i="0" dirty="0">
                <a:solidFill>
                  <a:srgbClr val="464646"/>
                </a:solidFill>
                <a:effectLst/>
                <a:latin typeface="+mn-lt"/>
              </a:rPr>
              <a:t> bit av papiret.</a:t>
            </a:r>
          </a:p>
          <a:p>
            <a:pPr marL="285750" indent="-285750">
              <a:buFont typeface="Arial" panose="020B0604020202020204" pitchFamily="34" charset="0"/>
              <a:buChar char="•"/>
            </a:pPr>
            <a:r>
              <a:rPr lang="nb-NO" sz="2200" b="0" i="0" dirty="0">
                <a:solidFill>
                  <a:srgbClr val="464646"/>
                </a:solidFill>
                <a:effectLst/>
                <a:latin typeface="+mn-lt"/>
              </a:rPr>
              <a:t>Legg papir med nål på vassoverflata. Vent til vatnet og nåla ligg i ro.</a:t>
            </a:r>
            <a:endParaRPr lang="nb-NO" sz="2200" dirty="0"/>
          </a:p>
        </p:txBody>
      </p:sp>
    </p:spTree>
    <p:extLst>
      <p:ext uri="{BB962C8B-B14F-4D97-AF65-F5344CB8AC3E}">
        <p14:creationId xmlns:p14="http://schemas.microsoft.com/office/powerpoint/2010/main" val="229610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BFADC2E-71AC-D9E3-AAC6-68D994DECF7A}"/>
              </a:ext>
            </a:extLst>
          </p:cNvPr>
          <p:cNvSpPr>
            <a:spLocks noGrp="1"/>
          </p:cNvSpPr>
          <p:nvPr>
            <p:ph type="title"/>
          </p:nvPr>
        </p:nvSpPr>
        <p:spPr>
          <a:xfrm>
            <a:off x="640080" y="325369"/>
            <a:ext cx="4368602" cy="1956841"/>
          </a:xfrm>
        </p:spPr>
        <p:txBody>
          <a:bodyPr anchor="b">
            <a:normAutofit/>
          </a:bodyPr>
          <a:lstStyle/>
          <a:p>
            <a:r>
              <a:rPr lang="nn-NO" sz="3600" dirty="0"/>
              <a:t>Jorda er ein magnet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319FDA3C-FB4E-293D-6634-42E7E2E35294}"/>
              </a:ext>
            </a:extLst>
          </p:cNvPr>
          <p:cNvSpPr>
            <a:spLocks noGrp="1"/>
          </p:cNvSpPr>
          <p:nvPr>
            <p:ph idx="1"/>
          </p:nvPr>
        </p:nvSpPr>
        <p:spPr>
          <a:xfrm>
            <a:off x="640080" y="2872899"/>
            <a:ext cx="4243589" cy="3320668"/>
          </a:xfrm>
        </p:spPr>
        <p:txBody>
          <a:bodyPr>
            <a:normAutofit/>
          </a:bodyPr>
          <a:lstStyle/>
          <a:p>
            <a:pPr marL="0" indent="0">
              <a:buNone/>
            </a:pPr>
            <a:r>
              <a:rPr lang="nn-NO" sz="2200" dirty="0"/>
              <a:t>No har de utforska magnetiske krefter og sett korleis kompasset verkar.</a:t>
            </a:r>
          </a:p>
          <a:p>
            <a:pPr marL="0" indent="0">
              <a:buNone/>
            </a:pPr>
            <a:r>
              <a:rPr lang="nn-NO" sz="2200" dirty="0"/>
              <a:t>Kvifor peikar nordpolen på magneten mot jordas nordpol?</a:t>
            </a:r>
          </a:p>
        </p:txBody>
      </p:sp>
      <p:pic>
        <p:nvPicPr>
          <p:cNvPr id="4" name="Bilde 3" descr="Illustrasjon som viser jordkloden. Tegnet på er magnetfelt som går fra pol til pol.">
            <a:extLst>
              <a:ext uri="{FF2B5EF4-FFF2-40B4-BE49-F238E27FC236}">
                <a16:creationId xmlns:a16="http://schemas.microsoft.com/office/drawing/2014/main" id="{2C50A491-108C-04F0-DC23-C3AC974A61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750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akkeboble: rektangel med avrundede hjørner 9">
            <a:extLst>
              <a:ext uri="{FF2B5EF4-FFF2-40B4-BE49-F238E27FC236}">
                <a16:creationId xmlns:a16="http://schemas.microsoft.com/office/drawing/2014/main" id="{8DD59A1C-56EF-FB59-77DE-7DAE115FB737}"/>
              </a:ext>
            </a:extLst>
          </p:cNvPr>
          <p:cNvSpPr/>
          <p:nvPr/>
        </p:nvSpPr>
        <p:spPr>
          <a:xfrm>
            <a:off x="951675" y="158522"/>
            <a:ext cx="3443629" cy="804138"/>
          </a:xfrm>
          <a:prstGeom prst="wedgeRoundRectCallout">
            <a:avLst>
              <a:gd name="adj1" fmla="val -34499"/>
              <a:gd name="adj2" fmla="val 85022"/>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n-NO" sz="2200" dirty="0"/>
              <a:t>Visste du at …?</a:t>
            </a:r>
          </a:p>
        </p:txBody>
      </p:sp>
      <p:sp>
        <p:nvSpPr>
          <p:cNvPr id="2" name="Tittel 1">
            <a:extLst>
              <a:ext uri="{FF2B5EF4-FFF2-40B4-BE49-F238E27FC236}">
                <a16:creationId xmlns:a16="http://schemas.microsoft.com/office/drawing/2014/main" id="{67CD99EF-5E6C-AAEE-DD7F-0EBB78600F1E}"/>
              </a:ext>
            </a:extLst>
          </p:cNvPr>
          <p:cNvSpPr>
            <a:spLocks noGrp="1"/>
          </p:cNvSpPr>
          <p:nvPr>
            <p:ph type="title"/>
          </p:nvPr>
        </p:nvSpPr>
        <p:spPr>
          <a:xfrm>
            <a:off x="838200" y="1113064"/>
            <a:ext cx="10515599" cy="1325563"/>
          </a:xfrm>
        </p:spPr>
        <p:txBody>
          <a:bodyPr>
            <a:normAutofit/>
          </a:bodyPr>
          <a:lstStyle/>
          <a:p>
            <a:r>
              <a:rPr lang="nn-NO" sz="3900" dirty="0"/>
              <a:t>Sør blir nord og nord blir sør</a:t>
            </a:r>
          </a:p>
        </p:txBody>
      </p:sp>
      <p:sp>
        <p:nvSpPr>
          <p:cNvPr id="3" name="Plassholder for innhold 2">
            <a:extLst>
              <a:ext uri="{FF2B5EF4-FFF2-40B4-BE49-F238E27FC236}">
                <a16:creationId xmlns:a16="http://schemas.microsoft.com/office/drawing/2014/main" id="{4A272A99-3119-C607-A7B0-F9AC9E5551F5}"/>
              </a:ext>
            </a:extLst>
          </p:cNvPr>
          <p:cNvSpPr>
            <a:spLocks noGrp="1"/>
          </p:cNvSpPr>
          <p:nvPr>
            <p:ph idx="1"/>
          </p:nvPr>
        </p:nvSpPr>
        <p:spPr>
          <a:xfrm>
            <a:off x="838200" y="2348140"/>
            <a:ext cx="7607785" cy="4351338"/>
          </a:xfrm>
        </p:spPr>
        <p:txBody>
          <a:bodyPr>
            <a:normAutofit/>
          </a:bodyPr>
          <a:lstStyle/>
          <a:p>
            <a:pPr marL="0" indent="0">
              <a:buNone/>
            </a:pPr>
            <a:r>
              <a:rPr lang="nn-NO" sz="2000" dirty="0"/>
              <a:t>Magnetfeltet til jorda endrar seg litt heile tida, og dei magnetiske polane flyttar på seg. Faktisk kan heile magnetfeltet snu seg på hovudet. Da blir sør til nord og nord til sør, magnetisk sett, og kompassa vil peike </a:t>
            </a:r>
            <a:r>
              <a:rPr lang="nn-NO" sz="2000" dirty="0" err="1"/>
              <a:t>motsatt</a:t>
            </a:r>
            <a:r>
              <a:rPr lang="nn-NO" sz="2000" dirty="0"/>
              <a:t> veg.</a:t>
            </a:r>
          </a:p>
          <a:p>
            <a:pPr marL="0" indent="0">
              <a:buNone/>
            </a:pPr>
            <a:r>
              <a:rPr lang="nn-NO" sz="2000" dirty="0"/>
              <a:t>Ved å samanlikne magnetfeltet i steinprøver frå ulike lag, og finne ut kor gamle laga er, kan forskarane sjå når magnetfeltet til jorda har snudd. Sist gong magnetfeltet til jorda bytta retning var for 786 000 år sidan. Da skjedde det i løpet av berre omtrent 100 år. </a:t>
            </a:r>
          </a:p>
          <a:p>
            <a:pPr marL="0" indent="0">
              <a:buNone/>
            </a:pPr>
            <a:r>
              <a:rPr lang="nn-NO" sz="2000" dirty="0"/>
              <a:t>Magnetfeltet har snudd mange gongar i jorda si historie, men lite tyder på at det har fått katastrofale følger for livet på jorda. Det vil nok snu igjen. Men vi veit ikkje når, eller kor lang tid snuinga vil ta. </a:t>
            </a:r>
          </a:p>
        </p:txBody>
      </p:sp>
      <mc:AlternateContent xmlns:mc="http://schemas.openxmlformats.org/markup-compatibility/2006">
        <mc:Choice xmlns:am3d="http://schemas.microsoft.com/office/drawing/2017/model3d" Requires="am3d">
          <p:graphicFrame>
            <p:nvGraphicFramePr>
              <p:cNvPr id="9" name="3D-modell 8" descr="Magnetic Field">
                <a:extLst>
                  <a:ext uri="{FF2B5EF4-FFF2-40B4-BE49-F238E27FC236}">
                    <a16:creationId xmlns:a16="http://schemas.microsoft.com/office/drawing/2014/main" id="{43E89D8F-0243-180E-EDF8-0D340323338E}"/>
                  </a:ext>
                </a:extLst>
              </p:cNvPr>
              <p:cNvGraphicFramePr>
                <a:graphicFrameLocks noChangeAspect="1"/>
              </p:cNvGraphicFramePr>
              <p:nvPr>
                <p:extLst>
                  <p:ext uri="{D42A27DB-BD31-4B8C-83A1-F6EECF244321}">
                    <p14:modId xmlns:p14="http://schemas.microsoft.com/office/powerpoint/2010/main" val="192978294"/>
                  </p:ext>
                </p:extLst>
              </p:nvPr>
            </p:nvGraphicFramePr>
            <p:xfrm rot="6489542">
              <a:off x="8457049" y="566591"/>
              <a:ext cx="3457399" cy="2490131"/>
            </p:xfrm>
            <a:graphic>
              <a:graphicData uri="http://schemas.microsoft.com/office/drawing/2017/model3d">
                <am3d:model3d r:embed="rId3">
                  <am3d:spPr>
                    <a:xfrm rot="6489542">
                      <a:off x="0" y="0"/>
                      <a:ext cx="3457399" cy="2490131"/>
                    </a:xfrm>
                    <a:prstGeom prst="rect">
                      <a:avLst/>
                    </a:prstGeom>
                  </am3d:spPr>
                  <am3d:camera>
                    <am3d:pos x="0" y="0" z="56111125"/>
                    <am3d:up dx="0" dy="36000000" dz="0"/>
                    <am3d:lookAt x="0" y="0" z="0"/>
                    <am3d:perspective fov="2700000"/>
                  </am3d:camera>
                  <am3d:trans>
                    <am3d:meterPerModelUnit n="2397" d="1000000"/>
                    <am3d:preTrans dx="5292521" dy="0" dz="-63465"/>
                    <am3d:scale>
                      <am3d:sx n="1000000" d="1000000"/>
                      <am3d:sy n="1000000" d="1000000"/>
                      <am3d:sz n="1000000" d="1000000"/>
                    </am3d:scale>
                    <am3d:rot ax="-5093435" ay="-44532" az="494590"/>
                    <am3d:postTrans dx="0" dy="0" dz="0"/>
                  </am3d:trans>
                  <am3d:raster rName="Office3DRenderer" rVer="16.0.8326">
                    <am3d:blip r:embed="rId4"/>
                  </am3d:raster>
                  <am3d:objViewport viewportSz="44601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Magnetic Field">
                <a:extLst>
                  <a:ext uri="{FF2B5EF4-FFF2-40B4-BE49-F238E27FC236}">
                    <a16:creationId xmlns:a16="http://schemas.microsoft.com/office/drawing/2014/main" id="{43E89D8F-0243-180E-EDF8-0D340323338E}"/>
                  </a:ext>
                </a:extLst>
              </p:cNvPr>
              <p:cNvPicPr>
                <a:picLocks noGrp="1" noRot="1" noChangeAspect="1" noMove="1" noResize="1" noEditPoints="1" noAdjustHandles="1" noChangeArrowheads="1" noChangeShapeType="1" noCrop="1"/>
              </p:cNvPicPr>
              <p:nvPr/>
            </p:nvPicPr>
            <p:blipFill>
              <a:blip r:embed="rId4"/>
              <a:stretch>
                <a:fillRect/>
              </a:stretch>
            </p:blipFill>
            <p:spPr>
              <a:xfrm rot="6489542">
                <a:off x="8457049" y="566591"/>
                <a:ext cx="3457399" cy="249013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modell 7" descr="Earth's Core">
                <a:extLst>
                  <a:ext uri="{FF2B5EF4-FFF2-40B4-BE49-F238E27FC236}">
                    <a16:creationId xmlns:a16="http://schemas.microsoft.com/office/drawing/2014/main" id="{2DD382CA-D099-89EA-8D60-90B45B217A9F}"/>
                  </a:ext>
                </a:extLst>
              </p:cNvPr>
              <p:cNvGraphicFramePr>
                <a:graphicFrameLocks noChangeAspect="1"/>
              </p:cNvGraphicFramePr>
              <p:nvPr>
                <p:extLst>
                  <p:ext uri="{D42A27DB-BD31-4B8C-83A1-F6EECF244321}">
                    <p14:modId xmlns:p14="http://schemas.microsoft.com/office/powerpoint/2010/main" val="3107998660"/>
                  </p:ext>
                </p:extLst>
              </p:nvPr>
            </p:nvGraphicFramePr>
            <p:xfrm rot="953752">
              <a:off x="8691957" y="3510290"/>
              <a:ext cx="2987578" cy="2987579"/>
            </p:xfrm>
            <a:graphic>
              <a:graphicData uri="http://schemas.microsoft.com/office/drawing/2017/model3d">
                <am3d:model3d r:embed="rId5">
                  <am3d:spPr>
                    <a:xfrm rot="953752">
                      <a:off x="0" y="0"/>
                      <a:ext cx="2987578" cy="2987579"/>
                    </a:xfrm>
                    <a:prstGeom prst="rect">
                      <a:avLst/>
                    </a:prstGeom>
                  </am3d:spPr>
                  <am3d:camera>
                    <am3d:pos x="0" y="0" z="81469090"/>
                    <am3d:up dx="0" dy="36000000" dz="0"/>
                    <am3d:lookAt x="0" y="0" z="0"/>
                    <am3d:perspective fov="2700000"/>
                  </am3d:camera>
                  <am3d:trans>
                    <am3d:meterPerModelUnit n="5000039" d="1000000"/>
                    <am3d:preTrans dx="-146" dy="-17999924" dz="152"/>
                    <am3d:scale>
                      <am3d:sx n="1000000" d="1000000"/>
                      <am3d:sy n="1000000" d="1000000"/>
                      <am3d:sz n="1000000" d="1000000"/>
                    </am3d:scale>
                    <am3d:rot ax="10305295" ay="2288931" az="10493113"/>
                    <am3d:postTrans dx="0" dy="0" dz="0"/>
                  </am3d:trans>
                  <am3d:raster rName="Office3DRenderer" rVer="16.0.8326">
                    <am3d:blip r:embed="rId6"/>
                  </am3d:raster>
                  <am3d:objViewport viewportSz="5309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modell 7" descr="Earth's Core">
                <a:extLst>
                  <a:ext uri="{FF2B5EF4-FFF2-40B4-BE49-F238E27FC236}">
                    <a16:creationId xmlns:a16="http://schemas.microsoft.com/office/drawing/2014/main" id="{2DD382CA-D099-89EA-8D60-90B45B217A9F}"/>
                  </a:ext>
                </a:extLst>
              </p:cNvPr>
              <p:cNvPicPr>
                <a:picLocks noGrp="1" noRot="1" noChangeAspect="1" noMove="1" noResize="1" noEditPoints="1" noAdjustHandles="1" noChangeArrowheads="1" noChangeShapeType="1" noCrop="1"/>
              </p:cNvPicPr>
              <p:nvPr/>
            </p:nvPicPr>
            <p:blipFill>
              <a:blip r:embed="rId6"/>
              <a:stretch>
                <a:fillRect/>
              </a:stretch>
            </p:blipFill>
            <p:spPr>
              <a:xfrm rot="953752">
                <a:off x="8691957" y="3510290"/>
                <a:ext cx="2987578" cy="2987579"/>
              </a:xfrm>
              <a:prstGeom prst="rect">
                <a:avLst/>
              </a:prstGeom>
            </p:spPr>
          </p:pic>
        </mc:Fallback>
      </mc:AlternateContent>
    </p:spTree>
    <p:extLst>
      <p:ext uri="{BB962C8B-B14F-4D97-AF65-F5344CB8AC3E}">
        <p14:creationId xmlns:p14="http://schemas.microsoft.com/office/powerpoint/2010/main" val="11635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3473</TotalTime>
  <Words>580</Words>
  <Application>Microsoft Office PowerPoint</Application>
  <PresentationFormat>Widescreen</PresentationFormat>
  <Paragraphs>44</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Office-tema</vt:lpstr>
      <vt:lpstr>Kvar er nord og sør, aust og vest?</vt:lpstr>
      <vt:lpstr>Korleis finne ut kvar nord, sør, aust og vest er utan kompass?</vt:lpstr>
      <vt:lpstr>Himmelretningane</vt:lpstr>
      <vt:lpstr>Utforsk magnetar</vt:lpstr>
      <vt:lpstr>Materialeigenskapar</vt:lpstr>
      <vt:lpstr>Kompass</vt:lpstr>
      <vt:lpstr>Lag ditt eige kompass</vt:lpstr>
      <vt:lpstr>Jorda er ein magnet</vt:lpstr>
      <vt:lpstr>Sør blir nord og nord blir sør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Øystein Sørborg</dc:creator>
  <cp:lastModifiedBy>Øystein Sørborg</cp:lastModifiedBy>
  <cp:revision>275</cp:revision>
  <cp:lastPrinted>2022-05-04T13:58:49Z</cp:lastPrinted>
  <dcterms:created xsi:type="dcterms:W3CDTF">2022-02-15T13:29:20Z</dcterms:created>
  <dcterms:modified xsi:type="dcterms:W3CDTF">2026-02-10T13:01:17Z</dcterms:modified>
</cp:coreProperties>
</file>