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64" r:id="rId3"/>
    <p:sldId id="293" r:id="rId4"/>
    <p:sldId id="289" r:id="rId5"/>
    <p:sldId id="290" r:id="rId6"/>
    <p:sldId id="283" r:id="rId7"/>
    <p:sldId id="291" r:id="rId8"/>
    <p:sldId id="284" r:id="rId9"/>
    <p:sldId id="261" r:id="rId10"/>
    <p:sldId id="285" r:id="rId11"/>
    <p:sldId id="286" r:id="rId12"/>
    <p:sldId id="271" r:id="rId13"/>
    <p:sldId id="287" r:id="rId14"/>
    <p:sldId id="274" r:id="rId15"/>
    <p:sldId id="276" r:id="rId16"/>
    <p:sldId id="277" r:id="rId17"/>
    <p:sldId id="273" r:id="rId18"/>
    <p:sldId id="292" r:id="rId19"/>
    <p:sldId id="288" r:id="rId2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990000"/>
    <a:srgbClr val="F2B8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8514" autoAdjust="0"/>
  </p:normalViewPr>
  <p:slideViewPr>
    <p:cSldViewPr>
      <p:cViewPr>
        <p:scale>
          <a:sx n="110" d="100"/>
          <a:sy n="110" d="100"/>
        </p:scale>
        <p:origin x="-1644" y="-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D55D2-6034-458D-AB75-F19B3EA177DC}" type="datetimeFigureOut">
              <a:rPr lang="nb-NO" smtClean="0"/>
              <a:t>15.06.2018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A049F-6A3A-4C43-8965-F4A398512B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9383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4605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76353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7957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7957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9827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79570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7957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9807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388623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23639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212085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585617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116983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03641601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692854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264369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0831772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5927162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067917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51112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Økt 4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Strøm og motstand 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433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102" y="915217"/>
            <a:ext cx="4680520" cy="4104456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nb-NO" sz="2400" dirty="0" smtClean="0">
                <a:solidFill>
                  <a:srgbClr val="993300"/>
                </a:solidFill>
              </a:rPr>
              <a:t>Fest metalltråden mellom de to stiftene. </a:t>
            </a:r>
          </a:p>
          <a:p>
            <a:pPr marL="457200" indent="-457200">
              <a:buFont typeface="+mj-lt"/>
              <a:buAutoNum type="arabicPeriod"/>
            </a:pPr>
            <a:endParaRPr lang="nb-NO" sz="2400" dirty="0" smtClean="0">
              <a:solidFill>
                <a:srgbClr val="993300"/>
              </a:solidFill>
            </a:endParaRPr>
          </a:p>
          <a:p>
            <a:pPr marL="514350" indent="-514350">
              <a:buAutoNum type="arabicPeriod"/>
            </a:pPr>
            <a:r>
              <a:rPr lang="nb-NO" sz="2400" dirty="0" smtClean="0">
                <a:solidFill>
                  <a:srgbClr val="993300"/>
                </a:solidFill>
              </a:rPr>
              <a:t>Fest ledningene på batteriet. </a:t>
            </a:r>
          </a:p>
          <a:p>
            <a:pPr marL="457200" indent="-457200">
              <a:buFont typeface="+mj-lt"/>
              <a:buAutoNum type="arabicPeriod"/>
            </a:pPr>
            <a:endParaRPr lang="nb-NO" sz="2400" dirty="0" smtClean="0">
              <a:solidFill>
                <a:srgbClr val="993300"/>
              </a:solidFill>
            </a:endParaRPr>
          </a:p>
          <a:p>
            <a:pPr marL="514350" indent="-514350">
              <a:buAutoNum type="arabicPeriod"/>
            </a:pPr>
            <a:r>
              <a:rPr lang="nb-NO" sz="2400" dirty="0" smtClean="0">
                <a:solidFill>
                  <a:srgbClr val="993300"/>
                </a:solidFill>
              </a:rPr>
              <a:t>Hold metallet på ledningene mot metalltråden. </a:t>
            </a:r>
          </a:p>
          <a:p>
            <a:pPr marL="457200" indent="-457200">
              <a:buFont typeface="+mj-lt"/>
              <a:buAutoNum type="arabicPeriod"/>
            </a:pPr>
            <a:endParaRPr lang="nb-NO" sz="2400" dirty="0" smtClean="0">
              <a:solidFill>
                <a:srgbClr val="993300"/>
              </a:solidFill>
            </a:endParaRPr>
          </a:p>
          <a:p>
            <a:pPr marL="514350" indent="-514350">
              <a:buAutoNum type="arabicPeriod"/>
            </a:pPr>
            <a:r>
              <a:rPr lang="nb-NO" sz="2400" b="1" dirty="0" smtClean="0">
                <a:solidFill>
                  <a:srgbClr val="993300"/>
                </a:solidFill>
              </a:rPr>
              <a:t>Observer</a:t>
            </a:r>
            <a:r>
              <a:rPr lang="nb-NO" sz="2400" dirty="0" smtClean="0">
                <a:solidFill>
                  <a:srgbClr val="993300"/>
                </a:solidFill>
              </a:rPr>
              <a:t> hva som skjer. 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10</a:t>
            </a:fld>
            <a:endParaRPr lang="nb-NO"/>
          </a:p>
        </p:txBody>
      </p:sp>
      <p:pic>
        <p:nvPicPr>
          <p:cNvPr id="6" name="Picture 3" descr="N:\Forskerføtter og leserøtter\ELEKTRISITET\Bilder\Bilder fra Petter Brodal\P21404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640"/>
            <a:ext cx="4062197" cy="304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N:\Forskerføtter og leserøtter\ELEKTRISITET\Bilder\Bilder fra Petter Brodal\P214041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6" r="15006"/>
          <a:stretch/>
        </p:blipFill>
        <p:spPr bwMode="auto">
          <a:xfrm>
            <a:off x="4853040" y="3356992"/>
            <a:ext cx="3024336" cy="3377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>
            <a:off x="3923928" y="2623460"/>
            <a:ext cx="1766333" cy="106666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203848" y="3690128"/>
            <a:ext cx="2079104" cy="2099635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877376" y="3356992"/>
            <a:ext cx="12666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 smtClean="0"/>
              <a:t>Foto: Petter Brodal</a:t>
            </a:r>
            <a:endParaRPr lang="nb-NO" sz="1050" dirty="0"/>
          </a:p>
        </p:txBody>
      </p:sp>
    </p:spTree>
    <p:extLst>
      <p:ext uri="{BB962C8B-B14F-4D97-AF65-F5344CB8AC3E}">
        <p14:creationId xmlns:p14="http://schemas.microsoft.com/office/powerpoint/2010/main" val="1081264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537" y="0"/>
            <a:ext cx="8229600" cy="1143000"/>
          </a:xfrm>
        </p:spPr>
        <p:txBody>
          <a:bodyPr>
            <a:normAutofit/>
          </a:bodyPr>
          <a:lstStyle/>
          <a:p>
            <a:r>
              <a:rPr lang="nb-NO" sz="3600" dirty="0" smtClean="0"/>
              <a:t>Hva </a:t>
            </a:r>
            <a:r>
              <a:rPr lang="nb-NO" sz="3600" b="1" dirty="0" smtClean="0"/>
              <a:t>observerte</a:t>
            </a:r>
            <a:r>
              <a:rPr lang="nb-NO" sz="3600" dirty="0" smtClean="0"/>
              <a:t> du? </a:t>
            </a:r>
            <a:endParaRPr lang="nb-NO" sz="3600" dirty="0"/>
          </a:p>
        </p:txBody>
      </p:sp>
      <p:pic>
        <p:nvPicPr>
          <p:cNvPr id="4" name="Picture 2" descr="N:\Forskerføtter og leserøtter\ELEKTRISITET\Bilder\Bilder fra Petter Brodal\P21404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02" y="1268760"/>
            <a:ext cx="4056611" cy="3042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11</a:t>
            </a:fld>
            <a:endParaRPr lang="nb-NO"/>
          </a:p>
        </p:txBody>
      </p:sp>
      <p:pic>
        <p:nvPicPr>
          <p:cNvPr id="5" name="Picture 3" descr="N:\Forskerføtter og leserøtter\ELEKTRISITET\Bilder\Bilder fra Petter Brodal\P21404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449" y="1268760"/>
            <a:ext cx="4053824" cy="304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9552" y="5623069"/>
            <a:ext cx="8119690" cy="52322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nb-NO" sz="2800" dirty="0" smtClean="0">
                <a:solidFill>
                  <a:srgbClr val="993300"/>
                </a:solidFill>
              </a:rPr>
              <a:t>Strømmen møtte </a:t>
            </a:r>
            <a:r>
              <a:rPr lang="nb-NO" sz="2800" b="1" dirty="0" smtClean="0">
                <a:solidFill>
                  <a:srgbClr val="993300"/>
                </a:solidFill>
              </a:rPr>
              <a:t>motstand</a:t>
            </a:r>
            <a:r>
              <a:rPr lang="nb-NO" sz="2800" dirty="0" smtClean="0">
                <a:solidFill>
                  <a:srgbClr val="993300"/>
                </a:solidFill>
              </a:rPr>
              <a:t> i den tynne metalltråden. </a:t>
            </a:r>
            <a:endParaRPr lang="nb-NO" sz="2800" dirty="0">
              <a:solidFill>
                <a:srgbClr val="9933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83272" y="4322181"/>
            <a:ext cx="25288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 smtClean="0"/>
              <a:t>Begge foto</a:t>
            </a:r>
            <a:r>
              <a:rPr lang="nb-NO" sz="1050" dirty="0"/>
              <a:t>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251520" y="4629959"/>
            <a:ext cx="3384375" cy="743258"/>
          </a:xfrm>
          <a:prstGeom prst="wedgeRoundRectCallout">
            <a:avLst>
              <a:gd name="adj1" fmla="val 18591"/>
              <a:gd name="adj2" fmla="val -14760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Metalltråden ble varm og begynte å gløde</a:t>
            </a:r>
            <a:r>
              <a:rPr lang="nb-NO" sz="2200" dirty="0" smtClean="0"/>
              <a:t>.</a:t>
            </a:r>
            <a:endParaRPr lang="nb-NO" sz="2200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5364088" y="4550206"/>
            <a:ext cx="2880320" cy="576063"/>
          </a:xfrm>
          <a:prstGeom prst="wedgeRoundRectCallout">
            <a:avLst>
              <a:gd name="adj1" fmla="val 3660"/>
              <a:gd name="adj2" fmla="val -22621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Tråden røk i to.</a:t>
            </a:r>
          </a:p>
        </p:txBody>
      </p:sp>
    </p:spTree>
    <p:extLst>
      <p:ext uri="{BB962C8B-B14F-4D97-AF65-F5344CB8AC3E}">
        <p14:creationId xmlns:p14="http://schemas.microsoft.com/office/powerpoint/2010/main" val="171752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12</a:t>
            </a:fld>
            <a:endParaRPr lang="nb-NO"/>
          </a:p>
        </p:txBody>
      </p:sp>
      <p:sp>
        <p:nvSpPr>
          <p:cNvPr id="4" name="TextBox 3"/>
          <p:cNvSpPr txBox="1"/>
          <p:nvPr/>
        </p:nvSpPr>
        <p:spPr>
          <a:xfrm>
            <a:off x="971600" y="764704"/>
            <a:ext cx="7416824" cy="95410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b-NO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Strøm i tynn metalltråd får tråden til å gløde og lage lys.</a:t>
            </a:r>
            <a:endParaRPr lang="nb-NO" sz="28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170" name="Picture 2" descr="Bulb, Light, Lamp, Electric, Electric Bulb, Electrici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988840"/>
            <a:ext cx="2304256" cy="404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323528" y="2420888"/>
            <a:ext cx="4752528" cy="1119616"/>
          </a:xfrm>
          <a:prstGeom prst="wedgeEllipseCallout">
            <a:avLst>
              <a:gd name="adj1" fmla="val 35598"/>
              <a:gd name="adj2" fmla="val -691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Noter nøkkelsetningen i lærlingheftet: </a:t>
            </a:r>
            <a:r>
              <a:rPr lang="nb-NO" sz="2200" dirty="0"/>
              <a:t>s</a:t>
            </a:r>
            <a:r>
              <a:rPr lang="nb-NO" sz="2200" dirty="0" smtClean="0"/>
              <a:t>ide 2, rute 2.</a:t>
            </a:r>
            <a:endParaRPr lang="nb-NO" sz="2200" dirty="0"/>
          </a:p>
        </p:txBody>
      </p:sp>
      <p:sp>
        <p:nvSpPr>
          <p:cNvPr id="9" name="Oval Callout 8"/>
          <p:cNvSpPr/>
          <p:nvPr/>
        </p:nvSpPr>
        <p:spPr>
          <a:xfrm>
            <a:off x="1619672" y="4077072"/>
            <a:ext cx="3888432" cy="1440160"/>
          </a:xfrm>
          <a:prstGeom prst="wedgeEllipseCallout">
            <a:avLst>
              <a:gd name="adj1" fmla="val -57719"/>
              <a:gd name="adj2" fmla="val 659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Tror du lyspærene her i klasserommet er slike glødepærer?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292647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13</a:t>
            </a:fld>
            <a:endParaRPr lang="nb-NO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16832"/>
            <a:ext cx="3339143" cy="44698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16832"/>
            <a:ext cx="3301260" cy="44698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85072" y="188639"/>
            <a:ext cx="4558936" cy="1258591"/>
          </a:xfrm>
          <a:prstGeom prst="wedgeEllipseCallout">
            <a:avLst>
              <a:gd name="adj1" fmla="val 23094"/>
              <a:gd name="adj2" fmla="val 709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Hva skjer med </a:t>
            </a:r>
            <a:r>
              <a:rPr lang="nb-NO" sz="2200" b="1" dirty="0" smtClean="0"/>
              <a:t>elektronene</a:t>
            </a:r>
            <a:r>
              <a:rPr lang="nb-NO" sz="2200" dirty="0" smtClean="0"/>
              <a:t> i lyspæra som gjør at lyspæra lyser?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186172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nb-NO" sz="3600" dirty="0" smtClean="0"/>
              <a:t>Strøm og </a:t>
            </a:r>
            <a:r>
              <a:rPr lang="nb-NO" sz="3600" b="1" dirty="0" smtClean="0"/>
              <a:t>motstand</a:t>
            </a:r>
            <a:r>
              <a:rPr lang="nb-NO" sz="3600" dirty="0" smtClean="0"/>
              <a:t> </a:t>
            </a:r>
            <a:endParaRPr lang="nb-NO" sz="36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716016" y="1064370"/>
            <a:ext cx="3656038" cy="5244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14</a:t>
            </a:fld>
            <a:endParaRPr lang="nb-NO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468601"/>
            <a:ext cx="5907637" cy="1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2184257" cy="1717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228769" y="5207910"/>
            <a:ext cx="4104456" cy="1101410"/>
          </a:xfrm>
          <a:prstGeom prst="wedgeRoundRectCallout">
            <a:avLst>
              <a:gd name="adj1" fmla="val 50338"/>
              <a:gd name="adj2" fmla="val -7945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/>
              <a:t>Elektronene</a:t>
            </a:r>
            <a:r>
              <a:rPr lang="nb-NO" sz="2400" dirty="0"/>
              <a:t> møter </a:t>
            </a:r>
            <a:r>
              <a:rPr lang="nb-NO" sz="2400" b="1" dirty="0"/>
              <a:t>motstand</a:t>
            </a:r>
            <a:r>
              <a:rPr lang="nb-NO" sz="2400" dirty="0"/>
              <a:t> i den tynne metalltråden.</a:t>
            </a:r>
          </a:p>
        </p:txBody>
      </p:sp>
    </p:spTree>
    <p:extLst>
      <p:ext uri="{BB962C8B-B14F-4D97-AF65-F5344CB8AC3E}">
        <p14:creationId xmlns:p14="http://schemas.microsoft.com/office/powerpoint/2010/main" val="1547236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15</a:t>
            </a:fld>
            <a:endParaRPr lang="nb-NO"/>
          </a:p>
        </p:txBody>
      </p:sp>
      <p:sp>
        <p:nvSpPr>
          <p:cNvPr id="4" name="TextBox 3"/>
          <p:cNvSpPr txBox="1"/>
          <p:nvPr/>
        </p:nvSpPr>
        <p:spPr>
          <a:xfrm>
            <a:off x="376018" y="1700807"/>
            <a:ext cx="8430842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Lyspæra lyser fordi strømmen møter motstand i lyspæra.</a:t>
            </a:r>
            <a:endParaRPr lang="nb-NO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251520" y="162404"/>
            <a:ext cx="3528392" cy="1157508"/>
          </a:xfrm>
          <a:prstGeom prst="wedgeEllipseCallout">
            <a:avLst>
              <a:gd name="adj1" fmla="val 44051"/>
              <a:gd name="adj2" fmla="val 648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>
                <a:solidFill>
                  <a:schemeClr val="bg1"/>
                </a:solidFill>
              </a:rPr>
              <a:t>Noter i lærlingheftet: </a:t>
            </a:r>
            <a:r>
              <a:rPr lang="nb-NO" sz="2100" dirty="0">
                <a:solidFill>
                  <a:schemeClr val="bg1"/>
                </a:solidFill>
              </a:rPr>
              <a:t>side 2, rute 3</a:t>
            </a:r>
            <a:r>
              <a:rPr lang="nb-NO" sz="2100" dirty="0" smtClean="0">
                <a:solidFill>
                  <a:schemeClr val="bg1"/>
                </a:solidFill>
              </a:rPr>
              <a:t>.</a:t>
            </a:r>
            <a:endParaRPr lang="nb-NO" sz="2100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129" y="2564904"/>
            <a:ext cx="7158620" cy="3831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351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229600" cy="135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16</a:t>
            </a:fld>
            <a:endParaRPr lang="nb-N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0067"/>
            <a:ext cx="5914492" cy="4026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3671900" y="1653811"/>
            <a:ext cx="216024" cy="952515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ular Callout 9"/>
          <p:cNvSpPr/>
          <p:nvPr/>
        </p:nvSpPr>
        <p:spPr>
          <a:xfrm>
            <a:off x="6228184" y="2424974"/>
            <a:ext cx="2736304" cy="3020249"/>
          </a:xfrm>
          <a:prstGeom prst="wedgeRoundRectCallout">
            <a:avLst>
              <a:gd name="adj1" fmla="val -72154"/>
              <a:gd name="adj2" fmla="val -7804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Det er når den </a:t>
            </a:r>
            <a:r>
              <a:rPr lang="nb-NO" sz="2200" b="1" dirty="0" smtClean="0"/>
              <a:t>elektriske strømmen</a:t>
            </a:r>
            <a:r>
              <a:rPr lang="nb-NO" sz="2200" dirty="0" smtClean="0"/>
              <a:t> går gjennom en </a:t>
            </a:r>
            <a:r>
              <a:rPr lang="nb-NO" sz="2200" b="1" dirty="0" smtClean="0"/>
              <a:t>motstand</a:t>
            </a:r>
            <a:r>
              <a:rPr lang="nb-NO" sz="2200" dirty="0" smtClean="0"/>
              <a:t> at vi får lys, oppvarming</a:t>
            </a:r>
            <a:r>
              <a:rPr lang="nb-NO" sz="2200" dirty="0" smtClean="0"/>
              <a:t>/ nedkjøling</a:t>
            </a:r>
            <a:r>
              <a:rPr lang="nb-NO" sz="2200" dirty="0" smtClean="0"/>
              <a:t>, bevegelse eller kommunikasjon.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3931519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N:\Forskerføtter og leserøtter\ELEKTRISITET\Bilder\Bilder fra Petter Brodal\P214041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68" t="21446" b="13819"/>
          <a:stretch/>
        </p:blipFill>
        <p:spPr bwMode="auto">
          <a:xfrm>
            <a:off x="5474410" y="692696"/>
            <a:ext cx="3592721" cy="246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17</a:t>
            </a:fld>
            <a:endParaRPr lang="nb-NO"/>
          </a:p>
        </p:txBody>
      </p:sp>
      <p:sp>
        <p:nvSpPr>
          <p:cNvPr id="8" name="TextBox 7"/>
          <p:cNvSpPr txBox="1"/>
          <p:nvPr/>
        </p:nvSpPr>
        <p:spPr>
          <a:xfrm>
            <a:off x="7629348" y="800755"/>
            <a:ext cx="134321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153633" y="451132"/>
            <a:ext cx="4793755" cy="953162"/>
          </a:xfrm>
          <a:prstGeom prst="wedgeRoundRectCallout">
            <a:avLst>
              <a:gd name="adj1" fmla="val 59724"/>
              <a:gd name="adj2" fmla="val 3834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Inni ledninger er det tynne metalltråder som strømmen går gjennom.</a:t>
            </a:r>
            <a:endParaRPr lang="nb-NO" sz="2200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153633" y="2373585"/>
            <a:ext cx="4680520" cy="1152128"/>
          </a:xfrm>
          <a:prstGeom prst="wedgeRoundRectCallout">
            <a:avLst>
              <a:gd name="adj1" fmla="val 69099"/>
              <a:gd name="adj2" fmla="val -5693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/>
              <a:t>Dess tynnere metalltråden er, dess tyngre blir det for strømkilden å skyve og dra på </a:t>
            </a:r>
            <a:r>
              <a:rPr lang="nb-NO" sz="2100" b="1" dirty="0" smtClean="0"/>
              <a:t>elektronene</a:t>
            </a:r>
            <a:r>
              <a:rPr lang="nb-NO" sz="2100" dirty="0" smtClean="0"/>
              <a:t>.</a:t>
            </a:r>
            <a:endParaRPr lang="nb-NO" sz="2100" dirty="0"/>
          </a:p>
        </p:txBody>
      </p:sp>
      <p:pic>
        <p:nvPicPr>
          <p:cNvPr id="15" name="Picture 2" descr="N:\Forskerføtter og leserøtter\ELEKTRISITET\Bilder\bilder fra annica\ledninger\5R0A1718 lyser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8" t="37288" r="8983"/>
          <a:stretch/>
        </p:blipFill>
        <p:spPr bwMode="auto">
          <a:xfrm>
            <a:off x="4406976" y="3600258"/>
            <a:ext cx="4695576" cy="167370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ounded Rectangular Callout 15"/>
          <p:cNvSpPr/>
          <p:nvPr/>
        </p:nvSpPr>
        <p:spPr>
          <a:xfrm>
            <a:off x="252612" y="4725145"/>
            <a:ext cx="4391396" cy="1152127"/>
          </a:xfrm>
          <a:prstGeom prst="wedgeRoundRectCallout">
            <a:avLst>
              <a:gd name="adj1" fmla="val 35002"/>
              <a:gd name="adj2" fmla="val -797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/>
              <a:t>Med andre ord: Dess mer </a:t>
            </a:r>
            <a:r>
              <a:rPr lang="nb-NO" sz="2100" b="1" dirty="0" smtClean="0"/>
              <a:t>motstand </a:t>
            </a:r>
            <a:r>
              <a:rPr lang="nb-NO" sz="2100" dirty="0" smtClean="0"/>
              <a:t>strømmen møter i ledningen, dess varmere blir ledningene.</a:t>
            </a:r>
            <a:endParaRPr lang="nb-NO" sz="2100" dirty="0"/>
          </a:p>
        </p:txBody>
      </p:sp>
      <p:sp>
        <p:nvSpPr>
          <p:cNvPr id="17" name="TextBox 16"/>
          <p:cNvSpPr txBox="1"/>
          <p:nvPr/>
        </p:nvSpPr>
        <p:spPr>
          <a:xfrm>
            <a:off x="7534785" y="5010900"/>
            <a:ext cx="15323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Annica Thomsson</a:t>
            </a:r>
            <a:endParaRPr lang="nb-NO" sz="1050" dirty="0"/>
          </a:p>
        </p:txBody>
      </p:sp>
    </p:spTree>
    <p:extLst>
      <p:ext uri="{BB962C8B-B14F-4D97-AF65-F5344CB8AC3E}">
        <p14:creationId xmlns:p14="http://schemas.microsoft.com/office/powerpoint/2010/main" val="150670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N:\Forskerføtter og leserøtter\ELEKTRISITET\Bilder\Bilder fra Petter Brodal\P214041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68" t="21446" b="13819"/>
          <a:stretch/>
        </p:blipFill>
        <p:spPr bwMode="auto">
          <a:xfrm>
            <a:off x="827584" y="146821"/>
            <a:ext cx="2694301" cy="185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18</a:t>
            </a:fld>
            <a:endParaRPr lang="nb-NO"/>
          </a:p>
        </p:txBody>
      </p:sp>
      <p:sp>
        <p:nvSpPr>
          <p:cNvPr id="8" name="TextBox 7"/>
          <p:cNvSpPr txBox="1"/>
          <p:nvPr/>
        </p:nvSpPr>
        <p:spPr>
          <a:xfrm>
            <a:off x="2051720" y="196803"/>
            <a:ext cx="134321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pic>
        <p:nvPicPr>
          <p:cNvPr id="15" name="Picture 2" descr="N:\Forskerføtter og leserøtter\ELEKTRISITET\Bilder\bilder fra annica\ledninger\5R0A1718 lyser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8" t="37288" r="8983"/>
          <a:stretch/>
        </p:blipFill>
        <p:spPr bwMode="auto">
          <a:xfrm>
            <a:off x="3923928" y="146822"/>
            <a:ext cx="4680520" cy="16683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166393" y="1561248"/>
            <a:ext cx="15323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Annica Thomsson</a:t>
            </a:r>
            <a:endParaRPr lang="nb-NO" sz="1050" dirty="0"/>
          </a:p>
        </p:txBody>
      </p:sp>
      <p:pic>
        <p:nvPicPr>
          <p:cNvPr id="17" name="Picture 2" descr="Fire, Camp, Bonfire, Wood, Heat, Flames, Warmth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3" t="4253" r="9732" b="33483"/>
          <a:stretch/>
        </p:blipFill>
        <p:spPr bwMode="auto">
          <a:xfrm>
            <a:off x="5322797" y="1688206"/>
            <a:ext cx="3687193" cy="458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06855" y="4077072"/>
            <a:ext cx="7594706" cy="49244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Strøm i for tynne ledninger kan føre til brann.</a:t>
            </a:r>
            <a:r>
              <a:rPr lang="nb-NO" sz="2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endParaRPr lang="nb-NO" sz="26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266954" y="2420889"/>
            <a:ext cx="5457174" cy="1080120"/>
          </a:xfrm>
          <a:prstGeom prst="wedgeRoundRectCallout">
            <a:avLst>
              <a:gd name="adj1" fmla="val 21469"/>
              <a:gd name="adj2" fmla="val -8624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Hvis ledningene er for tynne og strømmen møter for mye </a:t>
            </a:r>
            <a:r>
              <a:rPr lang="nb-NO" sz="2200" b="1" dirty="0" smtClean="0"/>
              <a:t>motstand</a:t>
            </a:r>
            <a:r>
              <a:rPr lang="nb-NO" sz="2200" dirty="0" smtClean="0"/>
              <a:t>, kan det bli så varmt at det blir brann.</a:t>
            </a:r>
            <a:r>
              <a:rPr lang="nb-NO" sz="2200" b="1" dirty="0" smtClean="0"/>
              <a:t> </a:t>
            </a:r>
            <a:r>
              <a:rPr lang="nb-NO" sz="2200" dirty="0" smtClean="0"/>
              <a:t>  </a:t>
            </a:r>
            <a:endParaRPr lang="nb-NO" sz="2200" dirty="0"/>
          </a:p>
        </p:txBody>
      </p:sp>
      <p:sp>
        <p:nvSpPr>
          <p:cNvPr id="3" name="Oval Callout 2"/>
          <p:cNvSpPr/>
          <p:nvPr/>
        </p:nvSpPr>
        <p:spPr>
          <a:xfrm>
            <a:off x="317521" y="5479877"/>
            <a:ext cx="3602538" cy="936104"/>
          </a:xfrm>
          <a:prstGeom prst="wedgeEllipseCallout">
            <a:avLst>
              <a:gd name="adj1" fmla="val 27778"/>
              <a:gd name="adj2" fmla="val -971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>
                <a:solidFill>
                  <a:schemeClr val="bg1"/>
                </a:solidFill>
              </a:rPr>
              <a:t>Noter i Lærlingheftet: </a:t>
            </a:r>
            <a:r>
              <a:rPr lang="nb-NO" sz="2000" dirty="0">
                <a:solidFill>
                  <a:schemeClr val="bg1"/>
                </a:solidFill>
              </a:rPr>
              <a:t>side 3, rute 4.</a:t>
            </a:r>
          </a:p>
        </p:txBody>
      </p:sp>
    </p:spTree>
    <p:extLst>
      <p:ext uri="{BB962C8B-B14F-4D97-AF65-F5344CB8AC3E}">
        <p14:creationId xmlns:p14="http://schemas.microsoft.com/office/powerpoint/2010/main" val="292141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2"/>
                </a:solidFill>
              </a:rPr>
              <a:t>Lekse:</a:t>
            </a:r>
            <a:endParaRPr lang="nb-NO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29415"/>
            <a:ext cx="8496944" cy="12955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2800" dirty="0" smtClean="0"/>
              <a:t>Forklar for noen hjemme hva som skjer inni lyspæra, som gjør at den lyser.</a:t>
            </a:r>
          </a:p>
          <a:p>
            <a:pPr marL="0" indent="0">
              <a:buNone/>
            </a:pPr>
            <a:endParaRPr lang="nb-NO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19</a:t>
            </a:fld>
            <a:endParaRPr lang="nb-NO"/>
          </a:p>
        </p:txBody>
      </p:sp>
      <p:pic>
        <p:nvPicPr>
          <p:cNvPr id="5" name="Picture 2" descr="Bulb, Light, Lamp, Electric, Electric Bulb, Electricit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780928"/>
            <a:ext cx="1953440" cy="3430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61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36512" y="476672"/>
            <a:ext cx="4176464" cy="720080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Skriv-par-del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00200"/>
            <a:ext cx="8352928" cy="4853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i="1" dirty="0" smtClean="0">
                <a:solidFill>
                  <a:schemeClr val="tx2"/>
                </a:solidFill>
              </a:rPr>
              <a:t>Hvordan må ledningene kobles til lyspæra for at lyspæra skal lyse? </a:t>
            </a:r>
          </a:p>
          <a:p>
            <a:pPr marL="0" indent="0">
              <a:buNone/>
            </a:pPr>
            <a:endParaRPr lang="nb-NO" sz="2800" dirty="0" smtClean="0"/>
          </a:p>
          <a:p>
            <a:pPr marL="0" indent="0">
              <a:buNone/>
            </a:pPr>
            <a:r>
              <a:rPr lang="nb-NO" sz="2800" dirty="0" smtClean="0"/>
              <a:t>1. Skriv i 2 minutter: </a:t>
            </a:r>
            <a:r>
              <a:rPr lang="nb-NO" sz="2800" dirty="0">
                <a:solidFill>
                  <a:schemeClr val="tx2"/>
                </a:solidFill>
              </a:rPr>
              <a:t>Lærlingheftet </a:t>
            </a:r>
            <a:r>
              <a:rPr lang="nb-NO" sz="2800" dirty="0" smtClean="0">
                <a:solidFill>
                  <a:schemeClr val="tx2"/>
                </a:solidFill>
              </a:rPr>
              <a:t>side 23, spørsmål 3. </a:t>
            </a:r>
            <a:r>
              <a:rPr lang="nb-NO" sz="2800" dirty="0" smtClean="0"/>
              <a:t/>
            </a:r>
            <a:br>
              <a:rPr lang="nb-NO" sz="2800" dirty="0" smtClean="0"/>
            </a:br>
            <a:r>
              <a:rPr lang="nb-NO" sz="2800" dirty="0" smtClean="0"/>
              <a:t> </a:t>
            </a:r>
          </a:p>
          <a:p>
            <a:pPr marL="0" indent="0">
              <a:buNone/>
            </a:pPr>
            <a:r>
              <a:rPr lang="nb-NO" sz="2800" dirty="0" smtClean="0"/>
              <a:t>2. Diskuter med naboen.  </a:t>
            </a:r>
            <a:br>
              <a:rPr lang="nb-NO" sz="2800" dirty="0" smtClean="0"/>
            </a:br>
            <a:endParaRPr lang="nb-NO" sz="2800" dirty="0" smtClean="0"/>
          </a:p>
          <a:p>
            <a:pPr marL="0" indent="0">
              <a:buNone/>
            </a:pPr>
            <a:r>
              <a:rPr lang="nb-NO" sz="2800" dirty="0" smtClean="0"/>
              <a:t>3. Del i plenum. </a:t>
            </a:r>
            <a:endParaRPr lang="nb-NO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675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3</a:t>
            </a:fld>
            <a:endParaRPr lang="nb-NO"/>
          </a:p>
        </p:txBody>
      </p:sp>
      <p:pic>
        <p:nvPicPr>
          <p:cNvPr id="3" name="Picture 2" descr="Light, Bulb, Filament, Lamp, Oran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556792"/>
            <a:ext cx="3240360" cy="40026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ounded Rectangular Callout 3"/>
          <p:cNvSpPr/>
          <p:nvPr/>
        </p:nvSpPr>
        <p:spPr>
          <a:xfrm>
            <a:off x="251520" y="908720"/>
            <a:ext cx="4104456" cy="1578000"/>
          </a:xfrm>
          <a:prstGeom prst="wedgeRoundRectCallout">
            <a:avLst>
              <a:gd name="adj1" fmla="val 67551"/>
              <a:gd name="adj2" fmla="val 4319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I denne økta skal vi finne ut hva som skjer med den </a:t>
            </a:r>
            <a:r>
              <a:rPr lang="nb-NO" sz="2200" b="1" dirty="0" smtClean="0"/>
              <a:t>elektriske strømmen</a:t>
            </a:r>
            <a:r>
              <a:rPr lang="nb-NO" sz="2200" dirty="0" smtClean="0"/>
              <a:t> inni </a:t>
            </a:r>
            <a:r>
              <a:rPr lang="nb-NO" sz="2200" dirty="0" smtClean="0"/>
              <a:t>lyspæra.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858917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9992" y="5502084"/>
            <a:ext cx="3312368" cy="710952"/>
          </a:xfrm>
        </p:spPr>
        <p:txBody>
          <a:bodyPr>
            <a:normAutofit/>
          </a:bodyPr>
          <a:lstStyle/>
          <a:p>
            <a:r>
              <a:rPr lang="nb-NO" sz="2800" dirty="0" smtClean="0"/>
              <a:t>Les videre. </a:t>
            </a:r>
            <a:r>
              <a:rPr lang="nb-NO" sz="2800" dirty="0"/>
              <a:t>S</a:t>
            </a:r>
            <a:r>
              <a:rPr lang="nb-NO" sz="2800" dirty="0" smtClean="0"/>
              <a:t>ide 9–13. </a:t>
            </a:r>
            <a:endParaRPr lang="nb-NO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4</a:t>
            </a:fld>
            <a:endParaRPr lang="nb-N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046" y="317508"/>
            <a:ext cx="3456384" cy="49268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275127" y="4293096"/>
            <a:ext cx="4683517" cy="1208988"/>
          </a:xfrm>
          <a:prstGeom prst="wedgeEllipseCallout">
            <a:avLst>
              <a:gd name="adj1" fmla="val 54854"/>
              <a:gd name="adj2" fmla="val -595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>
                <a:solidFill>
                  <a:schemeClr val="bg1"/>
                </a:solidFill>
              </a:rPr>
              <a:t>Vi skal finne </a:t>
            </a:r>
            <a:r>
              <a:rPr lang="nb-NO" sz="2100" dirty="0">
                <a:solidFill>
                  <a:schemeClr val="bg1"/>
                </a:solidFill>
              </a:rPr>
              <a:t>ut hva som skjer med </a:t>
            </a:r>
            <a:r>
              <a:rPr lang="nb-NO" sz="2100" b="1" dirty="0">
                <a:solidFill>
                  <a:schemeClr val="bg1"/>
                </a:solidFill>
              </a:rPr>
              <a:t>elektronene</a:t>
            </a:r>
            <a:r>
              <a:rPr lang="nb-NO" sz="2100" dirty="0">
                <a:solidFill>
                  <a:schemeClr val="bg1"/>
                </a:solidFill>
              </a:rPr>
              <a:t> i lyspæra, som gjør at lyspæra </a:t>
            </a:r>
            <a:r>
              <a:rPr lang="nb-NO" sz="2100" dirty="0" smtClean="0">
                <a:solidFill>
                  <a:schemeClr val="bg1"/>
                </a:solidFill>
              </a:rPr>
              <a:t>lyser.</a:t>
            </a:r>
            <a:endParaRPr lang="nb-NO" sz="2100" dirty="0">
              <a:solidFill>
                <a:schemeClr val="bg1"/>
              </a:solidFill>
            </a:endParaRPr>
          </a:p>
        </p:txBody>
      </p:sp>
      <p:sp>
        <p:nvSpPr>
          <p:cNvPr id="3" name="Rounded Rectangular Callout 2"/>
          <p:cNvSpPr/>
          <p:nvPr/>
        </p:nvSpPr>
        <p:spPr>
          <a:xfrm>
            <a:off x="75675" y="404664"/>
            <a:ext cx="5112568" cy="663220"/>
          </a:xfrm>
          <a:prstGeom prst="wedgeRoundRectCallout">
            <a:avLst>
              <a:gd name="adj1" fmla="val 52487"/>
              <a:gd name="adj2" fmla="val 8918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/>
              <a:t>I</a:t>
            </a:r>
            <a:r>
              <a:rPr lang="nb-NO" sz="2100" dirty="0" smtClean="0"/>
              <a:t>nni ledningene er det bitte små </a:t>
            </a:r>
            <a:r>
              <a:rPr lang="nb-NO" sz="2100" b="1" dirty="0" smtClean="0"/>
              <a:t>elektroner</a:t>
            </a:r>
            <a:r>
              <a:rPr lang="nb-NO" sz="2100" dirty="0" smtClean="0"/>
              <a:t>.</a:t>
            </a:r>
            <a:endParaRPr lang="nb-NO" sz="2100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78221" y="1556792"/>
            <a:ext cx="4752528" cy="864096"/>
          </a:xfrm>
          <a:prstGeom prst="wedgeRoundRectCallout">
            <a:avLst>
              <a:gd name="adj1" fmla="val 58475"/>
              <a:gd name="adj2" fmla="val 5086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/>
              <a:t>Når du skrur på bryteren til ei lampe, begynner </a:t>
            </a:r>
            <a:r>
              <a:rPr lang="nb-NO" sz="2100" b="1" dirty="0" smtClean="0"/>
              <a:t>elektronene</a:t>
            </a:r>
            <a:r>
              <a:rPr lang="nb-NO" sz="2100" dirty="0" smtClean="0"/>
              <a:t> å bevege seg.</a:t>
            </a:r>
            <a:endParaRPr lang="nb-NO" sz="2100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206116" y="2708920"/>
            <a:ext cx="4752528" cy="864096"/>
          </a:xfrm>
          <a:prstGeom prst="wedgeRoundRectCallout">
            <a:avLst>
              <a:gd name="adj1" fmla="val 54845"/>
              <a:gd name="adj2" fmla="val 8180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/>
              <a:t>Når </a:t>
            </a:r>
            <a:r>
              <a:rPr lang="nb-NO" sz="2100" b="1" dirty="0" smtClean="0"/>
              <a:t>elektronene</a:t>
            </a:r>
            <a:r>
              <a:rPr lang="nb-NO" sz="2100" dirty="0" smtClean="0"/>
              <a:t> strømmer gjennom lyspæra, begynner lyspæra å lyse.</a:t>
            </a:r>
            <a:endParaRPr lang="nb-NO" sz="2100" dirty="0"/>
          </a:p>
        </p:txBody>
      </p:sp>
    </p:spTree>
    <p:extLst>
      <p:ext uri="{BB962C8B-B14F-4D97-AF65-F5344CB8AC3E}">
        <p14:creationId xmlns:p14="http://schemas.microsoft.com/office/powerpoint/2010/main" val="299854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5624" y="59053"/>
            <a:ext cx="3949136" cy="979253"/>
          </a:xfrm>
        </p:spPr>
        <p:txBody>
          <a:bodyPr>
            <a:normAutofit/>
          </a:bodyPr>
          <a:lstStyle/>
          <a:p>
            <a:r>
              <a:rPr lang="nb-NO" sz="3600" dirty="0" smtClean="0"/>
              <a:t>Side 9</a:t>
            </a:r>
            <a:endParaRPr lang="nb-NO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5</a:t>
            </a:fld>
            <a:endParaRPr lang="nb-NO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5" b="1362"/>
          <a:stretch/>
        </p:blipFill>
        <p:spPr bwMode="auto">
          <a:xfrm>
            <a:off x="4860032" y="980728"/>
            <a:ext cx="3960440" cy="53313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Oval Callout 5"/>
          <p:cNvSpPr/>
          <p:nvPr/>
        </p:nvSpPr>
        <p:spPr>
          <a:xfrm>
            <a:off x="355006" y="548680"/>
            <a:ext cx="3864970" cy="1368152"/>
          </a:xfrm>
          <a:prstGeom prst="wedgeEllipseCallout">
            <a:avLst>
              <a:gd name="adj1" fmla="val 58733"/>
              <a:gd name="adj2" fmla="val 534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Hva gjør batteriet med </a:t>
            </a:r>
            <a:r>
              <a:rPr lang="nb-NO" sz="2200" b="1" dirty="0" smtClean="0"/>
              <a:t>elektronene</a:t>
            </a:r>
            <a:r>
              <a:rPr lang="nb-NO" sz="2200" dirty="0" smtClean="0"/>
              <a:t> i ledningen og lyspæra?</a:t>
            </a:r>
            <a:endParaRPr lang="nb-NO" sz="2200" dirty="0"/>
          </a:p>
        </p:txBody>
      </p:sp>
      <p:sp>
        <p:nvSpPr>
          <p:cNvPr id="7" name="Oval Callout 6"/>
          <p:cNvSpPr/>
          <p:nvPr/>
        </p:nvSpPr>
        <p:spPr>
          <a:xfrm>
            <a:off x="297398" y="2348880"/>
            <a:ext cx="3672407" cy="1016964"/>
          </a:xfrm>
          <a:prstGeom prst="wedgeEllipseCallout">
            <a:avLst>
              <a:gd name="adj1" fmla="val 68280"/>
              <a:gd name="adj2" fmla="val -307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Hvor på lyspæra går strømmen inn og ut?</a:t>
            </a:r>
            <a:endParaRPr lang="nb-NO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7" t="3388" r="12984"/>
          <a:stretch/>
        </p:blipFill>
        <p:spPr bwMode="auto">
          <a:xfrm>
            <a:off x="1464308" y="3429000"/>
            <a:ext cx="2251496" cy="3322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8815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8184" y="105849"/>
            <a:ext cx="2016224" cy="936104"/>
          </a:xfrm>
        </p:spPr>
        <p:txBody>
          <a:bodyPr>
            <a:normAutofit/>
          </a:bodyPr>
          <a:lstStyle/>
          <a:p>
            <a:r>
              <a:rPr lang="nb-NO" sz="3600" dirty="0" smtClean="0"/>
              <a:t>Side 10 </a:t>
            </a:r>
            <a:endParaRPr lang="nb-NO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6</a:t>
            </a:fld>
            <a:endParaRPr lang="nb-NO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041953"/>
            <a:ext cx="3320931" cy="43932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 descr="Bicycling, Bicycle, Uphill, Journey, Hill, Effor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0" t="-1509" r="17980" b="26211"/>
          <a:stretch/>
        </p:blipFill>
        <p:spPr bwMode="auto">
          <a:xfrm>
            <a:off x="3079353" y="2381786"/>
            <a:ext cx="2687459" cy="3397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1979712" y="620688"/>
            <a:ext cx="2808312" cy="1008112"/>
          </a:xfrm>
          <a:prstGeom prst="wedgeEllipseCallout">
            <a:avLst>
              <a:gd name="adj1" fmla="val 63316"/>
              <a:gd name="adj2" fmla="val 699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Hva betyr </a:t>
            </a:r>
            <a:r>
              <a:rPr lang="nb-NO" sz="2400" b="1" dirty="0" smtClean="0"/>
              <a:t>motstand</a:t>
            </a:r>
            <a:r>
              <a:rPr lang="nb-NO" sz="2400" dirty="0" smtClean="0"/>
              <a:t>? </a:t>
            </a:r>
            <a:endParaRPr lang="nb-NO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68589"/>
            <a:ext cx="2821813" cy="3310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9163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6016" y="0"/>
            <a:ext cx="3970784" cy="854968"/>
          </a:xfrm>
        </p:spPr>
        <p:txBody>
          <a:bodyPr>
            <a:normAutofit/>
          </a:bodyPr>
          <a:lstStyle/>
          <a:p>
            <a:r>
              <a:rPr lang="nb-NO" sz="3600" dirty="0" smtClean="0"/>
              <a:t>Side 11</a:t>
            </a:r>
            <a:endParaRPr lang="nb-NO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7</a:t>
            </a:fld>
            <a:endParaRPr lang="nb-NO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764704"/>
            <a:ext cx="3871126" cy="55171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251520" y="1844824"/>
            <a:ext cx="4248472" cy="1584176"/>
          </a:xfrm>
          <a:prstGeom prst="wedgeEllipseCallout">
            <a:avLst>
              <a:gd name="adj1" fmla="val 68484"/>
              <a:gd name="adj2" fmla="val 586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Hvorfor blir det varmt når </a:t>
            </a:r>
            <a:r>
              <a:rPr lang="nb-NO" sz="2200" b="1" dirty="0" smtClean="0"/>
              <a:t>elektronene</a:t>
            </a:r>
            <a:r>
              <a:rPr lang="nb-NO" sz="2200" dirty="0" smtClean="0"/>
              <a:t> skyves og dras gjennom den tynne tråden?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216253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3928" y="332656"/>
            <a:ext cx="4125727" cy="1143000"/>
          </a:xfrm>
        </p:spPr>
        <p:txBody>
          <a:bodyPr>
            <a:normAutofit/>
          </a:bodyPr>
          <a:lstStyle/>
          <a:p>
            <a:r>
              <a:rPr lang="nb-NO" sz="3600" dirty="0" smtClean="0"/>
              <a:t>Side 12–13</a:t>
            </a:r>
            <a:endParaRPr lang="nb-NO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8</a:t>
            </a:fld>
            <a:endParaRPr lang="nb-NO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98" y="1601936"/>
            <a:ext cx="3146498" cy="4399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96" y="1612243"/>
            <a:ext cx="3095504" cy="4399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323528" y="596182"/>
            <a:ext cx="3240360" cy="1176631"/>
          </a:xfrm>
          <a:prstGeom prst="wedgeEllipseCallout">
            <a:avLst>
              <a:gd name="adj1" fmla="val 41164"/>
              <a:gd name="adj2" fmla="val 660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Hvorfor bruker vi ikke glødepærer lenger? 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196736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4692"/>
            <a:ext cx="8229600" cy="836712"/>
          </a:xfrm>
        </p:spPr>
        <p:txBody>
          <a:bodyPr>
            <a:normAutofit/>
          </a:bodyPr>
          <a:lstStyle/>
          <a:p>
            <a:r>
              <a:rPr lang="nb-NO" sz="4200" dirty="0" smtClean="0">
                <a:solidFill>
                  <a:srgbClr val="993300"/>
                </a:solidFill>
              </a:rPr>
              <a:t>Strøm i tynn metalltråd</a:t>
            </a:r>
            <a:endParaRPr lang="nb-NO" sz="4200" dirty="0">
              <a:solidFill>
                <a:srgbClr val="9933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468" y="1844824"/>
            <a:ext cx="3960440" cy="40324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2400" b="1" u="sng" dirty="0" smtClean="0"/>
              <a:t>Utstyr </a:t>
            </a:r>
          </a:p>
          <a:p>
            <a:pPr marL="0" indent="0">
              <a:buNone/>
            </a:pPr>
            <a:endParaRPr lang="nb-NO" sz="2400" b="1" u="sng" dirty="0" smtClean="0"/>
          </a:p>
          <a:p>
            <a:pPr marL="514350" indent="-514350">
              <a:buAutoNum type="arabicPeriod"/>
            </a:pPr>
            <a:r>
              <a:rPr lang="nb-NO" sz="2400" dirty="0" smtClean="0"/>
              <a:t>Batteri. </a:t>
            </a:r>
          </a:p>
          <a:p>
            <a:pPr marL="514350" indent="-514350">
              <a:buAutoNum type="arabicPeriod"/>
            </a:pPr>
            <a:endParaRPr lang="nb-NO" sz="2400" dirty="0"/>
          </a:p>
          <a:p>
            <a:pPr marL="514350" indent="-514350">
              <a:buAutoNum type="arabicPeriod"/>
            </a:pPr>
            <a:r>
              <a:rPr lang="nb-NO" sz="2400" dirty="0" smtClean="0"/>
              <a:t>Labledninger med krokodilleklemmer. </a:t>
            </a:r>
          </a:p>
          <a:p>
            <a:pPr marL="514350" indent="-514350">
              <a:buAutoNum type="arabicPeriod"/>
            </a:pPr>
            <a:endParaRPr lang="nb-NO" sz="2400" dirty="0" smtClean="0"/>
          </a:p>
          <a:p>
            <a:pPr marL="514350" indent="-514350">
              <a:buAutoNum type="arabicPeriod"/>
            </a:pPr>
            <a:r>
              <a:rPr lang="nb-NO" sz="2400" dirty="0" smtClean="0"/>
              <a:t>Isoporplate med stifter og metalltråd. </a:t>
            </a:r>
          </a:p>
          <a:p>
            <a:pPr marL="0" indent="0">
              <a:buNone/>
            </a:pPr>
            <a:r>
              <a:rPr lang="nb-NO" sz="2400" dirty="0" smtClean="0"/>
              <a:t/>
            </a:r>
            <a:br>
              <a:rPr lang="nb-NO" sz="2400" dirty="0" smtClean="0"/>
            </a:br>
            <a:r>
              <a:rPr lang="nb-NO" sz="2400" dirty="0" smtClean="0"/>
              <a:t> </a:t>
            </a:r>
          </a:p>
          <a:p>
            <a:endParaRPr lang="nb-NO" sz="2400" dirty="0" smtClean="0"/>
          </a:p>
          <a:p>
            <a:pPr marL="0" indent="0">
              <a:buNone/>
            </a:pPr>
            <a:r>
              <a:rPr lang="nb-NO" sz="2400" dirty="0" smtClean="0"/>
              <a:t/>
            </a:r>
            <a:br>
              <a:rPr lang="nb-NO" sz="2400" dirty="0" smtClean="0"/>
            </a:br>
            <a:endParaRPr lang="nb-NO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9398" y="6372877"/>
            <a:ext cx="2133600" cy="365125"/>
          </a:xfrm>
        </p:spPr>
        <p:txBody>
          <a:bodyPr/>
          <a:lstStyle/>
          <a:p>
            <a:fld id="{3D583928-C375-46CC-9277-68DDF814E7EB}" type="slidenum">
              <a:rPr lang="nb-NO" smtClean="0"/>
              <a:t>9</a:t>
            </a:fld>
            <a:endParaRPr lang="nb-NO"/>
          </a:p>
        </p:txBody>
      </p:sp>
      <p:sp>
        <p:nvSpPr>
          <p:cNvPr id="6" name="TextBox 5"/>
          <p:cNvSpPr txBox="1"/>
          <p:nvPr/>
        </p:nvSpPr>
        <p:spPr>
          <a:xfrm>
            <a:off x="2584720" y="1114292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rgbClr val="990000"/>
                </a:solidFill>
              </a:rPr>
              <a:t>Hva skjedde i glødepæra?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435" y="1988840"/>
            <a:ext cx="3876675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Light, Electric Bulb, Antique, Domestic, Incandesc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8639"/>
            <a:ext cx="1612980" cy="302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98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1354</TotalTime>
  <Words>487</Words>
  <Application>Microsoft Office PowerPoint</Application>
  <PresentationFormat>On-screen Show (4:3)</PresentationFormat>
  <Paragraphs>96</Paragraphs>
  <Slides>19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Office-tema</vt:lpstr>
      <vt:lpstr>Økt 4</vt:lpstr>
      <vt:lpstr>Skriv-par-del</vt:lpstr>
      <vt:lpstr>PowerPoint Presentation</vt:lpstr>
      <vt:lpstr>Les videre. Side 9–13. </vt:lpstr>
      <vt:lpstr>Side 9</vt:lpstr>
      <vt:lpstr>Side 10 </vt:lpstr>
      <vt:lpstr>Side 11</vt:lpstr>
      <vt:lpstr>Side 12–13</vt:lpstr>
      <vt:lpstr>Strøm i tynn metalltråd</vt:lpstr>
      <vt:lpstr>PowerPoint Presentation</vt:lpstr>
      <vt:lpstr>Hva observerte du? </vt:lpstr>
      <vt:lpstr>PowerPoint Presentation</vt:lpstr>
      <vt:lpstr>PowerPoint Presentation</vt:lpstr>
      <vt:lpstr>Strøm og motstand </vt:lpstr>
      <vt:lpstr>PowerPoint Presentation</vt:lpstr>
      <vt:lpstr>PowerPoint Presentation</vt:lpstr>
      <vt:lpstr>PowerPoint Presentation</vt:lpstr>
      <vt:lpstr>PowerPoint Presentation</vt:lpstr>
      <vt:lpstr>Lekse: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3</dc:title>
  <dc:creator>Liv Oddrun Voll</dc:creator>
  <cp:lastModifiedBy>Maria Gaare Dahl</cp:lastModifiedBy>
  <cp:revision>311</cp:revision>
  <dcterms:created xsi:type="dcterms:W3CDTF">2017-02-13T14:57:33Z</dcterms:created>
  <dcterms:modified xsi:type="dcterms:W3CDTF">2018-06-15T09:16:44Z</dcterms:modified>
</cp:coreProperties>
</file>