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4" r:id="rId3"/>
    <p:sldId id="293" r:id="rId4"/>
    <p:sldId id="289" r:id="rId5"/>
    <p:sldId id="290" r:id="rId6"/>
    <p:sldId id="283" r:id="rId7"/>
    <p:sldId id="291" r:id="rId8"/>
    <p:sldId id="284" r:id="rId9"/>
    <p:sldId id="261" r:id="rId10"/>
    <p:sldId id="285" r:id="rId11"/>
    <p:sldId id="286" r:id="rId12"/>
    <p:sldId id="271" r:id="rId13"/>
    <p:sldId id="287" r:id="rId14"/>
    <p:sldId id="274" r:id="rId15"/>
    <p:sldId id="276" r:id="rId16"/>
    <p:sldId id="277" r:id="rId17"/>
    <p:sldId id="273" r:id="rId18"/>
    <p:sldId id="292" r:id="rId19"/>
    <p:sldId id="288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90000"/>
    <a:srgbClr val="F2B8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14" autoAdjust="0"/>
  </p:normalViewPr>
  <p:slideViewPr>
    <p:cSldViewPr>
      <p:cViewPr>
        <p:scale>
          <a:sx n="110" d="100"/>
          <a:sy n="110" d="100"/>
        </p:scale>
        <p:origin x="-1644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55D2-6034-458D-AB75-F19B3EA177DC}" type="datetimeFigureOut">
              <a:rPr lang="nb-NO" smtClean="0"/>
              <a:t>15.06.2018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049F-6A3A-4C43-8965-F4A398512B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38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60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35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82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980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8862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363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1208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58561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1698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6416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6928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26436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83177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9271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67917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11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Økt 4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Strøm og motstand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02" y="915217"/>
            <a:ext cx="4680520" cy="410445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b-NO" sz="2400" dirty="0" smtClean="0">
                <a:solidFill>
                  <a:srgbClr val="993300"/>
                </a:solidFill>
              </a:rPr>
              <a:t>Fest metalltråden mellom de to stiftene. 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 smtClean="0">
              <a:solidFill>
                <a:srgbClr val="993300"/>
              </a:solidFill>
            </a:endParaRPr>
          </a:p>
          <a:p>
            <a:pPr marL="514350" indent="-514350">
              <a:buAutoNum type="arabicPeriod"/>
            </a:pPr>
            <a:r>
              <a:rPr lang="nb-NO" sz="2400" dirty="0" smtClean="0">
                <a:solidFill>
                  <a:srgbClr val="993300"/>
                </a:solidFill>
              </a:rPr>
              <a:t>Fest ledningene på batteriet. 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 smtClean="0">
              <a:solidFill>
                <a:srgbClr val="993300"/>
              </a:solidFill>
            </a:endParaRPr>
          </a:p>
          <a:p>
            <a:pPr marL="514350" indent="-514350">
              <a:buAutoNum type="arabicPeriod"/>
            </a:pPr>
            <a:r>
              <a:rPr lang="nb-NO" sz="2400" dirty="0" smtClean="0">
                <a:solidFill>
                  <a:srgbClr val="993300"/>
                </a:solidFill>
              </a:rPr>
              <a:t>Hold metallet på ledningene mot metalltråden. 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 smtClean="0">
              <a:solidFill>
                <a:srgbClr val="993300"/>
              </a:solidFill>
            </a:endParaRPr>
          </a:p>
          <a:p>
            <a:pPr marL="514350" indent="-514350">
              <a:buAutoNum type="arabicPeriod"/>
            </a:pPr>
            <a:r>
              <a:rPr lang="nb-NO" sz="2400" b="1" dirty="0" smtClean="0">
                <a:solidFill>
                  <a:srgbClr val="993300"/>
                </a:solidFill>
              </a:rPr>
              <a:t>Observer</a:t>
            </a:r>
            <a:r>
              <a:rPr lang="nb-NO" sz="2400" dirty="0" smtClean="0">
                <a:solidFill>
                  <a:srgbClr val="993300"/>
                </a:solidFill>
              </a:rPr>
              <a:t> hva som skjer.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10</a:t>
            </a:fld>
            <a:endParaRPr lang="nb-NO"/>
          </a:p>
        </p:txBody>
      </p:sp>
      <p:pic>
        <p:nvPicPr>
          <p:cNvPr id="6" name="Picture 3" descr="N:\Forskerføtter og leserøtter\ELEKTRISITET\Bilder\Bilder fra Petter Brodal\P2140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062197" cy="30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:\Forskerføtter og leserøtter\ELEKTRISITET\Bilder\Bilder fra Petter Brodal\P21404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r="15006"/>
          <a:stretch/>
        </p:blipFill>
        <p:spPr bwMode="auto">
          <a:xfrm>
            <a:off x="4853040" y="3356992"/>
            <a:ext cx="3024336" cy="337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923928" y="2623460"/>
            <a:ext cx="1766333" cy="10666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03848" y="3690128"/>
            <a:ext cx="2079104" cy="209963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77376" y="3356992"/>
            <a:ext cx="1266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Foto: Petter Brodal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10812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37" y="0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Hva </a:t>
            </a:r>
            <a:r>
              <a:rPr lang="nb-NO" sz="3600" b="1" dirty="0" smtClean="0"/>
              <a:t>observerte</a:t>
            </a:r>
            <a:r>
              <a:rPr lang="nb-NO" sz="3600" dirty="0" smtClean="0"/>
              <a:t> du? </a:t>
            </a:r>
            <a:endParaRPr lang="nb-NO" sz="3600" dirty="0"/>
          </a:p>
        </p:txBody>
      </p:sp>
      <p:pic>
        <p:nvPicPr>
          <p:cNvPr id="4" name="Picture 2" descr="N:\Forskerføtter og leserøtter\ELEKTRISITET\Bilder\Bilder fra Petter Brodal\P2140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2" y="1268760"/>
            <a:ext cx="4056611" cy="30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11</a:t>
            </a:fld>
            <a:endParaRPr lang="nb-NO"/>
          </a:p>
        </p:txBody>
      </p:sp>
      <p:pic>
        <p:nvPicPr>
          <p:cNvPr id="5" name="Picture 3" descr="N:\Forskerføtter og leserøtter\ELEKTRISITET\Bilder\Bilder fra Petter Brodal\P2140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49" y="1268760"/>
            <a:ext cx="4053824" cy="304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623069"/>
            <a:ext cx="811969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993300"/>
                </a:solidFill>
              </a:rPr>
              <a:t>Strømmen møtte </a:t>
            </a:r>
            <a:r>
              <a:rPr lang="nb-NO" sz="2800" b="1" dirty="0" smtClean="0">
                <a:solidFill>
                  <a:srgbClr val="993300"/>
                </a:solidFill>
              </a:rPr>
              <a:t>motstand</a:t>
            </a:r>
            <a:r>
              <a:rPr lang="nb-NO" sz="2800" dirty="0" smtClean="0">
                <a:solidFill>
                  <a:srgbClr val="993300"/>
                </a:solidFill>
              </a:rPr>
              <a:t> i den tynne metalltråden. </a:t>
            </a:r>
            <a:endParaRPr lang="nb-NO" sz="2800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3272" y="4322181"/>
            <a:ext cx="25288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Begge foto</a:t>
            </a:r>
            <a:r>
              <a:rPr lang="nb-NO" sz="1050" dirty="0"/>
              <a:t>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1520" y="4629959"/>
            <a:ext cx="3384375" cy="743258"/>
          </a:xfrm>
          <a:prstGeom prst="wedgeRoundRectCallout">
            <a:avLst>
              <a:gd name="adj1" fmla="val 18591"/>
              <a:gd name="adj2" fmla="val -1476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Metalltråden ble varm og begynte å gløde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364088" y="4550206"/>
            <a:ext cx="2880320" cy="576063"/>
          </a:xfrm>
          <a:prstGeom prst="wedgeRoundRectCallout">
            <a:avLst>
              <a:gd name="adj1" fmla="val 3660"/>
              <a:gd name="adj2" fmla="val -2262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Tråden røk i to.</a:t>
            </a:r>
          </a:p>
        </p:txBody>
      </p:sp>
    </p:spTree>
    <p:extLst>
      <p:ext uri="{BB962C8B-B14F-4D97-AF65-F5344CB8AC3E}">
        <p14:creationId xmlns:p14="http://schemas.microsoft.com/office/powerpoint/2010/main" val="171752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12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971600" y="764704"/>
            <a:ext cx="7416824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Strøm i tynn metalltråd får tråden til å gløde og lage lys.</a:t>
            </a:r>
            <a:endParaRPr lang="nb-NO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Bulb, Light, Lamp, Electric, Electric Bulb, Electri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0"/>
            <a:ext cx="2304256" cy="40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23528" y="2420888"/>
            <a:ext cx="4752528" cy="1119616"/>
          </a:xfrm>
          <a:prstGeom prst="wedgeEllipseCallout">
            <a:avLst>
              <a:gd name="adj1" fmla="val 35598"/>
              <a:gd name="adj2" fmla="val -69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Noter nøkkelsetningen i lærlingheftet: </a:t>
            </a:r>
            <a:r>
              <a:rPr lang="nb-NO" sz="2200" dirty="0"/>
              <a:t>s</a:t>
            </a:r>
            <a:r>
              <a:rPr lang="nb-NO" sz="2200" dirty="0" smtClean="0"/>
              <a:t>ide 2, rute 2.</a:t>
            </a:r>
            <a:endParaRPr lang="nb-NO" sz="2200" dirty="0"/>
          </a:p>
        </p:txBody>
      </p:sp>
      <p:sp>
        <p:nvSpPr>
          <p:cNvPr id="9" name="Oval Callout 8"/>
          <p:cNvSpPr/>
          <p:nvPr/>
        </p:nvSpPr>
        <p:spPr>
          <a:xfrm>
            <a:off x="1619672" y="4077072"/>
            <a:ext cx="3888432" cy="1440160"/>
          </a:xfrm>
          <a:prstGeom prst="wedgeEllipseCallout">
            <a:avLst>
              <a:gd name="adj1" fmla="val -57719"/>
              <a:gd name="adj2" fmla="val 65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Tror du lyspærene her i klasserommet er slike glødepærer?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9264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13</a:t>
            </a:fld>
            <a:endParaRPr lang="nb-N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339143" cy="4469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301260" cy="4469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85072" y="188639"/>
            <a:ext cx="4558936" cy="1258591"/>
          </a:xfrm>
          <a:prstGeom prst="wedgeEllipseCallout">
            <a:avLst>
              <a:gd name="adj1" fmla="val 23094"/>
              <a:gd name="adj2" fmla="val 70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skjer med </a:t>
            </a:r>
            <a:r>
              <a:rPr lang="nb-NO" sz="2200" b="1" dirty="0" smtClean="0"/>
              <a:t>elektronene</a:t>
            </a:r>
            <a:r>
              <a:rPr lang="nb-NO" sz="2200" dirty="0" smtClean="0"/>
              <a:t> i lyspæra som gjør at lyspæra lyser?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8617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Strøm og </a:t>
            </a:r>
            <a:r>
              <a:rPr lang="nb-NO" sz="3600" b="1" dirty="0" smtClean="0"/>
              <a:t>motstand</a:t>
            </a:r>
            <a:r>
              <a:rPr lang="nb-NO" sz="3600" dirty="0" smtClean="0"/>
              <a:t> </a:t>
            </a:r>
            <a:endParaRPr lang="nb-NO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16016" y="1064370"/>
            <a:ext cx="3656038" cy="524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14</a:t>
            </a:fld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68601"/>
            <a:ext cx="5907637" cy="1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184257" cy="171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28769" y="5207910"/>
            <a:ext cx="4104456" cy="1101410"/>
          </a:xfrm>
          <a:prstGeom prst="wedgeRoundRectCallout">
            <a:avLst>
              <a:gd name="adj1" fmla="val 50338"/>
              <a:gd name="adj2" fmla="val -794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Elektronene</a:t>
            </a:r>
            <a:r>
              <a:rPr lang="nb-NO" sz="2400" dirty="0"/>
              <a:t> møter </a:t>
            </a:r>
            <a:r>
              <a:rPr lang="nb-NO" sz="2400" b="1" dirty="0"/>
              <a:t>motstand</a:t>
            </a:r>
            <a:r>
              <a:rPr lang="nb-NO" sz="2400" dirty="0"/>
              <a:t> i den tynne metalltråden.</a:t>
            </a:r>
          </a:p>
        </p:txBody>
      </p:sp>
    </p:spTree>
    <p:extLst>
      <p:ext uri="{BB962C8B-B14F-4D97-AF65-F5344CB8AC3E}">
        <p14:creationId xmlns:p14="http://schemas.microsoft.com/office/powerpoint/2010/main" val="154723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15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376018" y="1700807"/>
            <a:ext cx="843084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Lyspæra lyser fordi strømmen møter motstand i lyspæra.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51520" y="162404"/>
            <a:ext cx="3528392" cy="1157508"/>
          </a:xfrm>
          <a:prstGeom prst="wedgeEllipseCallout">
            <a:avLst>
              <a:gd name="adj1" fmla="val 44051"/>
              <a:gd name="adj2" fmla="val 64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>
                <a:solidFill>
                  <a:schemeClr val="bg1"/>
                </a:solidFill>
              </a:rPr>
              <a:t>Noter i lærlingheftet: </a:t>
            </a:r>
            <a:r>
              <a:rPr lang="nb-NO" sz="2100" dirty="0">
                <a:solidFill>
                  <a:schemeClr val="bg1"/>
                </a:solidFill>
              </a:rPr>
              <a:t>side 2, rute 3</a:t>
            </a:r>
            <a:r>
              <a:rPr lang="nb-NO" sz="2100" dirty="0" smtClean="0">
                <a:solidFill>
                  <a:schemeClr val="bg1"/>
                </a:solidFill>
              </a:rPr>
              <a:t>.</a:t>
            </a:r>
            <a:endParaRPr lang="nb-NO" sz="21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9" y="2564904"/>
            <a:ext cx="7158620" cy="383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5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229600" cy="135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16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0067"/>
            <a:ext cx="5914492" cy="402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671900" y="1653811"/>
            <a:ext cx="216024" cy="9525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6228184" y="2424974"/>
            <a:ext cx="2736304" cy="3020249"/>
          </a:xfrm>
          <a:prstGeom prst="wedgeRoundRectCallout">
            <a:avLst>
              <a:gd name="adj1" fmla="val -72154"/>
              <a:gd name="adj2" fmla="val -780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Det er når den </a:t>
            </a:r>
            <a:r>
              <a:rPr lang="nb-NO" sz="2200" b="1" dirty="0" smtClean="0"/>
              <a:t>elektriske strømmen</a:t>
            </a:r>
            <a:r>
              <a:rPr lang="nb-NO" sz="2200" dirty="0" smtClean="0"/>
              <a:t> går gjennom en </a:t>
            </a:r>
            <a:r>
              <a:rPr lang="nb-NO" sz="2200" b="1" dirty="0" smtClean="0"/>
              <a:t>motstand</a:t>
            </a:r>
            <a:r>
              <a:rPr lang="nb-NO" sz="2200" dirty="0" smtClean="0"/>
              <a:t> at vi får lys, oppvarming</a:t>
            </a:r>
            <a:r>
              <a:rPr lang="nb-NO" sz="2200" dirty="0" smtClean="0"/>
              <a:t>/ nedkjøling</a:t>
            </a:r>
            <a:r>
              <a:rPr lang="nb-NO" sz="2200" dirty="0" smtClean="0"/>
              <a:t>, bevegelse eller kommunikasjon.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9315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:\Forskerføtter og leserøtter\ELEKTRISITET\Bilder\Bilder fra Petter Brodal\P21404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21446" b="13819"/>
          <a:stretch/>
        </p:blipFill>
        <p:spPr bwMode="auto">
          <a:xfrm>
            <a:off x="5474410" y="692696"/>
            <a:ext cx="3592721" cy="24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17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7629348" y="800755"/>
            <a:ext cx="1343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53633" y="451132"/>
            <a:ext cx="4793755" cy="953162"/>
          </a:xfrm>
          <a:prstGeom prst="wedgeRoundRectCallout">
            <a:avLst>
              <a:gd name="adj1" fmla="val 59724"/>
              <a:gd name="adj2" fmla="val 38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Inni ledninger er det tynne metalltråder som strømmen går gjennom.</a:t>
            </a:r>
            <a:endParaRPr lang="nb-NO" sz="22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53633" y="2373585"/>
            <a:ext cx="4680520" cy="1152128"/>
          </a:xfrm>
          <a:prstGeom prst="wedgeRoundRectCallout">
            <a:avLst>
              <a:gd name="adj1" fmla="val 69099"/>
              <a:gd name="adj2" fmla="val -569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Dess tynnere metalltråden er, dess tyngre blir det for strømkilden å skyve og dra på </a:t>
            </a:r>
            <a:r>
              <a:rPr lang="nb-NO" sz="2100" b="1" dirty="0" smtClean="0"/>
              <a:t>elektronene</a:t>
            </a:r>
            <a:r>
              <a:rPr lang="nb-NO" sz="2100" dirty="0" smtClean="0"/>
              <a:t>.</a:t>
            </a:r>
            <a:endParaRPr lang="nb-NO" sz="2100" dirty="0"/>
          </a:p>
        </p:txBody>
      </p:sp>
      <p:pic>
        <p:nvPicPr>
          <p:cNvPr id="15" name="Picture 2" descr="N:\Forskerføtter og leserøtter\ELEKTRISITET\Bilder\bilder fra annica\ledninger\5R0A1718 lyse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37288" r="8983"/>
          <a:stretch/>
        </p:blipFill>
        <p:spPr bwMode="auto">
          <a:xfrm>
            <a:off x="4406976" y="3600258"/>
            <a:ext cx="4695576" cy="16737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52612" y="4725145"/>
            <a:ext cx="4391396" cy="1152127"/>
          </a:xfrm>
          <a:prstGeom prst="wedgeRoundRectCallout">
            <a:avLst>
              <a:gd name="adj1" fmla="val 35002"/>
              <a:gd name="adj2" fmla="val -79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Med andre ord: Dess mer </a:t>
            </a:r>
            <a:r>
              <a:rPr lang="nb-NO" sz="2100" b="1" dirty="0" smtClean="0"/>
              <a:t>motstand </a:t>
            </a:r>
            <a:r>
              <a:rPr lang="nb-NO" sz="2100" dirty="0" smtClean="0"/>
              <a:t>strømmen møter i ledningen, dess varmere blir ledningene.</a:t>
            </a:r>
            <a:endParaRPr lang="nb-NO" sz="2100" dirty="0"/>
          </a:p>
        </p:txBody>
      </p:sp>
      <p:sp>
        <p:nvSpPr>
          <p:cNvPr id="17" name="TextBox 16"/>
          <p:cNvSpPr txBox="1"/>
          <p:nvPr/>
        </p:nvSpPr>
        <p:spPr>
          <a:xfrm>
            <a:off x="7534785" y="5010900"/>
            <a:ext cx="1532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1506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:\Forskerføtter og leserøtter\ELEKTRISITET\Bilder\Bilder fra Petter Brodal\P21404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21446" b="13819"/>
          <a:stretch/>
        </p:blipFill>
        <p:spPr bwMode="auto">
          <a:xfrm>
            <a:off x="827584" y="146821"/>
            <a:ext cx="2694301" cy="18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18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2051720" y="196803"/>
            <a:ext cx="1343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pic>
        <p:nvPicPr>
          <p:cNvPr id="15" name="Picture 2" descr="N:\Forskerføtter og leserøtter\ELEKTRISITET\Bilder\bilder fra annica\ledninger\5R0A1718 lyse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37288" r="8983"/>
          <a:stretch/>
        </p:blipFill>
        <p:spPr bwMode="auto">
          <a:xfrm>
            <a:off x="3923928" y="146822"/>
            <a:ext cx="4680520" cy="1668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66393" y="1561248"/>
            <a:ext cx="1532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pic>
        <p:nvPicPr>
          <p:cNvPr id="17" name="Picture 2" descr="Fire, Camp, Bonfire, Wood, Heat, Flames, Warmt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4253" r="9732" b="33483"/>
          <a:stretch/>
        </p:blipFill>
        <p:spPr bwMode="auto">
          <a:xfrm>
            <a:off x="5322797" y="1688206"/>
            <a:ext cx="3687193" cy="45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6855" y="4077072"/>
            <a:ext cx="7594706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Strøm i for tynne ledninger kan føre til brann.</a:t>
            </a:r>
            <a:r>
              <a:rPr lang="nb-NO" sz="2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nb-NO" sz="2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266954" y="2420889"/>
            <a:ext cx="5457174" cy="1080120"/>
          </a:xfrm>
          <a:prstGeom prst="wedgeRoundRectCallout">
            <a:avLst>
              <a:gd name="adj1" fmla="val 21469"/>
              <a:gd name="adj2" fmla="val -862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Hvis ledningene er for tynne og strømmen møter for mye </a:t>
            </a:r>
            <a:r>
              <a:rPr lang="nb-NO" sz="2200" b="1" dirty="0" smtClean="0"/>
              <a:t>motstand</a:t>
            </a:r>
            <a:r>
              <a:rPr lang="nb-NO" sz="2200" dirty="0" smtClean="0"/>
              <a:t>, kan det bli så varmt at det blir brann.</a:t>
            </a:r>
            <a:r>
              <a:rPr lang="nb-NO" sz="2200" b="1" dirty="0" smtClean="0"/>
              <a:t> </a:t>
            </a:r>
            <a:r>
              <a:rPr lang="nb-NO" sz="2200" dirty="0" smtClean="0"/>
              <a:t>  </a:t>
            </a:r>
            <a:endParaRPr lang="nb-NO" sz="2200" dirty="0"/>
          </a:p>
        </p:txBody>
      </p:sp>
      <p:sp>
        <p:nvSpPr>
          <p:cNvPr id="3" name="Oval Callout 2"/>
          <p:cNvSpPr/>
          <p:nvPr/>
        </p:nvSpPr>
        <p:spPr>
          <a:xfrm>
            <a:off x="317521" y="5479877"/>
            <a:ext cx="3602538" cy="936104"/>
          </a:xfrm>
          <a:prstGeom prst="wedgeEllipseCallout">
            <a:avLst>
              <a:gd name="adj1" fmla="val 27778"/>
              <a:gd name="adj2" fmla="val -97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bg1"/>
                </a:solidFill>
              </a:rPr>
              <a:t>Noter i Lærlingheftet: </a:t>
            </a:r>
            <a:r>
              <a:rPr lang="nb-NO" sz="2000" dirty="0">
                <a:solidFill>
                  <a:schemeClr val="bg1"/>
                </a:solidFill>
              </a:rPr>
              <a:t>side 3, rute 4.</a:t>
            </a:r>
          </a:p>
        </p:txBody>
      </p:sp>
    </p:spTree>
    <p:extLst>
      <p:ext uri="{BB962C8B-B14F-4D97-AF65-F5344CB8AC3E}">
        <p14:creationId xmlns:p14="http://schemas.microsoft.com/office/powerpoint/2010/main" val="29214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Lekse: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9415"/>
            <a:ext cx="8496944" cy="12955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800" dirty="0" smtClean="0"/>
              <a:t>Forklar for noen hjemme hva som skjer inni lyspæra, som gjør at den lyser.</a:t>
            </a:r>
          </a:p>
          <a:p>
            <a:pPr marL="0" indent="0">
              <a:buNone/>
            </a:pPr>
            <a:endParaRPr lang="nb-NO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19</a:t>
            </a:fld>
            <a:endParaRPr lang="nb-NO"/>
          </a:p>
        </p:txBody>
      </p:sp>
      <p:pic>
        <p:nvPicPr>
          <p:cNvPr id="5" name="Picture 2" descr="Bulb, Light, Lamp, Electric, Electric Bulb, Electri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1953440" cy="34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6512" y="476672"/>
            <a:ext cx="4176464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35292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tx2"/>
                </a:solidFill>
              </a:rPr>
              <a:t>Hvordan må ledningene kobles til lyspæra for at lyspæra skal lyse? 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1. Skriv i 2 minutter: </a:t>
            </a:r>
            <a:r>
              <a:rPr lang="nb-NO" sz="2800" dirty="0">
                <a:solidFill>
                  <a:schemeClr val="tx2"/>
                </a:solidFill>
              </a:rPr>
              <a:t>Lærlingheftet </a:t>
            </a:r>
            <a:r>
              <a:rPr lang="nb-NO" sz="2800" dirty="0" smtClean="0">
                <a:solidFill>
                  <a:schemeClr val="tx2"/>
                </a:solidFill>
              </a:rPr>
              <a:t>side 23, spørsmål 3. 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 </a:t>
            </a:r>
          </a:p>
          <a:p>
            <a:pPr marL="0" indent="0">
              <a:buNone/>
            </a:pPr>
            <a:r>
              <a:rPr lang="nb-NO" sz="2800" dirty="0" smtClean="0"/>
              <a:t>2. Diskuter med naboen.  </a:t>
            </a:r>
            <a:br>
              <a:rPr lang="nb-NO" sz="2800" dirty="0" smtClean="0"/>
            </a:b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3. Del i plenum. </a:t>
            </a:r>
            <a:endParaRPr lang="nb-NO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3</a:t>
            </a:fld>
            <a:endParaRPr lang="nb-NO"/>
          </a:p>
        </p:txBody>
      </p:sp>
      <p:pic>
        <p:nvPicPr>
          <p:cNvPr id="3" name="Picture 2" descr="Light, Bulb, Filament, Lamp, Oran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240360" cy="40026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251520" y="908720"/>
            <a:ext cx="4104456" cy="1578000"/>
          </a:xfrm>
          <a:prstGeom prst="wedgeRoundRectCallout">
            <a:avLst>
              <a:gd name="adj1" fmla="val 67551"/>
              <a:gd name="adj2" fmla="val 43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vi finne ut hva som skjer med den </a:t>
            </a:r>
            <a:r>
              <a:rPr lang="nb-NO" sz="2200" b="1" dirty="0" smtClean="0"/>
              <a:t>elektriske strømmen</a:t>
            </a:r>
            <a:r>
              <a:rPr lang="nb-NO" sz="2200" dirty="0" smtClean="0"/>
              <a:t> inni </a:t>
            </a:r>
            <a:r>
              <a:rPr lang="nb-NO" sz="2200" dirty="0" smtClean="0"/>
              <a:t>lyspæra.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85891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5502084"/>
            <a:ext cx="3312368" cy="710952"/>
          </a:xfrm>
        </p:spPr>
        <p:txBody>
          <a:bodyPr>
            <a:normAutofit/>
          </a:bodyPr>
          <a:lstStyle/>
          <a:p>
            <a:r>
              <a:rPr lang="nb-NO" sz="2800" dirty="0" smtClean="0"/>
              <a:t>Les videre. </a:t>
            </a:r>
            <a:r>
              <a:rPr lang="nb-NO" sz="2800" dirty="0"/>
              <a:t>S</a:t>
            </a:r>
            <a:r>
              <a:rPr lang="nb-NO" sz="2800" dirty="0" smtClean="0"/>
              <a:t>ide 9–13. </a:t>
            </a:r>
            <a:endParaRPr lang="nb-N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4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46" y="317508"/>
            <a:ext cx="3456384" cy="4926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75127" y="4293096"/>
            <a:ext cx="4683517" cy="1208988"/>
          </a:xfrm>
          <a:prstGeom prst="wedgeEllipseCallout">
            <a:avLst>
              <a:gd name="adj1" fmla="val 54854"/>
              <a:gd name="adj2" fmla="val -5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>
                <a:solidFill>
                  <a:schemeClr val="bg1"/>
                </a:solidFill>
              </a:rPr>
              <a:t>Vi skal finne </a:t>
            </a:r>
            <a:r>
              <a:rPr lang="nb-NO" sz="2100" dirty="0">
                <a:solidFill>
                  <a:schemeClr val="bg1"/>
                </a:solidFill>
              </a:rPr>
              <a:t>ut hva som skjer med </a:t>
            </a:r>
            <a:r>
              <a:rPr lang="nb-NO" sz="2100" b="1" dirty="0">
                <a:solidFill>
                  <a:schemeClr val="bg1"/>
                </a:solidFill>
              </a:rPr>
              <a:t>elektronene</a:t>
            </a:r>
            <a:r>
              <a:rPr lang="nb-NO" sz="2100" dirty="0">
                <a:solidFill>
                  <a:schemeClr val="bg1"/>
                </a:solidFill>
              </a:rPr>
              <a:t> i lyspæra, som gjør at lyspæra </a:t>
            </a:r>
            <a:r>
              <a:rPr lang="nb-NO" sz="2100" dirty="0" smtClean="0">
                <a:solidFill>
                  <a:schemeClr val="bg1"/>
                </a:solidFill>
              </a:rPr>
              <a:t>lyser.</a:t>
            </a:r>
            <a:endParaRPr lang="nb-NO" sz="2100" dirty="0">
              <a:solidFill>
                <a:schemeClr val="bg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5675" y="404664"/>
            <a:ext cx="5112568" cy="663220"/>
          </a:xfrm>
          <a:prstGeom prst="wedgeRoundRectCallout">
            <a:avLst>
              <a:gd name="adj1" fmla="val 52487"/>
              <a:gd name="adj2" fmla="val 89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/>
              <a:t>I</a:t>
            </a:r>
            <a:r>
              <a:rPr lang="nb-NO" sz="2100" dirty="0" smtClean="0"/>
              <a:t>nni ledningene er det bitte små </a:t>
            </a:r>
            <a:r>
              <a:rPr lang="nb-NO" sz="2100" b="1" dirty="0" smtClean="0"/>
              <a:t>elektroner</a:t>
            </a:r>
            <a:r>
              <a:rPr lang="nb-NO" sz="2100" dirty="0" smtClean="0"/>
              <a:t>.</a:t>
            </a:r>
            <a:endParaRPr lang="nb-NO" sz="21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8221" y="1556792"/>
            <a:ext cx="4752528" cy="864096"/>
          </a:xfrm>
          <a:prstGeom prst="wedgeRoundRectCallout">
            <a:avLst>
              <a:gd name="adj1" fmla="val 58475"/>
              <a:gd name="adj2" fmla="val 50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Når du skrur på bryteren til ei lampe, begynner </a:t>
            </a:r>
            <a:r>
              <a:rPr lang="nb-NO" sz="2100" b="1" dirty="0" smtClean="0"/>
              <a:t>elektronene</a:t>
            </a:r>
            <a:r>
              <a:rPr lang="nb-NO" sz="2100" dirty="0" smtClean="0"/>
              <a:t> å bevege seg.</a:t>
            </a:r>
            <a:endParaRPr lang="nb-NO" sz="21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06116" y="2708920"/>
            <a:ext cx="4752528" cy="864096"/>
          </a:xfrm>
          <a:prstGeom prst="wedgeRoundRectCallout">
            <a:avLst>
              <a:gd name="adj1" fmla="val 54845"/>
              <a:gd name="adj2" fmla="val 818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Når </a:t>
            </a:r>
            <a:r>
              <a:rPr lang="nb-NO" sz="2100" b="1" dirty="0" smtClean="0"/>
              <a:t>elektronene</a:t>
            </a:r>
            <a:r>
              <a:rPr lang="nb-NO" sz="2100" dirty="0" smtClean="0"/>
              <a:t> strømmer gjennom lyspæra, begynner lyspæra å lyse.</a:t>
            </a:r>
            <a:endParaRPr lang="nb-NO" sz="2100" dirty="0"/>
          </a:p>
        </p:txBody>
      </p:sp>
    </p:spTree>
    <p:extLst>
      <p:ext uri="{BB962C8B-B14F-4D97-AF65-F5344CB8AC3E}">
        <p14:creationId xmlns:p14="http://schemas.microsoft.com/office/powerpoint/2010/main" val="29985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624" y="59053"/>
            <a:ext cx="3949136" cy="979253"/>
          </a:xfrm>
        </p:spPr>
        <p:txBody>
          <a:bodyPr>
            <a:normAutofit/>
          </a:bodyPr>
          <a:lstStyle/>
          <a:p>
            <a:r>
              <a:rPr lang="nb-NO" sz="3600" dirty="0" smtClean="0"/>
              <a:t>Side 9</a:t>
            </a:r>
            <a:endParaRPr lang="nb-NO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5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" b="1362"/>
          <a:stretch/>
        </p:blipFill>
        <p:spPr bwMode="auto">
          <a:xfrm>
            <a:off x="4860032" y="980728"/>
            <a:ext cx="3960440" cy="5331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55006" y="548680"/>
            <a:ext cx="3864970" cy="1368152"/>
          </a:xfrm>
          <a:prstGeom prst="wedgeEllipseCallout">
            <a:avLst>
              <a:gd name="adj1" fmla="val 58733"/>
              <a:gd name="adj2" fmla="val 53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gjør batteriet med </a:t>
            </a:r>
            <a:r>
              <a:rPr lang="nb-NO" sz="2200" b="1" dirty="0" smtClean="0"/>
              <a:t>elektronene</a:t>
            </a:r>
            <a:r>
              <a:rPr lang="nb-NO" sz="2200" dirty="0" smtClean="0"/>
              <a:t> i ledningen og lyspæra?</a:t>
            </a:r>
            <a:endParaRPr lang="nb-NO" sz="2200" dirty="0"/>
          </a:p>
        </p:txBody>
      </p:sp>
      <p:sp>
        <p:nvSpPr>
          <p:cNvPr id="7" name="Oval Callout 6"/>
          <p:cNvSpPr/>
          <p:nvPr/>
        </p:nvSpPr>
        <p:spPr>
          <a:xfrm>
            <a:off x="297398" y="2348880"/>
            <a:ext cx="3672407" cy="1016964"/>
          </a:xfrm>
          <a:prstGeom prst="wedgeEllipseCallout">
            <a:avLst>
              <a:gd name="adj1" fmla="val 68280"/>
              <a:gd name="adj2" fmla="val -30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 på lyspæra går strømmen inn og ut?</a:t>
            </a:r>
            <a:endParaRPr lang="nb-NO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3388" r="12984"/>
          <a:stretch/>
        </p:blipFill>
        <p:spPr bwMode="auto">
          <a:xfrm>
            <a:off x="1464308" y="3429000"/>
            <a:ext cx="2251496" cy="332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105849"/>
            <a:ext cx="2016224" cy="936104"/>
          </a:xfrm>
        </p:spPr>
        <p:txBody>
          <a:bodyPr>
            <a:normAutofit/>
          </a:bodyPr>
          <a:lstStyle/>
          <a:p>
            <a:r>
              <a:rPr lang="nb-NO" sz="3600" dirty="0" smtClean="0"/>
              <a:t>Side 10 </a:t>
            </a:r>
            <a:endParaRPr lang="nb-NO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6</a:t>
            </a:fld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41953"/>
            <a:ext cx="3320931" cy="4393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Bicycling, Bicycle, Uphill, Journey, Hill, Effo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0" t="-1509" r="17980" b="26211"/>
          <a:stretch/>
        </p:blipFill>
        <p:spPr bwMode="auto">
          <a:xfrm>
            <a:off x="3079353" y="2381786"/>
            <a:ext cx="2687459" cy="33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979712" y="620688"/>
            <a:ext cx="2808312" cy="1008112"/>
          </a:xfrm>
          <a:prstGeom prst="wedgeEllipseCallout">
            <a:avLst>
              <a:gd name="adj1" fmla="val 63316"/>
              <a:gd name="adj2" fmla="val 69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Hva betyr </a:t>
            </a:r>
            <a:r>
              <a:rPr lang="nb-NO" sz="2400" b="1" dirty="0" smtClean="0"/>
              <a:t>motstand</a:t>
            </a:r>
            <a:r>
              <a:rPr lang="nb-NO" sz="2400" dirty="0" smtClean="0"/>
              <a:t>? </a:t>
            </a: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8589"/>
            <a:ext cx="2821813" cy="331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1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0"/>
            <a:ext cx="3970784" cy="854968"/>
          </a:xfrm>
        </p:spPr>
        <p:txBody>
          <a:bodyPr>
            <a:normAutofit/>
          </a:bodyPr>
          <a:lstStyle/>
          <a:p>
            <a:r>
              <a:rPr lang="nb-NO" sz="3600" dirty="0" smtClean="0"/>
              <a:t>Side 11</a:t>
            </a:r>
            <a:endParaRPr lang="nb-NO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7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871126" cy="5517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51520" y="1844824"/>
            <a:ext cx="4248472" cy="1584176"/>
          </a:xfrm>
          <a:prstGeom prst="wedgeEllipseCallout">
            <a:avLst>
              <a:gd name="adj1" fmla="val 68484"/>
              <a:gd name="adj2" fmla="val 58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Hvorfor blir det varmt når </a:t>
            </a:r>
            <a:r>
              <a:rPr lang="nb-NO" sz="2200" b="1" dirty="0" smtClean="0"/>
              <a:t>elektronene</a:t>
            </a:r>
            <a:r>
              <a:rPr lang="nb-NO" sz="2200" dirty="0" smtClean="0"/>
              <a:t> skyves og dras gjennom den tynne tråden?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1625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4125727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Side 12–13</a:t>
            </a:r>
            <a:endParaRPr lang="nb-NO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8</a:t>
            </a:fld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98" y="1601936"/>
            <a:ext cx="3146498" cy="439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96" y="1612243"/>
            <a:ext cx="3095504" cy="439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23528" y="596182"/>
            <a:ext cx="3240360" cy="1176631"/>
          </a:xfrm>
          <a:prstGeom prst="wedgeEllipseCallout">
            <a:avLst>
              <a:gd name="adj1" fmla="val 41164"/>
              <a:gd name="adj2" fmla="val 66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Hvorfor bruker vi ikke glødepærer lenger? 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9673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4692"/>
            <a:ext cx="8229600" cy="836712"/>
          </a:xfrm>
        </p:spPr>
        <p:txBody>
          <a:bodyPr>
            <a:normAutofit/>
          </a:bodyPr>
          <a:lstStyle/>
          <a:p>
            <a:r>
              <a:rPr lang="nb-NO" sz="4200" dirty="0" smtClean="0">
                <a:solidFill>
                  <a:srgbClr val="993300"/>
                </a:solidFill>
              </a:rPr>
              <a:t>Strøm i tynn metalltråd</a:t>
            </a:r>
            <a:endParaRPr lang="nb-NO" sz="4200" dirty="0">
              <a:solidFill>
                <a:srgbClr val="99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68" y="1844824"/>
            <a:ext cx="396044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u="sng" dirty="0" smtClean="0"/>
              <a:t>Utstyr </a:t>
            </a:r>
          </a:p>
          <a:p>
            <a:pPr marL="0" indent="0">
              <a:buNone/>
            </a:pPr>
            <a:endParaRPr lang="nb-NO" sz="2400" b="1" u="sng" dirty="0" smtClean="0"/>
          </a:p>
          <a:p>
            <a:pPr marL="514350" indent="-514350">
              <a:buAutoNum type="arabicPeriod"/>
            </a:pPr>
            <a:r>
              <a:rPr lang="nb-NO" sz="2400" dirty="0" smtClean="0"/>
              <a:t>Batteri. </a:t>
            </a:r>
          </a:p>
          <a:p>
            <a:pPr marL="514350" indent="-514350">
              <a:buAutoNum type="arabicPeriod"/>
            </a:pPr>
            <a:endParaRPr lang="nb-NO" sz="2400" dirty="0"/>
          </a:p>
          <a:p>
            <a:pPr marL="514350" indent="-514350">
              <a:buAutoNum type="arabicPeriod"/>
            </a:pPr>
            <a:r>
              <a:rPr lang="nb-NO" sz="2400" dirty="0" smtClean="0"/>
              <a:t>Labledninger med krokodilleklemmer. </a:t>
            </a:r>
          </a:p>
          <a:p>
            <a:pPr marL="514350" indent="-514350">
              <a:buAutoNum type="arabicPeriod"/>
            </a:pPr>
            <a:endParaRPr lang="nb-NO" sz="2400" dirty="0" smtClean="0"/>
          </a:p>
          <a:p>
            <a:pPr marL="514350" indent="-514350">
              <a:buAutoNum type="arabicPeriod"/>
            </a:pPr>
            <a:r>
              <a:rPr lang="nb-NO" sz="2400" dirty="0" smtClean="0"/>
              <a:t>Isoporplate med stifter og metalltråd. </a:t>
            </a:r>
          </a:p>
          <a:p>
            <a:pPr marL="0" indent="0"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 </a:t>
            </a:r>
          </a:p>
          <a:p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9398" y="6372877"/>
            <a:ext cx="2133600" cy="365125"/>
          </a:xfrm>
        </p:spPr>
        <p:txBody>
          <a:bodyPr/>
          <a:lstStyle/>
          <a:p>
            <a:fld id="{3D583928-C375-46CC-9277-68DDF814E7EB}" type="slidenum">
              <a:rPr lang="nb-NO" smtClean="0"/>
              <a:t>9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2584720" y="111429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990000"/>
                </a:solidFill>
              </a:rPr>
              <a:t>Hva skjedde i glødepæra?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35" y="1988840"/>
            <a:ext cx="38766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Light, Electric Bulb, Antique, Domestic, Incandes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39"/>
            <a:ext cx="1612980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487</Words>
  <Application>Microsoft Office PowerPoint</Application>
  <PresentationFormat>On-screen Show (4:3)</PresentationFormat>
  <Paragraphs>96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Office-tema</vt:lpstr>
      <vt:lpstr>Økt 4</vt:lpstr>
      <vt:lpstr>Skriv-par-del</vt:lpstr>
      <vt:lpstr>PowerPoint Presentation</vt:lpstr>
      <vt:lpstr>Les videre. Side 9–13. </vt:lpstr>
      <vt:lpstr>Side 9</vt:lpstr>
      <vt:lpstr>Side 10 </vt:lpstr>
      <vt:lpstr>Side 11</vt:lpstr>
      <vt:lpstr>Side 12–13</vt:lpstr>
      <vt:lpstr>Strøm i tynn metalltråd</vt:lpstr>
      <vt:lpstr>PowerPoint Presentation</vt:lpstr>
      <vt:lpstr>Hva observerte du? </vt:lpstr>
      <vt:lpstr>PowerPoint Presentation</vt:lpstr>
      <vt:lpstr>PowerPoint Presentation</vt:lpstr>
      <vt:lpstr>Strøm og motstand </vt:lpstr>
      <vt:lpstr>PowerPoint Presentation</vt:lpstr>
      <vt:lpstr>PowerPoint Presentation</vt:lpstr>
      <vt:lpstr>PowerPoint Presentation</vt:lpstr>
      <vt:lpstr>PowerPoint Presentation</vt:lpstr>
      <vt:lpstr>Lekse: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3</dc:title>
  <dc:creator>Liv Oddrun Voll</dc:creator>
  <cp:lastModifiedBy>Maria Gaare Dahl</cp:lastModifiedBy>
  <cp:revision>311</cp:revision>
  <dcterms:created xsi:type="dcterms:W3CDTF">2017-02-13T14:57:33Z</dcterms:created>
  <dcterms:modified xsi:type="dcterms:W3CDTF">2018-06-15T09:16:44Z</dcterms:modified>
</cp:coreProperties>
</file>