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67" r:id="rId3"/>
    <p:sldId id="265" r:id="rId4"/>
    <p:sldId id="266" r:id="rId5"/>
    <p:sldId id="257" r:id="rId6"/>
    <p:sldId id="259" r:id="rId7"/>
    <p:sldId id="268" r:id="rId8"/>
    <p:sldId id="260" r:id="rId9"/>
    <p:sldId id="272" r:id="rId10"/>
    <p:sldId id="273" r:id="rId11"/>
    <p:sldId id="280" r:id="rId12"/>
    <p:sldId id="279" r:id="rId13"/>
    <p:sldId id="281" r:id="rId14"/>
    <p:sldId id="282" r:id="rId15"/>
    <p:sldId id="283" r:id="rId16"/>
    <p:sldId id="287" r:id="rId17"/>
    <p:sldId id="284" r:id="rId18"/>
    <p:sldId id="288" r:id="rId19"/>
    <p:sldId id="285" r:id="rId20"/>
    <p:sldId id="286" r:id="rId21"/>
    <p:sldId id="291" r:id="rId22"/>
    <p:sldId id="289" r:id="rId23"/>
    <p:sldId id="293" r:id="rId24"/>
    <p:sldId id="290" r:id="rId25"/>
    <p:sldId id="269" r:id="rId26"/>
    <p:sldId id="271" r:id="rId27"/>
    <p:sldId id="263" r:id="rId28"/>
    <p:sldId id="264" r:id="rId29"/>
    <p:sldId id="294" r:id="rId3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FCFDD3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5" d="100"/>
          <a:sy n="115" d="100"/>
        </p:scale>
        <p:origin x="-756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71B2A-119E-469B-8351-17B53581368C}" type="datetimeFigureOut">
              <a:rPr lang="nb-NO" smtClean="0"/>
              <a:t>04.12.2017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B9F96-F8F7-4AF2-B379-C3E7C67B2A1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709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B9F96-F8F7-4AF2-B379-C3E7C67B2A1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56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B9F96-F8F7-4AF2-B379-C3E7C67B2A1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42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3E5D-12D9-4517-8C01-F7C95DF22AFA}" type="datetime1">
              <a:rPr lang="nb-NO" smtClean="0"/>
              <a:t>04.12.2017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771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8A5F-1B58-46CC-AD4E-7190AF90AE4E}" type="datetime1">
              <a:rPr lang="nb-NO" smtClean="0"/>
              <a:t>04.12.2017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715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CA32F-C906-495A-A8C6-AEA89270EF6F}" type="datetime1">
              <a:rPr lang="nb-NO" smtClean="0"/>
              <a:t>04.12.2017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281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6A03-7491-4FEA-AD04-F43A6B3B8EF1}" type="datetime1">
              <a:rPr lang="nb-NO" smtClean="0"/>
              <a:t>04.12.2017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618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0689-F130-4FB5-BBC2-30CD76A681C6}" type="datetime1">
              <a:rPr lang="nb-NO" smtClean="0"/>
              <a:t>04.12.2017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51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B15A-6988-43C6-8A00-5B24567D8A7D}" type="datetime1">
              <a:rPr lang="nb-NO" smtClean="0"/>
              <a:t>04.12.2017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215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E64A-EE14-42AC-A124-2DFCDDF8F81B}" type="datetime1">
              <a:rPr lang="nb-NO" smtClean="0"/>
              <a:t>04.12.2017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731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6EB1-438F-4390-9C4D-A52425DDCF60}" type="datetime1">
              <a:rPr lang="nb-NO" smtClean="0"/>
              <a:t>04.12.2017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90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44D6-BFFE-4CB8-AEB5-F3227CF46820}" type="datetime1">
              <a:rPr lang="nb-NO" smtClean="0"/>
              <a:t>04.12.2017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100392" y="6381328"/>
            <a:ext cx="586408" cy="34014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CDC91F26-8D6E-4085-94ED-78AA849CE4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031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1CB4-5DC3-4849-981A-695630BAB05B}" type="datetime1">
              <a:rPr lang="nb-NO" smtClean="0"/>
              <a:t>04.12.2017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707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E483-D001-4374-9E54-E282C43BF9A2}" type="datetime1">
              <a:rPr lang="nb-NO" smtClean="0"/>
              <a:t>04.12.2017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2706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F7E07-A901-4F50-A3FD-51500362F0EB}" type="datetime1">
              <a:rPr lang="nb-NO" smtClean="0"/>
              <a:t>04.12.2017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 userDrawn="1"/>
        </p:nvSpPr>
        <p:spPr>
          <a:xfrm>
            <a:off x="8605690" y="6291426"/>
            <a:ext cx="543386" cy="566574"/>
          </a:xfrm>
          <a:custGeom>
            <a:avLst/>
            <a:gdLst>
              <a:gd name="connsiteX0" fmla="*/ 0 w 725666"/>
              <a:gd name="connsiteY0" fmla="*/ 758231 h 758231"/>
              <a:gd name="connsiteX1" fmla="*/ 0 w 725666"/>
              <a:gd name="connsiteY1" fmla="*/ 0 h 758231"/>
              <a:gd name="connsiteX2" fmla="*/ 725666 w 725666"/>
              <a:gd name="connsiteY2" fmla="*/ 758231 h 758231"/>
              <a:gd name="connsiteX3" fmla="*/ 0 w 725666"/>
              <a:gd name="connsiteY3" fmla="*/ 758231 h 758231"/>
              <a:gd name="connsiteX0" fmla="*/ 0 w 726393"/>
              <a:gd name="connsiteY0" fmla="*/ 766777 h 766777"/>
              <a:gd name="connsiteX1" fmla="*/ 726393 w 726393"/>
              <a:gd name="connsiteY1" fmla="*/ 0 h 766777"/>
              <a:gd name="connsiteX2" fmla="*/ 725666 w 726393"/>
              <a:gd name="connsiteY2" fmla="*/ 766777 h 766777"/>
              <a:gd name="connsiteX3" fmla="*/ 0 w 726393"/>
              <a:gd name="connsiteY3" fmla="*/ 766777 h 76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393" h="766777">
                <a:moveTo>
                  <a:pt x="0" y="766777"/>
                </a:moveTo>
                <a:lnTo>
                  <a:pt x="726393" y="0"/>
                </a:lnTo>
                <a:cubicBezTo>
                  <a:pt x="726151" y="255592"/>
                  <a:pt x="725908" y="511185"/>
                  <a:pt x="725666" y="766777"/>
                </a:cubicBezTo>
                <a:lnTo>
                  <a:pt x="0" y="7667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 anchor="b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830274-0B4E-4D02-AB38-178C371AA6D7}" type="slidenum">
              <a:rPr lang="nb-NO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nb-NO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1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ten.no/?celler-oppbygning_nn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843808" y="1196752"/>
            <a:ext cx="3230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3200" b="1" dirty="0" smtClean="0"/>
              <a:t>Kva er eit </a:t>
            </a:r>
            <a:r>
              <a:rPr lang="nn-NO" sz="3200" b="1" i="1" dirty="0" smtClean="0"/>
              <a:t>system</a:t>
            </a:r>
            <a:r>
              <a:rPr lang="nn-NO" sz="3200" b="1" dirty="0" smtClean="0"/>
              <a:t>?</a:t>
            </a:r>
            <a:endParaRPr lang="nn-NO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4" y="2420968"/>
            <a:ext cx="3373288" cy="3259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00" y="2194451"/>
            <a:ext cx="3384798" cy="371235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665697" y="617125"/>
            <a:ext cx="5544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sz="3200" b="1" dirty="0" smtClean="0"/>
              <a:t>Oppdrag: Lage ein eigen modell</a:t>
            </a:r>
            <a:endParaRPr lang="nn-NO" sz="3200" b="1" dirty="0"/>
          </a:p>
        </p:txBody>
      </p:sp>
    </p:spTree>
    <p:extLst>
      <p:ext uri="{BB962C8B-B14F-4D97-AF65-F5344CB8AC3E}">
        <p14:creationId xmlns:p14="http://schemas.microsoft.com/office/powerpoint/2010/main" val="29924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246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405404" y="2276873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000" dirty="0" smtClean="0">
                <a:latin typeface="Comic Sans MS" panose="030F0702030302020204" pitchFamily="66" charset="0"/>
              </a:rPr>
              <a:t>cellemembran</a:t>
            </a:r>
            <a:endParaRPr lang="nb-NO" sz="2000" dirty="0">
              <a:latin typeface="Comic Sans MS" panose="030F0702030302020204" pitchFamily="66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34053" y="125213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461107" y="1179438"/>
            <a:ext cx="252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Kva </a:t>
            </a:r>
            <a:r>
              <a:rPr lang="nb-NO" sz="2400" b="1" dirty="0" err="1" smtClean="0"/>
              <a:t>delar</a:t>
            </a:r>
            <a:r>
              <a:rPr lang="nb-NO" sz="2400" b="1" dirty="0" smtClean="0"/>
              <a:t> er cella </a:t>
            </a:r>
            <a:r>
              <a:rPr lang="nb-NO" sz="2400" b="1" dirty="0" err="1" smtClean="0"/>
              <a:t>samansett</a:t>
            </a:r>
            <a:r>
              <a:rPr lang="nb-NO" sz="2400" b="1" dirty="0" smtClean="0"/>
              <a:t> av?</a:t>
            </a:r>
            <a:endParaRPr lang="nb-NO" sz="2400" b="1" dirty="0"/>
          </a:p>
        </p:txBody>
      </p:sp>
      <p:sp>
        <p:nvSpPr>
          <p:cNvPr id="6" name="Rektangel 5"/>
          <p:cNvSpPr/>
          <p:nvPr/>
        </p:nvSpPr>
        <p:spPr>
          <a:xfrm>
            <a:off x="3276794" y="1269448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3203848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Funksjon</a:t>
            </a:r>
            <a:endParaRPr lang="nb-NO" sz="2400" b="1" dirty="0"/>
          </a:p>
        </p:txBody>
      </p:sp>
      <p:sp>
        <p:nvSpPr>
          <p:cNvPr id="8" name="Rektangel 7"/>
          <p:cNvSpPr/>
          <p:nvPr/>
        </p:nvSpPr>
        <p:spPr>
          <a:xfrm>
            <a:off x="5983661" y="124581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5960176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Form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8408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å laben - del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2" y="116632"/>
            <a:ext cx="90961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246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405404" y="2276873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sz="2000" dirty="0" smtClean="0">
                <a:latin typeface="Comic Sans MS" panose="030F0702030302020204" pitchFamily="66" charset="0"/>
              </a:rPr>
              <a:t>cellemembran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1" name="Rektangel 1"/>
          <p:cNvSpPr/>
          <p:nvPr/>
        </p:nvSpPr>
        <p:spPr>
          <a:xfrm>
            <a:off x="3208782" y="2184540"/>
            <a:ext cx="258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avgrensar cella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slepp stoff ut og inn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534053" y="125213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461107" y="1179438"/>
            <a:ext cx="252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Kva delar er cella samansett av?</a:t>
            </a:r>
            <a:endParaRPr lang="nn-NO" sz="2400" b="1" dirty="0"/>
          </a:p>
        </p:txBody>
      </p:sp>
      <p:sp>
        <p:nvSpPr>
          <p:cNvPr id="15" name="Rektangel 14"/>
          <p:cNvSpPr/>
          <p:nvPr/>
        </p:nvSpPr>
        <p:spPr>
          <a:xfrm>
            <a:off x="3276794" y="1269448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3203848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Funksjon</a:t>
            </a:r>
            <a:endParaRPr lang="nn-NO" sz="2400" b="1" dirty="0"/>
          </a:p>
        </p:txBody>
      </p:sp>
      <p:sp>
        <p:nvSpPr>
          <p:cNvPr id="17" name="Rektangel 16"/>
          <p:cNvSpPr/>
          <p:nvPr/>
        </p:nvSpPr>
        <p:spPr>
          <a:xfrm>
            <a:off x="5983661" y="124581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5960176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Form</a:t>
            </a:r>
            <a:endParaRPr lang="nn-NO" sz="2400" b="1" dirty="0"/>
          </a:p>
        </p:txBody>
      </p:sp>
    </p:spTree>
    <p:extLst>
      <p:ext uri="{BB962C8B-B14F-4D97-AF65-F5344CB8AC3E}">
        <p14:creationId xmlns:p14="http://schemas.microsoft.com/office/powerpoint/2010/main" val="418537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å laben - del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546"/>
                  <p14:fade in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2" y="116632"/>
            <a:ext cx="90961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246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405404" y="2276873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sz="2000" dirty="0" smtClean="0">
                <a:latin typeface="Comic Sans MS" panose="030F0702030302020204" pitchFamily="66" charset="0"/>
              </a:rPr>
              <a:t>cellemembran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1" name="Rektangel 1"/>
          <p:cNvSpPr/>
          <p:nvPr/>
        </p:nvSpPr>
        <p:spPr>
          <a:xfrm>
            <a:off x="3208782" y="2184540"/>
            <a:ext cx="258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avgrensar cella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slepp stoff ut og inn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2" name="Rektangel 1"/>
          <p:cNvSpPr/>
          <p:nvPr/>
        </p:nvSpPr>
        <p:spPr>
          <a:xfrm>
            <a:off x="6084168" y="2177569"/>
            <a:ext cx="22322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tynn hinne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rørleg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sekkforma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34053" y="125213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461107" y="1179438"/>
            <a:ext cx="252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Kva delar er cella samansett av?</a:t>
            </a:r>
            <a:endParaRPr lang="nn-NO" sz="2400" b="1" dirty="0"/>
          </a:p>
        </p:txBody>
      </p:sp>
      <p:sp>
        <p:nvSpPr>
          <p:cNvPr id="8" name="Rektangel 7"/>
          <p:cNvSpPr/>
          <p:nvPr/>
        </p:nvSpPr>
        <p:spPr>
          <a:xfrm>
            <a:off x="3276794" y="1269448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3203848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Funksjon</a:t>
            </a:r>
            <a:endParaRPr lang="nn-NO" sz="2400" b="1" dirty="0"/>
          </a:p>
        </p:txBody>
      </p:sp>
      <p:sp>
        <p:nvSpPr>
          <p:cNvPr id="13" name="Rektangel 12"/>
          <p:cNvSpPr/>
          <p:nvPr/>
        </p:nvSpPr>
        <p:spPr>
          <a:xfrm>
            <a:off x="5983661" y="124581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5960176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Form</a:t>
            </a:r>
            <a:endParaRPr lang="nn-NO" sz="2400" b="1" dirty="0"/>
          </a:p>
        </p:txBody>
      </p:sp>
    </p:spTree>
    <p:extLst>
      <p:ext uri="{BB962C8B-B14F-4D97-AF65-F5344CB8AC3E}">
        <p14:creationId xmlns:p14="http://schemas.microsoft.com/office/powerpoint/2010/main" val="12355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246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549420" y="2276873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cellemembran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ktangel 1"/>
          <p:cNvSpPr/>
          <p:nvPr/>
        </p:nvSpPr>
        <p:spPr>
          <a:xfrm>
            <a:off x="3208782" y="2184540"/>
            <a:ext cx="258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avgrensar cella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slepp stoff ut og inn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ktangel 1"/>
          <p:cNvSpPr/>
          <p:nvPr/>
        </p:nvSpPr>
        <p:spPr>
          <a:xfrm>
            <a:off x="6084168" y="2177569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tynn hinne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rørleg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sekkforma</a:t>
            </a:r>
          </a:p>
        </p:txBody>
      </p:sp>
      <p:sp>
        <p:nvSpPr>
          <p:cNvPr id="6" name="Rektangel 1"/>
          <p:cNvSpPr/>
          <p:nvPr/>
        </p:nvSpPr>
        <p:spPr>
          <a:xfrm>
            <a:off x="539552" y="3665349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cellekjerne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0" name="Rektangel 1"/>
          <p:cNvSpPr/>
          <p:nvPr/>
        </p:nvSpPr>
        <p:spPr>
          <a:xfrm>
            <a:off x="539552" y="5033501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arvestoff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34053" y="125213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461107" y="1179438"/>
            <a:ext cx="252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Kva delar er cella samansett av?</a:t>
            </a:r>
            <a:endParaRPr lang="nn-NO" sz="2400" b="1" dirty="0"/>
          </a:p>
        </p:txBody>
      </p:sp>
      <p:sp>
        <p:nvSpPr>
          <p:cNvPr id="14" name="Rektangel 13"/>
          <p:cNvSpPr/>
          <p:nvPr/>
        </p:nvSpPr>
        <p:spPr>
          <a:xfrm>
            <a:off x="3276794" y="1269448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3203848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Funksjon</a:t>
            </a:r>
            <a:endParaRPr lang="nn-NO" sz="2400" b="1" dirty="0"/>
          </a:p>
        </p:txBody>
      </p:sp>
      <p:sp>
        <p:nvSpPr>
          <p:cNvPr id="16" name="Rektangel 15"/>
          <p:cNvSpPr/>
          <p:nvPr/>
        </p:nvSpPr>
        <p:spPr>
          <a:xfrm>
            <a:off x="5983661" y="124581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7" name="TekstSylinder 16"/>
          <p:cNvSpPr txBox="1"/>
          <p:nvPr/>
        </p:nvSpPr>
        <p:spPr>
          <a:xfrm>
            <a:off x="5960176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Form</a:t>
            </a:r>
            <a:endParaRPr lang="nn-NO" sz="2400" b="1" dirty="0"/>
          </a:p>
        </p:txBody>
      </p:sp>
    </p:spTree>
    <p:extLst>
      <p:ext uri="{BB962C8B-B14F-4D97-AF65-F5344CB8AC3E}">
        <p14:creationId xmlns:p14="http://schemas.microsoft.com/office/powerpoint/2010/main" val="22146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å laben - del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-4838"/>
            <a:ext cx="9055998" cy="509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9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246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549420" y="2276873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cellemembran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ktangel 1"/>
          <p:cNvSpPr/>
          <p:nvPr/>
        </p:nvSpPr>
        <p:spPr>
          <a:xfrm>
            <a:off x="3208782" y="2184540"/>
            <a:ext cx="258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avgrensar cella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slepp stoff ut og inn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ktangel 1"/>
          <p:cNvSpPr/>
          <p:nvPr/>
        </p:nvSpPr>
        <p:spPr>
          <a:xfrm>
            <a:off x="6084168" y="2177569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tynn hinne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rørleg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sekkforma</a:t>
            </a:r>
          </a:p>
        </p:txBody>
      </p:sp>
      <p:sp>
        <p:nvSpPr>
          <p:cNvPr id="6" name="Rektangel 1"/>
          <p:cNvSpPr/>
          <p:nvPr/>
        </p:nvSpPr>
        <p:spPr>
          <a:xfrm>
            <a:off x="539552" y="3665349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cellekjerne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7" name="Rektangel 1"/>
          <p:cNvSpPr/>
          <p:nvPr/>
        </p:nvSpPr>
        <p:spPr>
          <a:xfrm>
            <a:off x="3208782" y="3573016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beskyttar arvestoffet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0" name="Rektangel 1"/>
          <p:cNvSpPr/>
          <p:nvPr/>
        </p:nvSpPr>
        <p:spPr>
          <a:xfrm>
            <a:off x="539552" y="5033501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arvestoff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3" name="Rektangel 1"/>
          <p:cNvSpPr/>
          <p:nvPr/>
        </p:nvSpPr>
        <p:spPr>
          <a:xfrm>
            <a:off x="3208782" y="4941168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bestemmer kva som skjer i cella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534053" y="125213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1" name="TekstSylinder 20"/>
          <p:cNvSpPr txBox="1"/>
          <p:nvPr/>
        </p:nvSpPr>
        <p:spPr>
          <a:xfrm>
            <a:off x="461107" y="1179438"/>
            <a:ext cx="252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Kva delar er cella samansett av?</a:t>
            </a:r>
            <a:endParaRPr lang="nn-NO" sz="2400" b="1" dirty="0"/>
          </a:p>
        </p:txBody>
      </p:sp>
      <p:sp>
        <p:nvSpPr>
          <p:cNvPr id="22" name="Rektangel 21"/>
          <p:cNvSpPr/>
          <p:nvPr/>
        </p:nvSpPr>
        <p:spPr>
          <a:xfrm>
            <a:off x="3276794" y="1269448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3203848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Funksjon</a:t>
            </a:r>
            <a:endParaRPr lang="nn-NO" sz="2400" b="1" dirty="0"/>
          </a:p>
        </p:txBody>
      </p:sp>
      <p:sp>
        <p:nvSpPr>
          <p:cNvPr id="24" name="Rektangel 23"/>
          <p:cNvSpPr/>
          <p:nvPr/>
        </p:nvSpPr>
        <p:spPr>
          <a:xfrm>
            <a:off x="5983661" y="124581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5960176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Form</a:t>
            </a:r>
            <a:endParaRPr lang="nn-NO" sz="2400" b="1" dirty="0"/>
          </a:p>
        </p:txBody>
      </p:sp>
    </p:spTree>
    <p:extLst>
      <p:ext uri="{BB962C8B-B14F-4D97-AF65-F5344CB8AC3E}">
        <p14:creationId xmlns:p14="http://schemas.microsoft.com/office/powerpoint/2010/main" val="369116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å laben - del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-4838"/>
            <a:ext cx="9055998" cy="509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246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549420" y="2276873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cellemembran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ktangel 1"/>
          <p:cNvSpPr/>
          <p:nvPr/>
        </p:nvSpPr>
        <p:spPr>
          <a:xfrm>
            <a:off x="3208782" y="2184540"/>
            <a:ext cx="258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avgrensar cella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slepp stoff ut og inn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ktangel 1"/>
          <p:cNvSpPr/>
          <p:nvPr/>
        </p:nvSpPr>
        <p:spPr>
          <a:xfrm>
            <a:off x="6084168" y="2177569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tynn hinne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rørleg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sekkforma</a:t>
            </a:r>
          </a:p>
        </p:txBody>
      </p:sp>
      <p:sp>
        <p:nvSpPr>
          <p:cNvPr id="6" name="Rektangel 1"/>
          <p:cNvSpPr/>
          <p:nvPr/>
        </p:nvSpPr>
        <p:spPr>
          <a:xfrm>
            <a:off x="539552" y="3665349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cellekjerne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7" name="Rektangel 1"/>
          <p:cNvSpPr/>
          <p:nvPr/>
        </p:nvSpPr>
        <p:spPr>
          <a:xfrm>
            <a:off x="3208782" y="3573016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beskyttar arvestoffet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8" name="Rektangel 1"/>
          <p:cNvSpPr/>
          <p:nvPr/>
        </p:nvSpPr>
        <p:spPr>
          <a:xfrm>
            <a:off x="6074300" y="3573016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sekkforma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Rektangel 1"/>
          <p:cNvSpPr/>
          <p:nvPr/>
        </p:nvSpPr>
        <p:spPr>
          <a:xfrm>
            <a:off x="539552" y="5033501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arvestoff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3" name="Rektangel 1"/>
          <p:cNvSpPr/>
          <p:nvPr/>
        </p:nvSpPr>
        <p:spPr>
          <a:xfrm>
            <a:off x="3208782" y="4941168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bestemmer kva som skjer i cella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4" name="Rektangel 1"/>
          <p:cNvSpPr/>
          <p:nvPr/>
        </p:nvSpPr>
        <p:spPr>
          <a:xfrm>
            <a:off x="6074300" y="4941168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lange tynne trådar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534053" y="125213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461107" y="1179438"/>
            <a:ext cx="252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Kva delar er cella samansett av?</a:t>
            </a:r>
            <a:endParaRPr lang="nn-NO" sz="2400" b="1" dirty="0"/>
          </a:p>
        </p:txBody>
      </p:sp>
      <p:sp>
        <p:nvSpPr>
          <p:cNvPr id="17" name="Rektangel 16"/>
          <p:cNvSpPr/>
          <p:nvPr/>
        </p:nvSpPr>
        <p:spPr>
          <a:xfrm>
            <a:off x="3276794" y="1269448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3203848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Funksjon</a:t>
            </a:r>
            <a:endParaRPr lang="nn-NO" sz="2400" b="1" dirty="0"/>
          </a:p>
        </p:txBody>
      </p:sp>
      <p:sp>
        <p:nvSpPr>
          <p:cNvPr id="19" name="Rektangel 18"/>
          <p:cNvSpPr/>
          <p:nvPr/>
        </p:nvSpPr>
        <p:spPr>
          <a:xfrm>
            <a:off x="5983661" y="1245814"/>
            <a:ext cx="2356824" cy="8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0" name="TekstSylinder 19"/>
          <p:cNvSpPr txBox="1"/>
          <p:nvPr/>
        </p:nvSpPr>
        <p:spPr>
          <a:xfrm>
            <a:off x="5960176" y="1412776"/>
            <a:ext cx="252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/>
              <a:t>Form</a:t>
            </a:r>
            <a:endParaRPr lang="nn-NO" sz="2400" b="1" dirty="0"/>
          </a:p>
        </p:txBody>
      </p:sp>
    </p:spTree>
    <p:extLst>
      <p:ext uri="{BB962C8B-B14F-4D97-AF65-F5344CB8AC3E}">
        <p14:creationId xmlns:p14="http://schemas.microsoft.com/office/powerpoint/2010/main" val="24930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ykkel, Sport, Mountain, Vien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r="1002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251520" y="548680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sz="2800" b="1" dirty="0" smtClean="0"/>
              <a:t>Ein sykkel er eit </a:t>
            </a:r>
            <a:r>
              <a:rPr lang="nn-NO" sz="2800" b="1" i="1" dirty="0" smtClean="0"/>
              <a:t>system</a:t>
            </a:r>
            <a:r>
              <a:rPr lang="nn-NO" sz="2800" b="1" dirty="0" smtClean="0"/>
              <a:t> som samansett av fleire delar. </a:t>
            </a:r>
          </a:p>
        </p:txBody>
      </p:sp>
      <p:sp>
        <p:nvSpPr>
          <p:cNvPr id="5" name="Rektangel 4"/>
          <p:cNvSpPr/>
          <p:nvPr/>
        </p:nvSpPr>
        <p:spPr>
          <a:xfrm>
            <a:off x="1769898" y="4694965"/>
            <a:ext cx="5540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sz="2800" b="1" dirty="0" smtClean="0"/>
              <a:t>Kva delar er sykkelen samansett av?</a:t>
            </a:r>
            <a:endParaRPr lang="nn-NO" sz="2800" b="1" dirty="0"/>
          </a:p>
        </p:txBody>
      </p:sp>
    </p:spTree>
    <p:extLst>
      <p:ext uri="{BB962C8B-B14F-4D97-AF65-F5344CB8AC3E}">
        <p14:creationId xmlns:p14="http://schemas.microsoft.com/office/powerpoint/2010/main" val="14664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899592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551062" y="-1080208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cellemembran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ktangel 1"/>
          <p:cNvSpPr/>
          <p:nvPr/>
        </p:nvSpPr>
        <p:spPr>
          <a:xfrm>
            <a:off x="3210424" y="-1172541"/>
            <a:ext cx="258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avgrensar cella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slepp stoff ut og inn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ktangel 1"/>
          <p:cNvSpPr/>
          <p:nvPr/>
        </p:nvSpPr>
        <p:spPr>
          <a:xfrm>
            <a:off x="6085810" y="-1179512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tynn hinne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rørleg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sekkforma</a:t>
            </a:r>
          </a:p>
        </p:txBody>
      </p:sp>
      <p:sp>
        <p:nvSpPr>
          <p:cNvPr id="6" name="Rektangel 1"/>
          <p:cNvSpPr/>
          <p:nvPr/>
        </p:nvSpPr>
        <p:spPr>
          <a:xfrm>
            <a:off x="541194" y="308268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cellekjerne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ktangel 1"/>
          <p:cNvSpPr/>
          <p:nvPr/>
        </p:nvSpPr>
        <p:spPr>
          <a:xfrm>
            <a:off x="3210424" y="215935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beskyttar arvestoffet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ktangel 1"/>
          <p:cNvSpPr/>
          <p:nvPr/>
        </p:nvSpPr>
        <p:spPr>
          <a:xfrm>
            <a:off x="6075942" y="215935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ktangel 1"/>
          <p:cNvSpPr/>
          <p:nvPr/>
        </p:nvSpPr>
        <p:spPr>
          <a:xfrm>
            <a:off x="541194" y="1676420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arvestoff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ktangel 1"/>
          <p:cNvSpPr/>
          <p:nvPr/>
        </p:nvSpPr>
        <p:spPr>
          <a:xfrm>
            <a:off x="3210424" y="1584087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bestemmer kva som skjer i cella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ktangel 1"/>
          <p:cNvSpPr/>
          <p:nvPr/>
        </p:nvSpPr>
        <p:spPr>
          <a:xfrm>
            <a:off x="6074300" y="1584087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lange tynne trådar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ktangel 1"/>
          <p:cNvSpPr/>
          <p:nvPr/>
        </p:nvSpPr>
        <p:spPr>
          <a:xfrm>
            <a:off x="539552" y="3081734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små blærer</a:t>
            </a:r>
            <a:endParaRPr lang="nn-NO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å laben - del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81136"/>
            <a:ext cx="9031150" cy="50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899592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551062" y="-1080208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cellemembran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ktangel 1"/>
          <p:cNvSpPr/>
          <p:nvPr/>
        </p:nvSpPr>
        <p:spPr>
          <a:xfrm>
            <a:off x="3210424" y="-1172541"/>
            <a:ext cx="258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avgrense cella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slippe</a:t>
            </a: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stoffer ut og inn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ktangel 1"/>
          <p:cNvSpPr/>
          <p:nvPr/>
        </p:nvSpPr>
        <p:spPr>
          <a:xfrm>
            <a:off x="6085810" y="-1179512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tynn hinne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bevegelig</a:t>
            </a: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sekkformet</a:t>
            </a: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ktangel 1"/>
          <p:cNvSpPr/>
          <p:nvPr/>
        </p:nvSpPr>
        <p:spPr>
          <a:xfrm>
            <a:off x="541194" y="308268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cellekjerne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ktangel 1"/>
          <p:cNvSpPr/>
          <p:nvPr/>
        </p:nvSpPr>
        <p:spPr>
          <a:xfrm>
            <a:off x="3210424" y="215935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beskyttar arvestoffet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ktangel 1"/>
          <p:cNvSpPr/>
          <p:nvPr/>
        </p:nvSpPr>
        <p:spPr>
          <a:xfrm>
            <a:off x="6075942" y="215935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ktangel 1"/>
          <p:cNvSpPr/>
          <p:nvPr/>
        </p:nvSpPr>
        <p:spPr>
          <a:xfrm>
            <a:off x="541194" y="1676420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arvestoff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ktangel 1"/>
          <p:cNvSpPr/>
          <p:nvPr/>
        </p:nvSpPr>
        <p:spPr>
          <a:xfrm>
            <a:off x="3210424" y="1584087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bestemmer kva som skjer i cella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ktangel 1"/>
          <p:cNvSpPr/>
          <p:nvPr/>
        </p:nvSpPr>
        <p:spPr>
          <a:xfrm>
            <a:off x="6074300" y="1584087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lange tynne trådar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ktangel 1"/>
          <p:cNvSpPr/>
          <p:nvPr/>
        </p:nvSpPr>
        <p:spPr>
          <a:xfrm>
            <a:off x="539552" y="3081734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små blærer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6" name="Rektangel 1"/>
          <p:cNvSpPr/>
          <p:nvPr/>
        </p:nvSpPr>
        <p:spPr>
          <a:xfrm>
            <a:off x="3208782" y="2989401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transport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nedbryting</a:t>
            </a:r>
            <a:endParaRPr lang="nn-NO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å laben - del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81136"/>
            <a:ext cx="9031150" cy="50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899592"/>
            <a:ext cx="8753817" cy="81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1"/>
          <p:cNvSpPr/>
          <p:nvPr/>
        </p:nvSpPr>
        <p:spPr>
          <a:xfrm>
            <a:off x="551062" y="-1080208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cellemembran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ktangel 1"/>
          <p:cNvSpPr/>
          <p:nvPr/>
        </p:nvSpPr>
        <p:spPr>
          <a:xfrm>
            <a:off x="3210424" y="-1172541"/>
            <a:ext cx="258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avgrense cella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slippe</a:t>
            </a: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stoffer ut og inn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ktangel 1"/>
          <p:cNvSpPr/>
          <p:nvPr/>
        </p:nvSpPr>
        <p:spPr>
          <a:xfrm>
            <a:off x="6085810" y="-1179512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tynn hinne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bevegelig</a:t>
            </a: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sekkformet</a:t>
            </a: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ktangel 1"/>
          <p:cNvSpPr/>
          <p:nvPr/>
        </p:nvSpPr>
        <p:spPr>
          <a:xfrm>
            <a:off x="541194" y="308268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cellekjerne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ktangel 1"/>
          <p:cNvSpPr/>
          <p:nvPr/>
        </p:nvSpPr>
        <p:spPr>
          <a:xfrm>
            <a:off x="3210424" y="215935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beskyttar arvestoffet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ktangel 1"/>
          <p:cNvSpPr/>
          <p:nvPr/>
        </p:nvSpPr>
        <p:spPr>
          <a:xfrm>
            <a:off x="6075942" y="215935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sekkforma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ktangel 1"/>
          <p:cNvSpPr/>
          <p:nvPr/>
        </p:nvSpPr>
        <p:spPr>
          <a:xfrm>
            <a:off x="541194" y="1676420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arvestoff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ktangel 1"/>
          <p:cNvSpPr/>
          <p:nvPr/>
        </p:nvSpPr>
        <p:spPr>
          <a:xfrm>
            <a:off x="3210424" y="1584087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bestemmer kva som skjer i cella</a:t>
            </a:r>
            <a:endParaRPr lang="nn-NO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ktangel 1"/>
          <p:cNvSpPr/>
          <p:nvPr/>
        </p:nvSpPr>
        <p:spPr>
          <a:xfrm>
            <a:off x="6074300" y="1584087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lange tynne trådar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ktangel 1"/>
          <p:cNvSpPr/>
          <p:nvPr/>
        </p:nvSpPr>
        <p:spPr>
          <a:xfrm>
            <a:off x="539552" y="3081734"/>
            <a:ext cx="1934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dirty="0" smtClean="0">
                <a:latin typeface="Comic Sans MS" panose="030F0702030302020204" pitchFamily="66" charset="0"/>
              </a:rPr>
              <a:t>små blærer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6" name="Rektangel 1"/>
          <p:cNvSpPr/>
          <p:nvPr/>
        </p:nvSpPr>
        <p:spPr>
          <a:xfrm>
            <a:off x="3208782" y="2989401"/>
            <a:ext cx="25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transport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nedbryting</a:t>
            </a:r>
            <a:endParaRPr lang="nn-NO" sz="2000" dirty="0">
              <a:latin typeface="Comic Sans MS" panose="030F0702030302020204" pitchFamily="66" charset="0"/>
            </a:endParaRPr>
          </a:p>
        </p:txBody>
      </p:sp>
      <p:sp>
        <p:nvSpPr>
          <p:cNvPr id="17" name="Rektangel 1"/>
          <p:cNvSpPr/>
          <p:nvPr/>
        </p:nvSpPr>
        <p:spPr>
          <a:xfrm>
            <a:off x="6072658" y="2989401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2000" dirty="0" smtClean="0">
                <a:latin typeface="Comic Sans MS" panose="030F0702030302020204" pitchFamily="66" charset="0"/>
              </a:rPr>
              <a:t>kuleforma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sz="20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539552" y="558119"/>
            <a:ext cx="82089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3200" b="1" dirty="0" smtClean="0"/>
              <a:t>Cella: </a:t>
            </a:r>
          </a:p>
          <a:p>
            <a:endParaRPr lang="nn-NO" sz="2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n-NO" sz="2800" dirty="0" smtClean="0"/>
              <a:t>tek opp næringsstoff, kvittar seg med avfallsstoff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 smtClean="0"/>
              <a:t>har gassutveksling («pustar»)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 smtClean="0"/>
              <a:t>veks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 smtClean="0"/>
              <a:t>formeirar seg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 smtClean="0"/>
              <a:t>beveger seg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 smtClean="0"/>
              <a:t>sansar og reagerer på endringar i omgjevnadene</a:t>
            </a:r>
            <a:endParaRPr lang="nn-NO" sz="28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404383" y="4449306"/>
            <a:ext cx="799288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n-NO" sz="4000" dirty="0" smtClean="0"/>
              <a:t>Cella treng energi for å gjere alt dette</a:t>
            </a:r>
            <a:endParaRPr lang="nn-NO" sz="4000" dirty="0"/>
          </a:p>
        </p:txBody>
      </p:sp>
    </p:spTree>
    <p:extLst>
      <p:ext uri="{BB962C8B-B14F-4D97-AF65-F5344CB8AC3E}">
        <p14:creationId xmlns:p14="http://schemas.microsoft.com/office/powerpoint/2010/main" val="37169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723"/>
              </p:ext>
            </p:extLst>
          </p:nvPr>
        </p:nvGraphicFramePr>
        <p:xfrm>
          <a:off x="1259632" y="912958"/>
          <a:ext cx="6624736" cy="4824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24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82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4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Alle</a:t>
                      </a:r>
                      <a:r>
                        <a:rPr lang="nn-NO" sz="2400" b="0" baseline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celler har celleanding for å hente energi frå næringsstoffa.</a:t>
                      </a:r>
                      <a:endParaRPr lang="nn-NO" sz="24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50750" y="7630"/>
            <a:ext cx="19432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n-NO" b="1" dirty="0" smtClean="0">
                <a:solidFill>
                  <a:schemeClr val="bg1"/>
                </a:solidFill>
                <a:effectLst>
                  <a:outerShdw dist="38100" dir="1800000" algn="ctr" rotWithShape="0">
                    <a:schemeClr val="tx1"/>
                  </a:outerShdw>
                </a:effectLst>
              </a:rPr>
              <a:t>Nøkkelsetningsark</a:t>
            </a:r>
            <a:endParaRPr lang="nn-NO" b="1" dirty="0">
              <a:solidFill>
                <a:schemeClr val="bg1"/>
              </a:solidFill>
              <a:effectLst>
                <a:outerShdw dist="38100" dir="18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7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200721" y="2038690"/>
            <a:ext cx="4544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sz="2800" dirty="0" smtClean="0"/>
              <a:t>Repetisjon: Kva er ein modell?</a:t>
            </a:r>
            <a:endParaRPr lang="nn-NO" sz="28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93004"/>
              </p:ext>
            </p:extLst>
          </p:nvPr>
        </p:nvGraphicFramePr>
        <p:xfrm>
          <a:off x="1259632" y="2763008"/>
          <a:ext cx="6624736" cy="954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8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6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600" noProof="0" dirty="0" smtClean="0">
                          <a:solidFill>
                            <a:schemeClr val="tx1"/>
                          </a:solidFill>
                          <a:effectLst/>
                        </a:rPr>
                        <a:t>Omgrep</a:t>
                      </a:r>
                      <a:endParaRPr lang="nn-NO" sz="9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600" noProof="0" dirty="0" smtClean="0">
                          <a:solidFill>
                            <a:schemeClr val="tx1"/>
                          </a:solidFill>
                          <a:effectLst/>
                        </a:rPr>
                        <a:t>Forklaring</a:t>
                      </a:r>
                      <a:endParaRPr lang="nn-NO" sz="9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r>
                        <a:rPr lang="nn-NO" sz="14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SimSun"/>
                          <a:cs typeface="Times New Roman"/>
                        </a:rPr>
                        <a:t>modell</a:t>
                      </a:r>
                      <a:endParaRPr lang="nn-NO" sz="1400" b="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/>
                        <a:t>ei forenkla framstilling, for eksempel ein gjenstand eller ein figur, som hjelper oss å forstå noko</a:t>
                      </a:r>
                      <a:endParaRPr lang="nn-NO" sz="1400" b="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5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339752" y="260648"/>
            <a:ext cx="4064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4000" b="1" dirty="0" smtClean="0"/>
              <a:t>Eteleg cellemodell</a:t>
            </a:r>
            <a:endParaRPr lang="nn-NO" sz="4000" b="1" dirty="0"/>
          </a:p>
        </p:txBody>
      </p:sp>
      <p:sp>
        <p:nvSpPr>
          <p:cNvPr id="3" name="Rektangel 2"/>
          <p:cNvSpPr/>
          <p:nvPr/>
        </p:nvSpPr>
        <p:spPr>
          <a:xfrm>
            <a:off x="683568" y="1124744"/>
            <a:ext cx="763284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1900" dirty="0" smtClean="0"/>
              <a:t>De skal planlegge korleis de skal lage ein </a:t>
            </a:r>
            <a:r>
              <a:rPr lang="nb-NO" sz="1900" dirty="0" err="1" smtClean="0"/>
              <a:t>eteleg</a:t>
            </a:r>
            <a:r>
              <a:rPr lang="nb-NO" sz="1900" dirty="0" smtClean="0"/>
              <a:t> og </a:t>
            </a:r>
            <a:r>
              <a:rPr lang="nb-NO" sz="1900" dirty="0"/>
              <a:t>tredimensjonal </a:t>
            </a:r>
            <a:r>
              <a:rPr lang="nn-NO" sz="1900" dirty="0" smtClean="0"/>
              <a:t>cellemodell</a:t>
            </a:r>
            <a:r>
              <a:rPr lang="nn-NO" sz="1900" dirty="0" smtClean="0"/>
              <a:t>. Modellen skal de lage som lekse</a:t>
            </a:r>
            <a:r>
              <a:rPr lang="nn-NO" sz="1900" dirty="0"/>
              <a:t>. Modellen skal de lage av gelé, godteri, </a:t>
            </a:r>
            <a:r>
              <a:rPr lang="nn-NO" sz="1900" dirty="0" smtClean="0"/>
              <a:t>kake, deig</a:t>
            </a:r>
            <a:r>
              <a:rPr lang="nn-NO" sz="1900" dirty="0"/>
              <a:t>, </a:t>
            </a:r>
            <a:r>
              <a:rPr lang="nn-NO" sz="1900" dirty="0" smtClean="0"/>
              <a:t>frukt, grønsaker </a:t>
            </a:r>
            <a:r>
              <a:rPr lang="nn-NO" sz="1900" dirty="0"/>
              <a:t>eller noko anna eteleg</a:t>
            </a:r>
            <a:r>
              <a:rPr lang="nn-NO" sz="1900" dirty="0" smtClean="0"/>
              <a:t>.</a:t>
            </a:r>
            <a:endParaRPr lang="nn-NO" sz="19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900" dirty="0"/>
              <a:t>Fullfør og b</a:t>
            </a:r>
            <a:r>
              <a:rPr lang="nn-NO" sz="1900" dirty="0"/>
              <a:t>ruk arka </a:t>
            </a:r>
            <a:r>
              <a:rPr lang="nn-NO" sz="1900" i="1" dirty="0"/>
              <a:t>Plante- og </a:t>
            </a:r>
            <a:r>
              <a:rPr lang="nn-NO" sz="1900" i="1" dirty="0" err="1"/>
              <a:t>dyrecelle</a:t>
            </a:r>
            <a:r>
              <a:rPr lang="nn-NO" sz="1900" i="1" dirty="0"/>
              <a:t> som system </a:t>
            </a:r>
            <a:r>
              <a:rPr lang="nn-NO" sz="1900" dirty="0"/>
              <a:t>som seier noko om form og funksjon til dei ulike delane</a:t>
            </a:r>
            <a:r>
              <a:rPr lang="nn-NO" sz="1900" dirty="0" smtClean="0"/>
              <a:t>. </a:t>
            </a:r>
            <a:r>
              <a:rPr lang="nn-NO" sz="1900" dirty="0"/>
              <a:t>Bruk </a:t>
            </a:r>
            <a:r>
              <a:rPr lang="nn-NO" sz="1900" dirty="0" err="1"/>
              <a:t>Viten</a:t>
            </a:r>
            <a:r>
              <a:rPr lang="nn-NO" sz="1900" dirty="0"/>
              <a:t>-objektet </a:t>
            </a:r>
            <a:r>
              <a:rPr lang="nb-NO" sz="1900" dirty="0"/>
              <a:t>(</a:t>
            </a:r>
            <a:r>
              <a:rPr lang="nb-NO" sz="1900" dirty="0">
                <a:hlinkClick r:id="rId2"/>
              </a:rPr>
              <a:t>viten.no/?</a:t>
            </a:r>
            <a:r>
              <a:rPr lang="nb-NO" sz="1900" dirty="0" smtClean="0">
                <a:hlinkClick r:id="rId2"/>
              </a:rPr>
              <a:t>celler-</a:t>
            </a:r>
            <a:r>
              <a:rPr lang="nb-NO" sz="1900" dirty="0" err="1" smtClean="0">
                <a:hlinkClick r:id="rId2"/>
              </a:rPr>
              <a:t>oppbygning_nn</a:t>
            </a:r>
            <a:r>
              <a:rPr lang="nb-NO" sz="1900" dirty="0" smtClean="0"/>
              <a:t>) </a:t>
            </a:r>
            <a:r>
              <a:rPr lang="nn-NO" sz="1900" dirty="0" smtClean="0"/>
              <a:t>om </a:t>
            </a:r>
            <a:r>
              <a:rPr lang="nn-NO" sz="1900" dirty="0" err="1"/>
              <a:t>oppbygninga</a:t>
            </a:r>
            <a:r>
              <a:rPr lang="nn-NO" sz="1900" dirty="0"/>
              <a:t> til celler for å finne ut meir om dei ulike delane i cella</a:t>
            </a:r>
            <a:r>
              <a:rPr lang="nn-NO" sz="1900" dirty="0" smtClean="0"/>
              <a:t>.</a:t>
            </a:r>
            <a:endParaRPr lang="nn-NO" sz="1900" dirty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1900" dirty="0" smtClean="0"/>
              <a:t>Avklar </a:t>
            </a:r>
            <a:r>
              <a:rPr lang="nn-NO" sz="1900" dirty="0"/>
              <a:t>med lærar kva celletype de skal lage</a:t>
            </a:r>
            <a:r>
              <a:rPr lang="nn-NO" sz="1900" dirty="0" smtClean="0"/>
              <a:t>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1900" dirty="0"/>
              <a:t>Vel ingrediensar/pynt for å få fram form og funksjon til dei ulike delane. Finn også ut om nokre av dykk har allergiar.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1900" dirty="0" smtClean="0"/>
              <a:t>Den </a:t>
            </a:r>
            <a:r>
              <a:rPr lang="nn-NO" sz="1900" dirty="0" smtClean="0"/>
              <a:t>ferdige modellen skal visast fram for resten av klassen saman med ein kort tekst som fortel: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1900" dirty="0" smtClean="0"/>
              <a:t>kva slags celletype det er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1900" dirty="0" smtClean="0"/>
              <a:t>kva delar de har teke med i modellen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1900" dirty="0" smtClean="0"/>
              <a:t>funksjonen til dei ulike delane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1900" dirty="0" smtClean="0"/>
              <a:t>Alle </a:t>
            </a:r>
            <a:r>
              <a:rPr lang="nn-NO" sz="1900" dirty="0" smtClean="0"/>
              <a:t>på gruppa må bidra med å lage modellen og plakaten.</a:t>
            </a:r>
            <a:endParaRPr lang="nn-NO" sz="1900" dirty="0"/>
          </a:p>
        </p:txBody>
      </p:sp>
    </p:spTree>
    <p:extLst>
      <p:ext uri="{BB962C8B-B14F-4D97-AF65-F5344CB8AC3E}">
        <p14:creationId xmlns:p14="http://schemas.microsoft.com/office/powerpoint/2010/main" val="47842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Vurderingskriterier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modellen viser kjennetegn for celletypen</a:t>
            </a:r>
            <a:endParaRPr lang="nb-NO" b="1" dirty="0"/>
          </a:p>
          <a:p>
            <a:r>
              <a:rPr lang="nb-NO" dirty="0" err="1" smtClean="0"/>
              <a:t>ingrediensar</a:t>
            </a:r>
            <a:r>
              <a:rPr lang="nb-NO" dirty="0" smtClean="0"/>
              <a:t>/pynt </a:t>
            </a:r>
            <a:r>
              <a:rPr lang="nb-NO" dirty="0"/>
              <a:t>illustrerer form og funksjon til </a:t>
            </a:r>
            <a:r>
              <a:rPr lang="nb-NO" dirty="0" err="1" smtClean="0"/>
              <a:t>dei</a:t>
            </a:r>
            <a:r>
              <a:rPr lang="nb-NO" dirty="0" smtClean="0"/>
              <a:t> </a:t>
            </a:r>
            <a:r>
              <a:rPr lang="nb-NO" dirty="0"/>
              <a:t>ulike </a:t>
            </a:r>
            <a:r>
              <a:rPr lang="nb-NO" dirty="0" err="1" smtClean="0"/>
              <a:t>delane</a:t>
            </a:r>
            <a:r>
              <a:rPr lang="nb-NO" dirty="0" smtClean="0"/>
              <a:t> </a:t>
            </a:r>
            <a:r>
              <a:rPr lang="nb-NO" dirty="0"/>
              <a:t>av cella</a:t>
            </a:r>
            <a:endParaRPr lang="nb-NO" b="1" dirty="0"/>
          </a:p>
          <a:p>
            <a:r>
              <a:rPr lang="nb-NO" dirty="0" smtClean="0"/>
              <a:t>tekstplakaten </a:t>
            </a:r>
            <a:r>
              <a:rPr lang="nb-NO" dirty="0" err="1" smtClean="0"/>
              <a:t>forklarar</a:t>
            </a:r>
            <a:r>
              <a:rPr lang="nb-NO" dirty="0" smtClean="0"/>
              <a:t> </a:t>
            </a:r>
            <a:r>
              <a:rPr lang="nb-NO" dirty="0"/>
              <a:t>funksjonen til </a:t>
            </a:r>
            <a:r>
              <a:rPr lang="nb-NO" dirty="0" err="1" smtClean="0"/>
              <a:t>dei</a:t>
            </a:r>
            <a:r>
              <a:rPr lang="nb-NO" dirty="0" smtClean="0"/>
              <a:t> </a:t>
            </a:r>
            <a:r>
              <a:rPr lang="nb-NO" dirty="0"/>
              <a:t>ulike </a:t>
            </a:r>
            <a:r>
              <a:rPr lang="nb-NO" smtClean="0"/>
              <a:t>delane</a:t>
            </a:r>
            <a:r>
              <a:rPr lang="nb-NO" dirty="0" smtClean="0"/>
              <a:t> </a:t>
            </a:r>
            <a:r>
              <a:rPr lang="nb-NO" dirty="0"/>
              <a:t>av cella</a:t>
            </a:r>
          </a:p>
        </p:txBody>
      </p:sp>
    </p:spTree>
    <p:extLst>
      <p:ext uri="{BB962C8B-B14F-4D97-AF65-F5344CB8AC3E}">
        <p14:creationId xmlns:p14="http://schemas.microsoft.com/office/powerpoint/2010/main" val="141677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502586"/>
              </p:ext>
            </p:extLst>
          </p:nvPr>
        </p:nvGraphicFramePr>
        <p:xfrm>
          <a:off x="1259632" y="912958"/>
          <a:ext cx="6624736" cy="4825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8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6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600" noProof="0" dirty="0" smtClean="0">
                          <a:solidFill>
                            <a:schemeClr val="tx1"/>
                          </a:solidFill>
                          <a:effectLst/>
                        </a:rPr>
                        <a:t>Omgrep</a:t>
                      </a:r>
                      <a:endParaRPr lang="nn-NO" sz="9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600" noProof="0" dirty="0" smtClean="0">
                          <a:solidFill>
                            <a:schemeClr val="tx1"/>
                          </a:solidFill>
                          <a:effectLst/>
                        </a:rPr>
                        <a:t>Forklaring</a:t>
                      </a:r>
                      <a:endParaRPr lang="nn-NO" sz="9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4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system</a:t>
                      </a:r>
                      <a:endParaRPr lang="nn-NO" sz="14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4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noko som er sett saman</a:t>
                      </a:r>
                      <a:r>
                        <a:rPr lang="nn-NO" sz="1400" b="0" i="0" u="none" strike="noStrike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nn-NO" sz="14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av fleire delar som verkar samen</a:t>
                      </a:r>
                      <a:endParaRPr lang="nn-NO" sz="14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1400" b="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1400" b="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endParaRPr lang="nn-NO" sz="1400" b="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1400" b="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140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nn-NO" sz="1400" noProof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SimSu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50750" y="7630"/>
            <a:ext cx="135113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n-NO" b="1" dirty="0" smtClean="0">
                <a:solidFill>
                  <a:schemeClr val="bg1"/>
                </a:solidFill>
                <a:effectLst>
                  <a:outerShdw dist="38100" dir="1800000" algn="ctr" rotWithShape="0">
                    <a:schemeClr val="tx1"/>
                  </a:outerShdw>
                </a:effectLst>
              </a:rPr>
              <a:t>Omgrepsark</a:t>
            </a:r>
            <a:endParaRPr lang="nn-NO" b="1" dirty="0">
              <a:solidFill>
                <a:schemeClr val="bg1"/>
              </a:solidFill>
              <a:effectLst>
                <a:outerShdw dist="38100" dir="18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ykkel, Sport, Mountain, Vien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r="1002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251520" y="548680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sz="2800" b="1" dirty="0" smtClean="0"/>
              <a:t>Ein sykkel er eit </a:t>
            </a:r>
            <a:r>
              <a:rPr lang="nn-NO" sz="2800" b="1" i="1" dirty="0" smtClean="0"/>
              <a:t>system</a:t>
            </a:r>
            <a:r>
              <a:rPr lang="nn-NO" sz="2800" b="1" dirty="0" smtClean="0"/>
              <a:t> som er samansett av fleire deler. </a:t>
            </a:r>
          </a:p>
        </p:txBody>
      </p:sp>
      <p:sp>
        <p:nvSpPr>
          <p:cNvPr id="5" name="Rektangel 4"/>
          <p:cNvSpPr/>
          <p:nvPr/>
        </p:nvSpPr>
        <p:spPr>
          <a:xfrm>
            <a:off x="1769894" y="4694965"/>
            <a:ext cx="5540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sz="2800" b="1" dirty="0"/>
              <a:t>Kva delar er sykkelen samansett av?</a:t>
            </a:r>
          </a:p>
        </p:txBody>
      </p:sp>
      <p:sp>
        <p:nvSpPr>
          <p:cNvPr id="7" name="Rektangel 6"/>
          <p:cNvSpPr/>
          <p:nvPr/>
        </p:nvSpPr>
        <p:spPr>
          <a:xfrm>
            <a:off x="916091" y="5210036"/>
            <a:ext cx="7206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sz="2800" b="1" dirty="0" smtClean="0">
                <a:solidFill>
                  <a:schemeClr val="bg1"/>
                </a:solidFill>
              </a:rPr>
              <a:t>Kva </a:t>
            </a:r>
            <a:r>
              <a:rPr lang="nn-NO" sz="2800" b="1" i="1" dirty="0" smtClean="0">
                <a:solidFill>
                  <a:schemeClr val="bg1"/>
                </a:solidFill>
              </a:rPr>
              <a:t>funksjon</a:t>
            </a:r>
            <a:r>
              <a:rPr lang="nn-NO" sz="2800" b="1" dirty="0" smtClean="0">
                <a:solidFill>
                  <a:schemeClr val="bg1"/>
                </a:solidFill>
              </a:rPr>
              <a:t> har dei ulike delane av ein sykkel?</a:t>
            </a:r>
            <a:endParaRPr lang="nn-NO" sz="2800" b="1" dirty="0">
              <a:solidFill>
                <a:schemeClr val="bg1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397657" y="1196752"/>
            <a:ext cx="434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sz="2800" b="1" dirty="0" smtClean="0">
                <a:solidFill>
                  <a:schemeClr val="bg1"/>
                </a:solidFill>
              </a:rPr>
              <a:t>Kva </a:t>
            </a:r>
            <a:r>
              <a:rPr lang="nn-NO" sz="2800" b="1" i="1" dirty="0" smtClean="0">
                <a:solidFill>
                  <a:schemeClr val="bg1"/>
                </a:solidFill>
              </a:rPr>
              <a:t>funksjon</a:t>
            </a:r>
            <a:r>
              <a:rPr lang="nn-NO" sz="2800" b="1" dirty="0" smtClean="0">
                <a:solidFill>
                  <a:schemeClr val="bg1"/>
                </a:solidFill>
              </a:rPr>
              <a:t> har ein sykkel?</a:t>
            </a:r>
            <a:endParaRPr lang="nn-NO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Bilderesultat for sykkeldel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02179"/>
            <a:ext cx="3693219" cy="36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1867669" y="332656"/>
            <a:ext cx="5152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dirty="0" smtClean="0"/>
              <a:t>Alle </a:t>
            </a:r>
            <a:r>
              <a:rPr lang="nb-NO" sz="2400" b="1" dirty="0" err="1" smtClean="0"/>
              <a:t>desse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delane</a:t>
            </a:r>
            <a:r>
              <a:rPr lang="nb-NO" sz="2400" b="1" dirty="0" smtClean="0"/>
              <a:t> har kvar sin </a:t>
            </a:r>
            <a:r>
              <a:rPr lang="nb-NO" sz="2400" b="1" i="1" dirty="0" smtClean="0"/>
              <a:t>funksjon</a:t>
            </a:r>
            <a:r>
              <a:rPr lang="nb-NO" sz="2400" b="1" dirty="0" smtClean="0"/>
              <a:t>, men </a:t>
            </a:r>
            <a:r>
              <a:rPr lang="nb-NO" sz="2400" b="1" dirty="0" err="1" smtClean="0"/>
              <a:t>delane</a:t>
            </a:r>
            <a:r>
              <a:rPr lang="nb-NO" sz="2400" b="1" dirty="0" smtClean="0"/>
              <a:t> jobbar </a:t>
            </a:r>
            <a:r>
              <a:rPr lang="nb-NO" sz="2400" b="1" dirty="0" err="1" smtClean="0"/>
              <a:t>saman</a:t>
            </a:r>
            <a:r>
              <a:rPr lang="nb-NO" sz="2400" b="1" dirty="0" smtClean="0"/>
              <a:t>.</a:t>
            </a:r>
            <a:endParaRPr lang="nb-NO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1867669" y="1340768"/>
            <a:ext cx="5152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dirty="0" smtClean="0"/>
              <a:t>Dei ulike </a:t>
            </a:r>
            <a:r>
              <a:rPr lang="nb-NO" sz="2400" b="1" dirty="0" err="1" smtClean="0"/>
              <a:t>delane</a:t>
            </a:r>
            <a:r>
              <a:rPr lang="nb-NO" sz="2400" b="1" dirty="0" smtClean="0"/>
              <a:t> har også ei </a:t>
            </a:r>
            <a:r>
              <a:rPr lang="nb-NO" sz="2400" b="1" i="1" dirty="0" smtClean="0"/>
              <a:t>form</a:t>
            </a:r>
            <a:r>
              <a:rPr lang="nb-NO" sz="2400" b="1" dirty="0" smtClean="0"/>
              <a:t> som </a:t>
            </a:r>
            <a:r>
              <a:rPr lang="nb-NO" sz="2400" b="1" dirty="0" err="1" smtClean="0"/>
              <a:t>passar</a:t>
            </a:r>
            <a:r>
              <a:rPr lang="nb-NO" sz="2400" b="1" dirty="0" smtClean="0"/>
              <a:t> til funksjonen.</a:t>
            </a:r>
            <a:endParaRPr lang="nb-NO" sz="2400" b="1" dirty="0"/>
          </a:p>
        </p:txBody>
      </p:sp>
      <p:pic>
        <p:nvPicPr>
          <p:cNvPr id="2052" name="Picture 4" descr="Bilderesultat for sykkeldel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2" y="1988840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eresultat for sykkeldele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65351"/>
            <a:ext cx="19050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eresultat for sykkeldele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34" y="1984276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lderesultat for sykkeldel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32856"/>
            <a:ext cx="2408342" cy="240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ilderesultat for sykkeldele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5" y="4229359"/>
            <a:ext cx="1691696" cy="11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lderesultat for sykkeldeler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" y="793027"/>
            <a:ext cx="1645346" cy="9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ilderesultat for sykkeldeler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5511477"/>
            <a:ext cx="1301899" cy="13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Bilderesultat for sykkeldeler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9" y="5719483"/>
            <a:ext cx="1826568" cy="8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ilderesultat for sykkeldele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90" y="4796829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Bilderesultat for sykkelstyr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32" y="334988"/>
            <a:ext cx="2424361" cy="1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81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026111" y="764704"/>
            <a:ext cx="5091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800" b="1" dirty="0" smtClean="0"/>
              <a:t>Kan de komme på andre system?</a:t>
            </a:r>
            <a:endParaRPr lang="nb-NO" sz="2800" b="1" dirty="0"/>
          </a:p>
        </p:txBody>
      </p:sp>
      <p:pic>
        <p:nvPicPr>
          <p:cNvPr id="1030" name="Picture 6" descr="Lampe, Lys, Belysning, Lampeskjerm, Bordlampe, Kobb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4"/>
          <a:stretch/>
        </p:blipFill>
        <p:spPr bwMode="auto">
          <a:xfrm>
            <a:off x="1938895" y="1628800"/>
            <a:ext cx="4937361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e 17"/>
          <p:cNvGrpSpPr/>
          <p:nvPr/>
        </p:nvGrpSpPr>
        <p:grpSpPr>
          <a:xfrm>
            <a:off x="2047415" y="3163605"/>
            <a:ext cx="4653896" cy="3256679"/>
            <a:chOff x="31191" y="3163605"/>
            <a:chExt cx="4653896" cy="3256679"/>
          </a:xfrm>
        </p:grpSpPr>
        <p:sp>
          <p:nvSpPr>
            <p:cNvPr id="4" name="TekstSylinder 3"/>
            <p:cNvSpPr txBox="1"/>
            <p:nvPr/>
          </p:nvSpPr>
          <p:spPr>
            <a:xfrm>
              <a:off x="3872044" y="3163605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chemeClr val="tx2">
                      <a:lumMod val="75000"/>
                    </a:schemeClr>
                  </a:solidFill>
                </a:rPr>
                <a:t>skjerm</a:t>
              </a:r>
              <a:endParaRPr lang="nb-NO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3094098" y="4210879"/>
              <a:ext cx="921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chemeClr val="tx2">
                      <a:lumMod val="75000"/>
                    </a:schemeClr>
                  </a:solidFill>
                </a:rPr>
                <a:t>lyspære</a:t>
              </a:r>
              <a:endParaRPr lang="nb-NO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9" name="TekstSylinder 8"/>
            <p:cNvSpPr txBox="1"/>
            <p:nvPr/>
          </p:nvSpPr>
          <p:spPr>
            <a:xfrm>
              <a:off x="31191" y="4983653"/>
              <a:ext cx="847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chemeClr val="tx2">
                      <a:lumMod val="75000"/>
                    </a:schemeClr>
                  </a:solidFill>
                </a:rPr>
                <a:t>støpsel</a:t>
              </a:r>
              <a:endParaRPr lang="nb-NO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3349760" y="5013176"/>
              <a:ext cx="10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chemeClr val="tx2">
                      <a:lumMod val="75000"/>
                    </a:schemeClr>
                  </a:solidFill>
                </a:rPr>
                <a:t>lampefot</a:t>
              </a:r>
              <a:endParaRPr lang="nb-NO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" name="TekstSylinder 10"/>
            <p:cNvSpPr txBox="1"/>
            <p:nvPr/>
          </p:nvSpPr>
          <p:spPr>
            <a:xfrm>
              <a:off x="714759" y="6050952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>
                  <a:solidFill>
                    <a:schemeClr val="tx2">
                      <a:lumMod val="75000"/>
                    </a:schemeClr>
                  </a:solidFill>
                </a:rPr>
                <a:t>leidning</a:t>
              </a:r>
              <a:endParaRPr lang="nb-NO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6" name="Rett linje 5"/>
            <p:cNvCxnSpPr/>
            <p:nvPr/>
          </p:nvCxnSpPr>
          <p:spPr>
            <a:xfrm flipH="1" flipV="1">
              <a:off x="3626969" y="3212976"/>
              <a:ext cx="256142" cy="1126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/>
            <p:cNvCxnSpPr/>
            <p:nvPr/>
          </p:nvCxnSpPr>
          <p:spPr>
            <a:xfrm flipH="1" flipV="1">
              <a:off x="3094098" y="3992012"/>
              <a:ext cx="256142" cy="218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/>
            <p:cNvCxnSpPr/>
            <p:nvPr/>
          </p:nvCxnSpPr>
          <p:spPr>
            <a:xfrm flipH="1">
              <a:off x="3093618" y="5227445"/>
              <a:ext cx="256142" cy="13256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/>
            <p:cNvCxnSpPr>
              <a:endCxn id="9" idx="2"/>
            </p:cNvCxnSpPr>
            <p:nvPr/>
          </p:nvCxnSpPr>
          <p:spPr>
            <a:xfrm flipV="1">
              <a:off x="454342" y="5352985"/>
              <a:ext cx="427" cy="1836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tt linje 20"/>
            <p:cNvCxnSpPr/>
            <p:nvPr/>
          </p:nvCxnSpPr>
          <p:spPr>
            <a:xfrm flipH="1" flipV="1">
              <a:off x="873299" y="5877273"/>
              <a:ext cx="57484" cy="1836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99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Øystein Sørborg\AppData\Local\Microsoft\Windows\INetCache\IE\JH6PHD54\ecosystem_movemen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30871"/>
            <a:ext cx="5688632" cy="592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1999040" y="764704"/>
            <a:ext cx="5091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800" b="1" dirty="0" smtClean="0"/>
              <a:t>Kan de komme på andre system?</a:t>
            </a:r>
            <a:endParaRPr lang="nb-NO" sz="2800" b="1" dirty="0"/>
          </a:p>
        </p:txBody>
      </p:sp>
      <p:cxnSp>
        <p:nvCxnSpPr>
          <p:cNvPr id="4" name="Rett linje 3"/>
          <p:cNvCxnSpPr/>
          <p:nvPr/>
        </p:nvCxnSpPr>
        <p:spPr>
          <a:xfrm flipH="1">
            <a:off x="7252241" y="3613666"/>
            <a:ext cx="25614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 flipH="1">
            <a:off x="5515122" y="2780928"/>
            <a:ext cx="256142" cy="720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 flipH="1" flipV="1">
            <a:off x="6996099" y="1685129"/>
            <a:ext cx="256142" cy="563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/>
        </p:nvCxnSpPr>
        <p:spPr>
          <a:xfrm flipH="1">
            <a:off x="1435538" y="2378760"/>
            <a:ext cx="25614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flipH="1" flipV="1">
            <a:off x="7508383" y="4725144"/>
            <a:ext cx="256142" cy="1126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 flipH="1" flipV="1">
            <a:off x="7097492" y="5877272"/>
            <a:ext cx="256142" cy="1126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 flipH="1" flipV="1">
            <a:off x="5004048" y="6237312"/>
            <a:ext cx="256142" cy="1126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/>
          <p:cNvSpPr txBox="1"/>
          <p:nvPr/>
        </p:nvSpPr>
        <p:spPr>
          <a:xfrm>
            <a:off x="7285822" y="155679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sol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8" name="Rett linje 17"/>
          <p:cNvCxnSpPr/>
          <p:nvPr/>
        </p:nvCxnSpPr>
        <p:spPr>
          <a:xfrm flipH="1" flipV="1">
            <a:off x="7418746" y="2389774"/>
            <a:ext cx="256142" cy="563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/>
          <p:cNvSpPr txBox="1"/>
          <p:nvPr/>
        </p:nvSpPr>
        <p:spPr>
          <a:xfrm>
            <a:off x="7674888" y="22936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luft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7561745" y="34290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dyr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5808418" y="2511186"/>
            <a:ext cx="85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planter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kstSylinder 21"/>
          <p:cNvSpPr txBox="1"/>
          <p:nvPr/>
        </p:nvSpPr>
        <p:spPr>
          <a:xfrm>
            <a:off x="7734984" y="4725144"/>
            <a:ext cx="55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jord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kstSylinder 22"/>
          <p:cNvSpPr txBox="1"/>
          <p:nvPr/>
        </p:nvSpPr>
        <p:spPr>
          <a:xfrm>
            <a:off x="7316494" y="587727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sopp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kstSylinder 23"/>
          <p:cNvSpPr txBox="1"/>
          <p:nvPr/>
        </p:nvSpPr>
        <p:spPr>
          <a:xfrm>
            <a:off x="5260190" y="6246604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nedbrytarar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kstSylinder 24"/>
          <p:cNvSpPr txBox="1"/>
          <p:nvPr/>
        </p:nvSpPr>
        <p:spPr>
          <a:xfrm>
            <a:off x="567993" y="2205108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nedbør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91680" y="5085184"/>
            <a:ext cx="51125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 smtClean="0"/>
              <a:t>Alle </a:t>
            </a:r>
            <a:r>
              <a:rPr lang="nb-NO" sz="2400" dirty="0" err="1" smtClean="0"/>
              <a:t>dei</a:t>
            </a:r>
            <a:r>
              <a:rPr lang="nb-NO" sz="2400" dirty="0" smtClean="0"/>
              <a:t> ulike </a:t>
            </a:r>
            <a:r>
              <a:rPr lang="nb-NO" sz="2400" dirty="0" err="1" smtClean="0"/>
              <a:t>delane</a:t>
            </a:r>
            <a:r>
              <a:rPr lang="nb-NO" sz="2400" dirty="0" smtClean="0"/>
              <a:t> av cella </a:t>
            </a:r>
            <a:r>
              <a:rPr lang="nb-NO" sz="2400" dirty="0" err="1" smtClean="0"/>
              <a:t>verkar</a:t>
            </a:r>
            <a:r>
              <a:rPr lang="nb-NO" sz="2400" dirty="0" smtClean="0"/>
              <a:t> også </a:t>
            </a:r>
            <a:r>
              <a:rPr lang="nb-NO" sz="2400" dirty="0" err="1" smtClean="0"/>
              <a:t>saman</a:t>
            </a:r>
            <a:r>
              <a:rPr lang="nb-NO" sz="2400" dirty="0" smtClean="0"/>
              <a:t> som </a:t>
            </a:r>
            <a:r>
              <a:rPr lang="nb-NO" sz="2400" dirty="0" err="1" smtClean="0"/>
              <a:t>eit</a:t>
            </a:r>
            <a:r>
              <a:rPr lang="nb-NO" sz="2400" dirty="0" smtClean="0"/>
              <a:t> system. </a:t>
            </a:r>
          </a:p>
          <a:p>
            <a:pPr algn="ctr"/>
            <a:endParaRPr lang="nb-NO" sz="1400" dirty="0"/>
          </a:p>
          <a:p>
            <a:pPr algn="ctr"/>
            <a:r>
              <a:rPr lang="nb-NO" sz="2400" dirty="0" smtClean="0"/>
              <a:t>Kvar del har sin funksjon. </a:t>
            </a:r>
            <a:endParaRPr lang="nb-NO" sz="2400" dirty="0"/>
          </a:p>
        </p:txBody>
      </p:sp>
      <p:sp>
        <p:nvSpPr>
          <p:cNvPr id="3" name="Rektangel 2"/>
          <p:cNvSpPr/>
          <p:nvPr/>
        </p:nvSpPr>
        <p:spPr>
          <a:xfrm>
            <a:off x="3059832" y="370503"/>
            <a:ext cx="2738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 smtClean="0"/>
              <a:t>Cella som system</a:t>
            </a:r>
            <a:endParaRPr lang="nb-NO" sz="28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50727"/>
            <a:ext cx="3744415" cy="36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95536" y="260648"/>
            <a:ext cx="2819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 smtClean="0"/>
              <a:t>Cella som system</a:t>
            </a:r>
            <a:endParaRPr lang="nb-NO" sz="28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17438"/>
            <a:ext cx="2724949" cy="263289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5" y="4009568"/>
            <a:ext cx="2595254" cy="284640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12" y="332656"/>
            <a:ext cx="3314229" cy="307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12" y="3560408"/>
            <a:ext cx="3399088" cy="326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ktangel 6"/>
          <p:cNvSpPr/>
          <p:nvPr/>
        </p:nvSpPr>
        <p:spPr>
          <a:xfrm>
            <a:off x="4902536" y="783868"/>
            <a:ext cx="910226" cy="26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/>
          <p:cNvSpPr txBox="1"/>
          <p:nvPr/>
        </p:nvSpPr>
        <p:spPr>
          <a:xfrm>
            <a:off x="4829589" y="711171"/>
            <a:ext cx="1190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/>
              <a:t>Kva </a:t>
            </a:r>
            <a:r>
              <a:rPr lang="nb-NO" sz="1100" dirty="0" err="1" smtClean="0"/>
              <a:t>delar</a:t>
            </a:r>
            <a:r>
              <a:rPr lang="nb-NO" sz="1100" dirty="0" smtClean="0"/>
              <a:t> er cella </a:t>
            </a:r>
            <a:r>
              <a:rPr lang="nb-NO" sz="1100" dirty="0" err="1" smtClean="0"/>
              <a:t>samansett</a:t>
            </a:r>
            <a:r>
              <a:rPr lang="nb-NO" sz="1100" dirty="0" smtClean="0"/>
              <a:t> av?</a:t>
            </a:r>
            <a:endParaRPr lang="nb-NO" sz="1100" dirty="0"/>
          </a:p>
        </p:txBody>
      </p:sp>
      <p:sp>
        <p:nvSpPr>
          <p:cNvPr id="11" name="Rektangel 10"/>
          <p:cNvSpPr/>
          <p:nvPr/>
        </p:nvSpPr>
        <p:spPr>
          <a:xfrm>
            <a:off x="4902536" y="3950371"/>
            <a:ext cx="910226" cy="26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4829589" y="3877674"/>
            <a:ext cx="1190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/>
              <a:t>Kva </a:t>
            </a:r>
            <a:r>
              <a:rPr lang="nb-NO" sz="1100" dirty="0" err="1" smtClean="0"/>
              <a:t>delar</a:t>
            </a:r>
            <a:r>
              <a:rPr lang="nb-NO" sz="1100" dirty="0" smtClean="0"/>
              <a:t> er cella </a:t>
            </a:r>
            <a:r>
              <a:rPr lang="nb-NO" sz="1100" dirty="0" err="1" smtClean="0"/>
              <a:t>samansett</a:t>
            </a:r>
            <a:r>
              <a:rPr lang="nb-NO" sz="1100" dirty="0" smtClean="0"/>
              <a:t> av?</a:t>
            </a:r>
            <a:endParaRPr lang="nb-NO" sz="1100" dirty="0"/>
          </a:p>
        </p:txBody>
      </p:sp>
      <p:sp>
        <p:nvSpPr>
          <p:cNvPr id="10" name="Rektangel 9"/>
          <p:cNvSpPr/>
          <p:nvPr/>
        </p:nvSpPr>
        <p:spPr>
          <a:xfrm>
            <a:off x="4885910" y="3910926"/>
            <a:ext cx="1025364" cy="2919600"/>
          </a:xfrm>
          <a:prstGeom prst="rect">
            <a:avLst/>
          </a:prstGeom>
          <a:solidFill>
            <a:srgbClr val="E2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4903162" y="756391"/>
            <a:ext cx="1008112" cy="2625934"/>
          </a:xfrm>
          <a:prstGeom prst="rect">
            <a:avLst/>
          </a:prstGeom>
          <a:solidFill>
            <a:srgbClr val="E2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5056</TotalTime>
  <Words>596</Words>
  <Application>Microsoft Office PowerPoint</Application>
  <PresentationFormat>Skjermfremvisning (4:3)</PresentationFormat>
  <Paragraphs>189</Paragraphs>
  <Slides>29</Slides>
  <Notes>2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0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Vurderingskriterier 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Sørborg</dc:creator>
  <cp:lastModifiedBy>Øystein Sørborg</cp:lastModifiedBy>
  <cp:revision>68</cp:revision>
  <dcterms:created xsi:type="dcterms:W3CDTF">2016-11-04T13:38:15Z</dcterms:created>
  <dcterms:modified xsi:type="dcterms:W3CDTF">2017-12-04T12:57:19Z</dcterms:modified>
</cp:coreProperties>
</file>