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576" r:id="rId2"/>
    <p:sldId id="580" r:id="rId3"/>
    <p:sldId id="577" r:id="rId4"/>
    <p:sldId id="260" r:id="rId5"/>
    <p:sldId id="656" r:id="rId6"/>
    <p:sldId id="655" r:id="rId7"/>
    <p:sldId id="640" r:id="rId8"/>
    <p:sldId id="641" r:id="rId9"/>
    <p:sldId id="630" r:id="rId10"/>
    <p:sldId id="354" r:id="rId11"/>
    <p:sldId id="635" r:id="rId12"/>
    <p:sldId id="380" r:id="rId13"/>
    <p:sldId id="557" r:id="rId14"/>
    <p:sldId id="654" r:id="rId15"/>
    <p:sldId id="653" r:id="rId16"/>
    <p:sldId id="642" r:id="rId17"/>
    <p:sldId id="643" r:id="rId18"/>
    <p:sldId id="651" r:id="rId19"/>
    <p:sldId id="579" r:id="rId20"/>
    <p:sldId id="644" r:id="rId21"/>
    <p:sldId id="607" r:id="rId22"/>
    <p:sldId id="608" r:id="rId23"/>
    <p:sldId id="645" r:id="rId24"/>
    <p:sldId id="634" r:id="rId25"/>
    <p:sldId id="652" r:id="rId26"/>
    <p:sldId id="657" r:id="rId27"/>
    <p:sldId id="637" r:id="rId28"/>
    <p:sldId id="649" r:id="rId29"/>
    <p:sldId id="648" r:id="rId30"/>
    <p:sldId id="625" r:id="rId31"/>
    <p:sldId id="581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  <p188:author id="{16E39A32-5759-0451-1AFD-5997AB61734E}" name="Majken Korsager" initials="MK" userId="S::majkenk@uio.no::7480f82a-d141-4bf7-bce7-4e6147f2f5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1CC"/>
    <a:srgbClr val="285770"/>
    <a:srgbClr val="EBEBDB"/>
    <a:srgbClr val="E1EAE7"/>
    <a:srgbClr val="D6EBEE"/>
    <a:srgbClr val="F8F8F8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 autoAdjust="0"/>
    <p:restoredTop sz="89276" autoAdjust="0"/>
  </p:normalViewPr>
  <p:slideViewPr>
    <p:cSldViewPr snapToGrid="0">
      <p:cViewPr varScale="1">
        <p:scale>
          <a:sx n="89" d="100"/>
          <a:sy n="89" d="100"/>
        </p:scale>
        <p:origin x="1266" y="66"/>
      </p:cViewPr>
      <p:guideLst/>
    </p:cSldViewPr>
  </p:slideViewPr>
  <p:outlineViewPr>
    <p:cViewPr>
      <p:scale>
        <a:sx n="33" d="100"/>
        <a:sy n="33" d="100"/>
      </p:scale>
      <p:origin x="0" y="-101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05.01.2026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773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96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0181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7309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1275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cap="small" baseline="0"/>
              <a:t>LÆRINGSARENA</a:t>
            </a:r>
            <a:endParaRPr lang="nb-NO" cap="small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215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Idsøe, 2022; Sawyer, 2014; </a:t>
            </a:r>
            <a:r>
              <a:rPr lang="nb-NO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Korsager og Gabrielsen</a:t>
            </a:r>
            <a:r>
              <a:rPr lang="nb-NO" sz="1200" dirty="0">
                <a:solidFill>
                  <a:schemeClr val="tx2"/>
                </a:solidFill>
                <a:latin typeface="Calibri" panose="020F0502020204030204" pitchFamily="34" charset="0"/>
              </a:rPr>
              <a:t>,</a:t>
            </a:r>
            <a:r>
              <a:rPr lang="nb-NO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2024; Mygind et al., 2019; Remmen og Iversen, 2023; </a:t>
            </a:r>
            <a:r>
              <a:rPr lang="en-US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Ritchhart, Church and Morrison, 2011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72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136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42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77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482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06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437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375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3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-2" y="-2"/>
            <a:ext cx="12192001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tre, person, klær, utendørs&#10;&#10;Automatisk generert beskrivelse">
            <a:extLst>
              <a:ext uri="{FF2B5EF4-FFF2-40B4-BE49-F238E27FC236}">
                <a16:creationId xmlns:a16="http://schemas.microsoft.com/office/drawing/2014/main" id="{A015FE4D-3A7F-CC38-D0D7-753DD5BA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10407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-2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" y="0"/>
            <a:ext cx="12191999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2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05.01.2026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8" r:id="rId4"/>
    <p:sldLayoutId id="2147483669" r:id="rId5"/>
    <p:sldLayoutId id="2147483667" r:id="rId6"/>
    <p:sldLayoutId id="2147483666" r:id="rId7"/>
    <p:sldLayoutId id="2147483670" r:id="rId8"/>
    <p:sldLayoutId id="2147483671" r:id="rId9"/>
    <p:sldLayoutId id="2147483672" r:id="rId10"/>
    <p:sldLayoutId id="2147483660" r:id="rId11"/>
    <p:sldLayoutId id="2147483650" r:id="rId12"/>
    <p:sldLayoutId id="2147483658" r:id="rId13"/>
    <p:sldLayoutId id="2147483663" r:id="rId14"/>
    <p:sldLayoutId id="2147483651" r:id="rId15"/>
    <p:sldLayoutId id="2147483664" r:id="rId16"/>
    <p:sldLayoutId id="2147483652" r:id="rId17"/>
    <p:sldLayoutId id="2147483661" r:id="rId18"/>
    <p:sldLayoutId id="2147483653" r:id="rId19"/>
    <p:sldLayoutId id="2147483662" r:id="rId20"/>
    <p:sldLayoutId id="2147483654" r:id="rId21"/>
    <p:sldLayoutId id="2147483655" r:id="rId22"/>
    <p:sldLayoutId id="2147483656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forsok/vis.html?tid=23612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forsok/vis.html?tid=2361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uteromm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forsok/vis.html?tid=239478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91FEE5-523C-5EB8-B402-A1C5B7A92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33" y="3428999"/>
            <a:ext cx="11980334" cy="2368223"/>
          </a:xfrm>
        </p:spPr>
        <p:txBody>
          <a:bodyPr/>
          <a:lstStyle/>
          <a:p>
            <a:r>
              <a:rPr lang="nb-NO" dirty="0"/>
              <a:t>Elevenes utbytte av uteundervisning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04DFAE-E613-184B-ED35-CB9498293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377649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Uteaktivitet i elevrolle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341CCB9-5AFA-0DE3-7931-C8AB6521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naturfag.no/uterommet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F49B5FE-4432-F001-B6B1-A6A3FA30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4727" cy="4351338"/>
          </a:xfrm>
        </p:spPr>
        <p:txBody>
          <a:bodyPr>
            <a:normAutofit/>
          </a:bodyPr>
          <a:lstStyle/>
          <a:p>
            <a:r>
              <a:rPr lang="nb-NO" sz="2200" dirty="0"/>
              <a:t>På naturfag.no/uterommet finner dere aktiviteter som er enkle å gjennomføre i skolens nærmiljø. </a:t>
            </a:r>
          </a:p>
          <a:p>
            <a:r>
              <a:rPr lang="nb-NO" sz="2200" dirty="0"/>
              <a:t>Oppleggene krever lite utstyr og kan gjennomføres på 60 minutter. </a:t>
            </a:r>
          </a:p>
          <a:p>
            <a:r>
              <a:rPr lang="nb-NO" sz="2200" dirty="0"/>
              <a:t>For å gjøre det enkelt å komme ut starter hvert opplegg ute med en praktisk aktivitet og avsluttes inne med et mer teoretisk etterarbeid.</a:t>
            </a:r>
          </a:p>
        </p:txBody>
      </p:sp>
      <p:pic>
        <p:nvPicPr>
          <p:cNvPr id="8" name="Bilde 7" descr="Skjermdump av nettsiden naturfag.no/uterommet">
            <a:extLst>
              <a:ext uri="{FF2B5EF4-FFF2-40B4-BE49-F238E27FC236}">
                <a16:creationId xmlns:a16="http://schemas.microsoft.com/office/drawing/2014/main" id="{A2401DCD-1DA4-982E-93A5-D8F16A70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74" y="5090"/>
            <a:ext cx="3728852" cy="68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3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43EDDE1-FF94-72E3-5684-A788AFFE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73"/>
            <a:ext cx="59944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Gjennomfør uteaktivitet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2657D54-3E12-86FA-D5D3-E286BBC601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/>
          <a:lstStyle/>
          <a:p>
            <a:r>
              <a:rPr lang="nb-NO" dirty="0"/>
              <a:t>15 min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214A61-3FD7-962F-DB03-69227B3F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4089"/>
            <a:ext cx="5994400" cy="1772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For å bli kjent med aktivitetene skal vi nå gjennomføre </a:t>
            </a:r>
            <a:r>
              <a:rPr lang="nb-NO" sz="2200" b="1" dirty="0"/>
              <a:t>utedelen </a:t>
            </a:r>
            <a:r>
              <a:rPr lang="nb-NO" sz="2200" dirty="0"/>
              <a:t>av aktiviteten </a:t>
            </a:r>
            <a:r>
              <a:rPr lang="nb-NO" sz="2200" i="1" dirty="0">
                <a:hlinkClick r:id="rId3"/>
              </a:rPr>
              <a:t>Hvilke kjennetegn har småkrypene?</a:t>
            </a:r>
            <a:endParaRPr lang="nb-NO" sz="2200" i="1" dirty="0"/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Modulleder er lærer, og de andre er i elevrolle. </a:t>
            </a:r>
          </a:p>
          <a:p>
            <a:endParaRPr lang="nb-NO" sz="2200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76E7A1F-5A88-806C-899E-557304BA1198}"/>
              </a:ext>
            </a:extLst>
          </p:cNvPr>
          <p:cNvSpPr/>
          <p:nvPr/>
        </p:nvSpPr>
        <p:spPr>
          <a:xfrm>
            <a:off x="838200" y="5092700"/>
            <a:ext cx="5600700" cy="977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Ses ute </a:t>
            </a:r>
            <a:r>
              <a:rPr lang="nb-NO" sz="3200" b="1" dirty="0">
                <a:sym typeface="Wingdings" panose="05000000000000000000" pitchFamily="2" charset="2"/>
              </a:rPr>
              <a:t></a:t>
            </a:r>
            <a:endParaRPr lang="nb-NO" sz="3200" b="1" dirty="0"/>
          </a:p>
        </p:txBody>
      </p:sp>
      <p:grpSp>
        <p:nvGrpSpPr>
          <p:cNvPr id="6" name="Gruppe 5" descr="Skjermbilde av aktiviteten &quot;Hvilke kjennetegn har småkrypene?&quot; på nettsiden naturfag.no/uterommet">
            <a:extLst>
              <a:ext uri="{FF2B5EF4-FFF2-40B4-BE49-F238E27FC236}">
                <a16:creationId xmlns:a16="http://schemas.microsoft.com/office/drawing/2014/main" id="{0F1FDD1E-BCCF-FD28-AB9B-CAD9E2B77E5C}"/>
              </a:ext>
            </a:extLst>
          </p:cNvPr>
          <p:cNvGrpSpPr/>
          <p:nvPr/>
        </p:nvGrpSpPr>
        <p:grpSpPr>
          <a:xfrm>
            <a:off x="8017633" y="1813914"/>
            <a:ext cx="3639313" cy="4360789"/>
            <a:chOff x="7853440" y="856175"/>
            <a:chExt cx="3639313" cy="4360789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7A7CED2E-693F-21DB-3DDB-24D3A842F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3440" y="2287086"/>
              <a:ext cx="3639312" cy="2929878"/>
            </a:xfrm>
            <a:prstGeom prst="rect">
              <a:avLst/>
            </a:prstGeom>
          </p:spPr>
        </p:pic>
        <p:pic>
          <p:nvPicPr>
            <p:cNvPr id="3" name="Bilde 2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3F87E177-9870-58DE-7651-A04A1A3F6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3440" y="856175"/>
              <a:ext cx="3639313" cy="1325563"/>
            </a:xfrm>
            <a:prstGeom prst="rect">
              <a:avLst/>
            </a:prstGeom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FDBADB5E-6CF7-D9C0-B754-CAA2E65D64FF}"/>
                </a:ext>
              </a:extLst>
            </p:cNvPr>
            <p:cNvSpPr txBox="1"/>
            <p:nvPr/>
          </p:nvSpPr>
          <p:spPr>
            <a:xfrm>
              <a:off x="9825231" y="1438363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24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12EB6DB-D05B-3A62-8CB5-9611B3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Etterarbeid i aktiviteten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D3A141A7-D220-612A-62DC-0A078B4F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Vi skal nå bli kjent med </a:t>
            </a:r>
            <a:r>
              <a:rPr lang="nb-NO" sz="2200" b="1" dirty="0"/>
              <a:t>etterarbeidet</a:t>
            </a:r>
            <a:r>
              <a:rPr lang="nb-NO" sz="2200" dirty="0"/>
              <a:t> i aktiviteten 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Hvilke kjennetegn har småkrypene?</a:t>
            </a:r>
            <a:endParaRPr lang="nb-NO" sz="2200" i="1" dirty="0"/>
          </a:p>
          <a:p>
            <a:pPr marL="0" indent="0">
              <a:buNone/>
            </a:pPr>
            <a:r>
              <a:rPr lang="nb-NO" sz="2200" b="1" dirty="0"/>
              <a:t>Samarbeid i par:</a:t>
            </a:r>
          </a:p>
          <a:p>
            <a:r>
              <a:rPr lang="nb-NO" sz="2200" dirty="0"/>
              <a:t>Åpne nettsiden: naturfag.no/uterommet og finn aktiviteten. </a:t>
            </a:r>
          </a:p>
          <a:p>
            <a:r>
              <a:rPr lang="nb-NO" sz="2200" dirty="0"/>
              <a:t>Se filmen, les gjennom beskrivelsen og se gjennom presentasjonen til etterarbeidet. </a:t>
            </a:r>
          </a:p>
          <a:p>
            <a:endParaRPr lang="nb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5678B-C836-3010-2A03-41EB3B7C8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10 min</a:t>
            </a:r>
          </a:p>
        </p:txBody>
      </p:sp>
      <p:grpSp>
        <p:nvGrpSpPr>
          <p:cNvPr id="8" name="Gruppe 7" descr="Skjermbilde av aktiviteten &quot;Hvilke kjennetegn har småkrypene?&quot; på nettsiden naturfag.no/uterommet">
            <a:extLst>
              <a:ext uri="{FF2B5EF4-FFF2-40B4-BE49-F238E27FC236}">
                <a16:creationId xmlns:a16="http://schemas.microsoft.com/office/drawing/2014/main" id="{4FE7A0BB-B348-F663-436D-748AA9E4D9C2}"/>
              </a:ext>
            </a:extLst>
          </p:cNvPr>
          <p:cNvGrpSpPr/>
          <p:nvPr/>
        </p:nvGrpSpPr>
        <p:grpSpPr>
          <a:xfrm>
            <a:off x="8017634" y="1813913"/>
            <a:ext cx="3639313" cy="4360789"/>
            <a:chOff x="7853440" y="856175"/>
            <a:chExt cx="3639313" cy="4360789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F82E09D7-CAA9-A329-5F8C-E8900439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3440" y="2287086"/>
              <a:ext cx="3639312" cy="2929878"/>
            </a:xfrm>
            <a:prstGeom prst="rect">
              <a:avLst/>
            </a:prstGeom>
          </p:spPr>
        </p:pic>
        <p:pic>
          <p:nvPicPr>
            <p:cNvPr id="10" name="Bilde 9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351A7361-99C0-EF82-8EE5-18510DBF1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3440" y="856175"/>
              <a:ext cx="3639313" cy="1325563"/>
            </a:xfrm>
            <a:prstGeom prst="rect">
              <a:avLst/>
            </a:prstGeom>
          </p:spPr>
        </p:pic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94EC684C-FB45-2DF1-CB05-0B004D6F19E2}"/>
                </a:ext>
              </a:extLst>
            </p:cNvPr>
            <p:cNvSpPr txBox="1"/>
            <p:nvPr/>
          </p:nvSpPr>
          <p:spPr>
            <a:xfrm>
              <a:off x="9825231" y="1438363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72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53E61-4C1F-B976-8A45-FCC05FECD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18448D7-E91D-8437-9BFA-09CDDEDF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Vurder utbytte av uteaktivitet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606BDAB-9D82-55F6-98DC-18C83D30E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10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E663396C-9835-DE8F-113C-15B9894F6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4C2F9-DA0B-D746-88D7-9F12A894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52D4E6-049B-2613-96F5-E09FAFBF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Hvilket utbytte dere opplevde å få?</a:t>
            </a: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E0FC8A1-9542-8B7C-1548-4B63997B9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9276" y="1167969"/>
            <a:ext cx="520994" cy="520994"/>
          </a:xfrm>
          <a:prstGeom prst="rect">
            <a:avLst/>
          </a:prstGeom>
        </p:spPr>
      </p:pic>
      <p:sp>
        <p:nvSpPr>
          <p:cNvPr id="10" name="TekstSylinder 4">
            <a:extLst>
              <a:ext uri="{FF2B5EF4-FFF2-40B4-BE49-F238E27FC236}">
                <a16:creationId xmlns:a16="http://schemas.microsoft.com/office/drawing/2014/main" id="{0A7CD3E9-83FC-C9DD-A687-7CB14A641DFD}"/>
              </a:ext>
            </a:extLst>
          </p:cNvPr>
          <p:cNvSpPr txBox="1"/>
          <p:nvPr/>
        </p:nvSpPr>
        <p:spPr>
          <a:xfrm>
            <a:off x="772699" y="6196403"/>
            <a:ext cx="8788581" cy="53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1200" b="1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Basert på: </a:t>
            </a:r>
            <a:r>
              <a:rPr lang="nb-NO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Becker et al., 2017; Frøyland og Remmen, 2019; </a:t>
            </a:r>
            <a:r>
              <a:rPr lang="en-US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Idsøe, 2022; Sawyer, 2014; </a:t>
            </a:r>
            <a:r>
              <a:rPr lang="nb-NO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Korsager og Gabrielsen</a:t>
            </a:r>
            <a:r>
              <a:rPr lang="nb-NO" sz="1200" dirty="0">
                <a:solidFill>
                  <a:schemeClr val="tx2"/>
                </a:solidFill>
                <a:latin typeface="Calibri" panose="020F0502020204030204" pitchFamily="34" charset="0"/>
              </a:rPr>
              <a:t>,</a:t>
            </a:r>
            <a:r>
              <a:rPr lang="nb-NO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2024; Mygind et al., 2019; Remmen og Iversen, 2023; </a:t>
            </a:r>
            <a:r>
              <a:rPr lang="en-US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Ritchhart, Church and Morrison, 2011</a:t>
            </a:r>
            <a:endParaRPr lang="nb-NO" sz="1200" i="0" kern="1200" dirty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ell 1">
            <a:extLst>
              <a:ext uri="{FF2B5EF4-FFF2-40B4-BE49-F238E27FC236}">
                <a16:creationId xmlns:a16="http://schemas.microsoft.com/office/drawing/2014/main" id="{82E9006A-1C1B-EC8E-3B91-BE73FCD95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93293"/>
              </p:ext>
            </p:extLst>
          </p:nvPr>
        </p:nvGraphicFramePr>
        <p:xfrm>
          <a:off x="833921" y="374999"/>
          <a:ext cx="8998568" cy="5739775"/>
        </p:xfrm>
        <a:graphic>
          <a:graphicData uri="http://schemas.openxmlformats.org/drawingml/2006/table">
            <a:tbl>
              <a:tblPr firstRow="1" firstCol="1" bandRow="1">
                <a:effectLst/>
                <a:tableStyleId>{306799F8-075E-4A3A-A7F6-7FBC6576F1A4}</a:tableStyleId>
              </a:tblPr>
              <a:tblGrid>
                <a:gridCol w="2255724">
                  <a:extLst>
                    <a:ext uri="{9D8B030D-6E8A-4147-A177-3AD203B41FA5}">
                      <a16:colId xmlns:a16="http://schemas.microsoft.com/office/drawing/2014/main" val="633868185"/>
                    </a:ext>
                  </a:extLst>
                </a:gridCol>
                <a:gridCol w="6742844">
                  <a:extLst>
                    <a:ext uri="{9D8B030D-6E8A-4147-A177-3AD203B41FA5}">
                      <a16:colId xmlns:a16="http://schemas.microsoft.com/office/drawing/2014/main" val="547759138"/>
                    </a:ext>
                  </a:extLst>
                </a:gridCol>
              </a:tblGrid>
              <a:tr h="64697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Kjennetegn på elevers utbytte av uteundervisning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1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508383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  <a:t>Kobling mellom </a:t>
                      </a:r>
                      <a:b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  <a:t>teori og praksis</a:t>
                      </a:r>
                      <a:endParaRPr lang="nb-N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relaterer ny teori til egne erfaringer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observerer nøye og beskriver det som er der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ser sammenhenger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bygger forklaringer og tolkninger</a:t>
                      </a: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469494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  <a:t>Motivasjon</a:t>
                      </a:r>
                      <a:endParaRPr lang="nb-N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viser engasjement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bidrar og deltar aktivt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er konsentrert om aktiviteten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viser utholdenhet og tar ansvar for å gjennomføre</a:t>
                      </a: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480718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  <a:t>Gode samspill</a:t>
                      </a:r>
                      <a:endParaRPr lang="nb-N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løser oppgaver sammen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lytter til andre og venter på tur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viser tålmodighet og forklarer dersom noen ikke forstår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gir konstruktive tilbakemeldinger til hverandre</a:t>
                      </a: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619"/>
                  </a:ext>
                </a:extLst>
              </a:tr>
            </a:tbl>
          </a:graphicData>
        </a:graphic>
      </p:graphicFrame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C3C5A954-E440-1F1F-BED5-17BFBA7229C1}"/>
              </a:ext>
            </a:extLst>
          </p:cNvPr>
          <p:cNvSpPr/>
          <p:nvPr/>
        </p:nvSpPr>
        <p:spPr>
          <a:xfrm>
            <a:off x="8518918" y="1234947"/>
            <a:ext cx="3338622" cy="2799607"/>
          </a:xfrm>
          <a:prstGeom prst="wedgeRoundRectCallout">
            <a:avLst>
              <a:gd name="adj1" fmla="val 51118"/>
              <a:gd name="adj2" fmla="val 677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10 minutter</a:t>
            </a:r>
          </a:p>
          <a:p>
            <a:endParaRPr lang="nb-NO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b-NO" sz="2000" dirty="0"/>
              <a:t>Tenk på aktiviteten: </a:t>
            </a:r>
            <a:r>
              <a:rPr lang="nb-NO" sz="2000" i="1" dirty="0"/>
              <a:t>Hvilke kjennetegn har småkrypene?</a:t>
            </a:r>
          </a:p>
          <a:p>
            <a:endParaRPr lang="nb-NO" sz="2000" dirty="0"/>
          </a:p>
          <a:p>
            <a:r>
              <a:rPr lang="nb-NO" sz="2000" dirty="0"/>
              <a:t>Vurder hvilket utbytte dere opplevde å få.  </a:t>
            </a:r>
          </a:p>
        </p:txBody>
      </p:sp>
    </p:spTree>
    <p:extLst>
      <p:ext uri="{BB962C8B-B14F-4D97-AF65-F5344CB8AC3E}">
        <p14:creationId xmlns:p14="http://schemas.microsoft.com/office/powerpoint/2010/main" val="41651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Planlegg utprøving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0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6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F7E40-B82C-4909-928E-643C63D7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sz="3600" b="0" dirty="0"/>
              <a:t>Planlegg utprøving med elever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B49F95-E245-B435-1CE5-ECE0ED389E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/>
          <a:p>
            <a:r>
              <a:rPr lang="nb-NO" dirty="0"/>
              <a:t>10 min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C24F027-2493-BAED-8B20-700BBACDB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46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Samarbeid gjerne på trinn eller i team:</a:t>
            </a:r>
          </a:p>
          <a:p>
            <a:r>
              <a:rPr lang="nb-NO" sz="2200" dirty="0"/>
              <a:t>Velg en av aktivitetene på naturfag.no/uterommet som dere vil prøve ut med elever. </a:t>
            </a:r>
          </a:p>
          <a:p>
            <a:r>
              <a:rPr lang="nb-NO" sz="2200" dirty="0"/>
              <a:t>Planlegg når og hvor dere skal prøve ut aktiviteten. </a:t>
            </a:r>
          </a:p>
          <a:p>
            <a:pPr marL="0" indent="0">
              <a:buNone/>
            </a:pPr>
            <a:r>
              <a:rPr lang="nb-NO" sz="2200" b="1" dirty="0"/>
              <a:t>Under og etter </a:t>
            </a:r>
            <a:r>
              <a:rPr lang="nb-NO" sz="2200" b="1" i="1" dirty="0"/>
              <a:t>B – Utprøving </a:t>
            </a:r>
          </a:p>
          <a:p>
            <a:r>
              <a:rPr lang="nb-NO" sz="2200" dirty="0"/>
              <a:t>Vurder elevenes utbytte, bruk tabellen.</a:t>
            </a:r>
          </a:p>
          <a:p>
            <a:r>
              <a:rPr lang="nb-NO" sz="2200" dirty="0"/>
              <a:t>Ta med notatene dine til </a:t>
            </a:r>
            <a:br>
              <a:rPr lang="nb-NO" sz="2200" dirty="0"/>
            </a:br>
            <a:r>
              <a:rPr lang="nb-NO" sz="2200" i="1" dirty="0"/>
              <a:t>C – Erfaringsdeling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endParaRPr lang="nb-NO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E0EA23-36FC-5F76-91E6-A087D4908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8597" y="5594595"/>
            <a:ext cx="7863803" cy="1123400"/>
            <a:chOff x="4018597" y="5440217"/>
            <a:chExt cx="7863803" cy="1123400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9CA6AEC2-C332-2CC8-A3FB-23A4101EA401}"/>
                </a:ext>
              </a:extLst>
            </p:cNvPr>
            <p:cNvGrpSpPr/>
            <p:nvPr/>
          </p:nvGrpSpPr>
          <p:grpSpPr>
            <a:xfrm>
              <a:off x="4018597" y="5440217"/>
              <a:ext cx="2808501" cy="1123400"/>
              <a:chOff x="2305" y="906880"/>
              <a:chExt cx="2808501" cy="1123400"/>
            </a:xfrm>
          </p:grpSpPr>
          <p:sp>
            <p:nvSpPr>
              <p:cNvPr id="14" name="Pil: vinkeltegn 13">
                <a:extLst>
                  <a:ext uri="{FF2B5EF4-FFF2-40B4-BE49-F238E27FC236}">
                    <a16:creationId xmlns:a16="http://schemas.microsoft.com/office/drawing/2014/main" id="{82D244ED-AA23-F590-B769-0533AD9D6D19}"/>
                  </a:ext>
                </a:extLst>
              </p:cNvPr>
              <p:cNvSpPr/>
              <p:nvPr/>
            </p:nvSpPr>
            <p:spPr>
              <a:xfrm>
                <a:off x="2305" y="906880"/>
                <a:ext cx="2808501" cy="1123400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n-NO"/>
              </a:p>
            </p:txBody>
          </p:sp>
          <p:sp>
            <p:nvSpPr>
              <p:cNvPr id="15" name="Pil: vinkeltegn 4">
                <a:extLst>
                  <a:ext uri="{FF2B5EF4-FFF2-40B4-BE49-F238E27FC236}">
                    <a16:creationId xmlns:a16="http://schemas.microsoft.com/office/drawing/2014/main" id="{EB3903E0-FC34-1367-94CA-20F6E2E46A1E}"/>
                  </a:ext>
                </a:extLst>
              </p:cNvPr>
              <p:cNvSpPr txBox="1"/>
              <p:nvPr/>
            </p:nvSpPr>
            <p:spPr>
              <a:xfrm>
                <a:off x="564005" y="906880"/>
                <a:ext cx="1685101" cy="1123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2000" b="1" kern="1200" dirty="0"/>
                  <a:t>A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2000" kern="1200" dirty="0"/>
                  <a:t>Samarbeid lærere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2CC31EE9-AF87-A6D8-7AAB-0DD4BC9728A5}"/>
                </a:ext>
              </a:extLst>
            </p:cNvPr>
            <p:cNvGrpSpPr/>
            <p:nvPr/>
          </p:nvGrpSpPr>
          <p:grpSpPr>
            <a:xfrm>
              <a:off x="6546248" y="5440217"/>
              <a:ext cx="2808501" cy="1123400"/>
              <a:chOff x="2529956" y="906880"/>
              <a:chExt cx="2808501" cy="1123400"/>
            </a:xfrm>
          </p:grpSpPr>
          <p:sp>
            <p:nvSpPr>
              <p:cNvPr id="12" name="Pil: vinkeltegn 11">
                <a:extLst>
                  <a:ext uri="{FF2B5EF4-FFF2-40B4-BE49-F238E27FC236}">
                    <a16:creationId xmlns:a16="http://schemas.microsoft.com/office/drawing/2014/main" id="{574A35F5-CF21-39CD-20A4-F8D813DAB628}"/>
                  </a:ext>
                </a:extLst>
              </p:cNvPr>
              <p:cNvSpPr/>
              <p:nvPr/>
            </p:nvSpPr>
            <p:spPr>
              <a:xfrm>
                <a:off x="2529956" y="906880"/>
                <a:ext cx="2808501" cy="1123400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n-NO"/>
              </a:p>
            </p:txBody>
          </p:sp>
          <p:sp>
            <p:nvSpPr>
              <p:cNvPr id="13" name="Pil: vinkeltegn 6">
                <a:extLst>
                  <a:ext uri="{FF2B5EF4-FFF2-40B4-BE49-F238E27FC236}">
                    <a16:creationId xmlns:a16="http://schemas.microsoft.com/office/drawing/2014/main" id="{1A3DBD48-EE34-5670-DAA3-BBA714CB73BC}"/>
                  </a:ext>
                </a:extLst>
              </p:cNvPr>
              <p:cNvSpPr txBox="1"/>
              <p:nvPr/>
            </p:nvSpPr>
            <p:spPr>
              <a:xfrm>
                <a:off x="3091656" y="906880"/>
                <a:ext cx="1685101" cy="1123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2000" b="1" kern="1200" dirty="0"/>
                  <a:t>B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2000" kern="1200" dirty="0"/>
                  <a:t>Utprøving med elever</a:t>
                </a:r>
              </a:p>
            </p:txBody>
          </p:sp>
        </p:grp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05ECF0EF-6B87-2ED9-54F2-14F5F3EB2095}"/>
                </a:ext>
              </a:extLst>
            </p:cNvPr>
            <p:cNvGrpSpPr/>
            <p:nvPr/>
          </p:nvGrpSpPr>
          <p:grpSpPr>
            <a:xfrm>
              <a:off x="9073899" y="5440217"/>
              <a:ext cx="2808501" cy="1123400"/>
              <a:chOff x="5057607" y="906880"/>
              <a:chExt cx="2808501" cy="1123400"/>
            </a:xfrm>
          </p:grpSpPr>
          <p:sp>
            <p:nvSpPr>
              <p:cNvPr id="10" name="Pil: vinkeltegn 9">
                <a:extLst>
                  <a:ext uri="{FF2B5EF4-FFF2-40B4-BE49-F238E27FC236}">
                    <a16:creationId xmlns:a16="http://schemas.microsoft.com/office/drawing/2014/main" id="{8F985AF3-2391-77A3-FC0C-5B93E4079E6C}"/>
                  </a:ext>
                </a:extLst>
              </p:cNvPr>
              <p:cNvSpPr/>
              <p:nvPr/>
            </p:nvSpPr>
            <p:spPr>
              <a:xfrm>
                <a:off x="5057607" y="906880"/>
                <a:ext cx="2808501" cy="1123400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n-NO"/>
              </a:p>
            </p:txBody>
          </p:sp>
          <p:sp>
            <p:nvSpPr>
              <p:cNvPr id="11" name="Pil: vinkeltegn 8">
                <a:extLst>
                  <a:ext uri="{FF2B5EF4-FFF2-40B4-BE49-F238E27FC236}">
                    <a16:creationId xmlns:a16="http://schemas.microsoft.com/office/drawing/2014/main" id="{02F3E0F2-5A5F-4ED5-3A4B-9453E1C35158}"/>
                  </a:ext>
                </a:extLst>
              </p:cNvPr>
              <p:cNvSpPr txBox="1"/>
              <p:nvPr/>
            </p:nvSpPr>
            <p:spPr>
              <a:xfrm>
                <a:off x="5619307" y="906880"/>
                <a:ext cx="1685101" cy="1123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2000" b="1" kern="1200" dirty="0"/>
                  <a:t>C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2000" kern="1200" dirty="0"/>
                  <a:t>Erfaringsdeling lærere</a:t>
                </a:r>
              </a:p>
            </p:txBody>
          </p:sp>
        </p:grpSp>
      </p:grpSp>
      <p:graphicFrame>
        <p:nvGraphicFramePr>
          <p:cNvPr id="20" name="Tabell 1">
            <a:extLst>
              <a:ext uri="{FF2B5EF4-FFF2-40B4-BE49-F238E27FC236}">
                <a16:creationId xmlns:a16="http://schemas.microsoft.com/office/drawing/2014/main" id="{65F3D87B-E9E7-A6D0-B797-91C7BB99B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56313"/>
              </p:ext>
            </p:extLst>
          </p:nvPr>
        </p:nvGraphicFramePr>
        <p:xfrm>
          <a:off x="5980244" y="1557334"/>
          <a:ext cx="5983861" cy="3723259"/>
        </p:xfrm>
        <a:graphic>
          <a:graphicData uri="http://schemas.openxmlformats.org/drawingml/2006/table">
            <a:tbl>
              <a:tblPr firstRow="1" firstCol="1" bandRow="1">
                <a:effectLst/>
                <a:tableStyleId>{306799F8-075E-4A3A-A7F6-7FBC6576F1A4}</a:tableStyleId>
              </a:tblPr>
              <a:tblGrid>
                <a:gridCol w="1500009">
                  <a:extLst>
                    <a:ext uri="{9D8B030D-6E8A-4147-A177-3AD203B41FA5}">
                      <a16:colId xmlns:a16="http://schemas.microsoft.com/office/drawing/2014/main" val="633868185"/>
                    </a:ext>
                  </a:extLst>
                </a:gridCol>
                <a:gridCol w="4483852">
                  <a:extLst>
                    <a:ext uri="{9D8B030D-6E8A-4147-A177-3AD203B41FA5}">
                      <a16:colId xmlns:a16="http://schemas.microsoft.com/office/drawing/2014/main" val="547759138"/>
                    </a:ext>
                  </a:extLst>
                </a:gridCol>
              </a:tblGrid>
              <a:tr h="362149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Kjennetegn på elevers utbytte av uteundervisning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1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508383"/>
                  </a:ext>
                </a:extLst>
              </a:tr>
              <a:tr h="969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  <a:t>Kobling mellom </a:t>
                      </a:r>
                      <a:b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  <a:t>teori og praksis</a:t>
                      </a:r>
                      <a:endParaRPr lang="nb-NO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relaterer ny teori til egne erfaringer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observerer nøye og beskriver det som er der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ser sammenhenger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bygger forklaringer og tolkninger</a:t>
                      </a:r>
                      <a:endParaRPr lang="nb-NO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469494"/>
                  </a:ext>
                </a:extLst>
              </a:tr>
              <a:tr h="113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  <a:t>Motivasjon</a:t>
                      </a:r>
                      <a:endParaRPr lang="nb-NO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viser engasjement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bidrar og deltar aktivt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er konsentrert om aktiviteten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viser utholdenhet og tar ansvar for å gjennomføre</a:t>
                      </a:r>
                      <a:endParaRPr lang="nb-NO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480718"/>
                  </a:ext>
                </a:extLst>
              </a:tr>
              <a:tr h="113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  <a:t>Gode samspill</a:t>
                      </a:r>
                      <a:endParaRPr lang="nb-NO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løser oppgaver sammen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lytter til andre og venter på tur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viser tålmodighet og forklarer dersom noen ikke forstår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gir konstruktive tilbakemeldinger til hverandre</a:t>
                      </a:r>
                      <a:endParaRPr lang="nb-NO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AE608029-EBA7-2B0D-D98C-FF61D240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6000" b="1" i="0" u="none" strike="noStrike" kern="1200" cap="none" spc="0" normalizeH="0" baseline="0" noProof="0" dirty="0">
                <a:ln>
                  <a:noFill/>
                </a:ln>
                <a:solidFill>
                  <a:srgbClr val="2271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 – Utprøving</a:t>
            </a:r>
            <a:endParaRPr lang="nb-NO" dirty="0"/>
          </a:p>
        </p:txBody>
      </p:sp>
      <p:graphicFrame>
        <p:nvGraphicFramePr>
          <p:cNvPr id="8" name="Plassholder for innhold 3" descr="A Samarbeid lærere&#10;B Utprøving med elever&#10;C Erfaringsdeling lærere">
            <a:extLst>
              <a:ext uri="{FF2B5EF4-FFF2-40B4-BE49-F238E27FC236}">
                <a16:creationId xmlns:a16="http://schemas.microsoft.com/office/drawing/2014/main" id="{078B5267-5E69-E2DD-8709-7BDD0B21A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129658"/>
              </p:ext>
            </p:extLst>
          </p:nvPr>
        </p:nvGraphicFramePr>
        <p:xfrm>
          <a:off x="1391249" y="198339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Bildeforklaring formet som et avrundet rektangel 5">
            <a:extLst>
              <a:ext uri="{FF2B5EF4-FFF2-40B4-BE49-F238E27FC236}">
                <a16:creationId xmlns:a16="http://schemas.microsoft.com/office/drawing/2014/main" id="{8F96C5C2-5B17-AF2F-9DD2-08C2175F21C8}"/>
              </a:ext>
            </a:extLst>
          </p:cNvPr>
          <p:cNvSpPr/>
          <p:nvPr/>
        </p:nvSpPr>
        <p:spPr>
          <a:xfrm>
            <a:off x="6769556" y="1320618"/>
            <a:ext cx="4980214" cy="1147267"/>
          </a:xfrm>
          <a:prstGeom prst="wedgeRoundRectCallout">
            <a:avLst>
              <a:gd name="adj1" fmla="val -46637"/>
              <a:gd name="adj2" fmla="val 7373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Etter at vi har gjort 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– Utprøving 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elever, møtes vi til 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– </a:t>
            </a:r>
            <a:r>
              <a:rPr lang="nb-NO" sz="2200" i="1" dirty="0">
                <a:solidFill>
                  <a:schemeClr val="tx1"/>
                </a:solidFill>
                <a:latin typeface="Calibri"/>
              </a:rPr>
              <a:t>Er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faringsdeling</a:t>
            </a:r>
            <a:r>
              <a:rPr lang="nb-NO" sz="2200" dirty="0">
                <a:solidFill>
                  <a:schemeClr val="tx1"/>
                </a:solidFill>
                <a:latin typeface="Calibri"/>
              </a:rPr>
              <a:t>.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80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B0BC282-DD68-6F6C-FA80-5B673AA5A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C – Erfaringsdeling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2E13395-46C5-E77F-C56B-45CF2E178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Elevenes utbytte av uteundervisning</a:t>
            </a:r>
          </a:p>
        </p:txBody>
      </p:sp>
    </p:spTree>
    <p:extLst>
      <p:ext uri="{BB962C8B-B14F-4D97-AF65-F5344CB8AC3E}">
        <p14:creationId xmlns:p14="http://schemas.microsoft.com/office/powerpoint/2010/main" val="155533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EA87-FFF0-EE67-6E07-871F9A43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39BD534-6A1A-2677-5C6D-CF8C9A6E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Mål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4A98D7-926C-9CB5-8A41-F726FBE7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75"/>
            <a:ext cx="5994400" cy="40918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dirty="0">
                <a:sym typeface="Calibri"/>
              </a:rPr>
              <a:t>I denne modulen skal vi se på hvilket utbytte elevene kan ha av uteundervisning. I tillegg skal vi bli kjent med noen ressurser som kan bidra til å gjøre det enklere å ta elevene med ut ved å bruke </a:t>
            </a:r>
            <a:r>
              <a:rPr lang="nb-NO" dirty="0"/>
              <a:t>skolens nærområde.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dirty="0"/>
              <a:t>Modulen består av tre deler:</a:t>
            </a:r>
            <a:endParaRPr lang="nb-NO" dirty="0">
              <a:sym typeface="Calibri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444BEA1-EC26-9D00-EE36-A16F2AB7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319" y="1027906"/>
            <a:ext cx="3097457" cy="4643919"/>
          </a:xfrm>
          <a:prstGeom prst="rect">
            <a:avLst/>
          </a:prstGeom>
        </p:spPr>
      </p:pic>
      <p:graphicFrame>
        <p:nvGraphicFramePr>
          <p:cNvPr id="7" name="Plassholder for innhold 3" descr="A Samarbeid lærere&#10;B Utprøving med elever&#10;C Erfaringsdeling lærere&#10;">
            <a:extLst>
              <a:ext uri="{FF2B5EF4-FFF2-40B4-BE49-F238E27FC236}">
                <a16:creationId xmlns:a16="http://schemas.microsoft.com/office/drawing/2014/main" id="{8CE7093A-E9FB-3D1C-B139-329E761C5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630811"/>
              </p:ext>
            </p:extLst>
          </p:nvPr>
        </p:nvGraphicFramePr>
        <p:xfrm>
          <a:off x="246434" y="410810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Bildeforklaring formet som et avrundet rektangel 5">
            <a:extLst>
              <a:ext uri="{FF2B5EF4-FFF2-40B4-BE49-F238E27FC236}">
                <a16:creationId xmlns:a16="http://schemas.microsoft.com/office/drawing/2014/main" id="{56A46AE5-0C7C-B575-DD2C-738E40F33773}"/>
              </a:ext>
            </a:extLst>
          </p:cNvPr>
          <p:cNvSpPr/>
          <p:nvPr/>
        </p:nvSpPr>
        <p:spPr>
          <a:xfrm>
            <a:off x="4650752" y="3623623"/>
            <a:ext cx="3383134" cy="968972"/>
          </a:xfrm>
          <a:prstGeom prst="wedgeRoundRectCallout">
            <a:avLst>
              <a:gd name="adj1" fmla="val -110091"/>
              <a:gd name="adj2" fmla="val 8449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</a:t>
            </a:r>
            <a:r>
              <a:rPr lang="nb-NO" sz="2200" b="1" dirty="0">
                <a:solidFill>
                  <a:schemeClr val="tx1"/>
                </a:solidFill>
                <a:latin typeface="Calibri"/>
              </a:rPr>
              <a:t>A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86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EA87-FFF0-EE67-6E07-871F9A43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39BD534-6A1A-2677-5C6D-CF8C9A6E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349"/>
            <a:ext cx="5994400" cy="1017949"/>
          </a:xfrm>
        </p:spPr>
        <p:txBody>
          <a:bodyPr>
            <a:normAutofit/>
          </a:bodyPr>
          <a:lstStyle/>
          <a:p>
            <a:r>
              <a:rPr lang="nb-NO" sz="3600" dirty="0"/>
              <a:t>Mål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4A98D7-926C-9CB5-8A41-F726FBE7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9"/>
            <a:ext cx="5994400" cy="320951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dirty="0">
                <a:sym typeface="Calibri"/>
              </a:rPr>
              <a:t>I denne modulen har vi sett på argumenter for uteundervisning. I tillegg har dere blitt kjent med noen ressurser som kan bidra til å gjøre det enklere å ta elevene med ut ved å bruke </a:t>
            </a:r>
            <a:r>
              <a:rPr lang="nb-NO" dirty="0"/>
              <a:t>skolens nærområde.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dirty="0"/>
              <a:t>Modulen består av tre deler:</a:t>
            </a:r>
            <a:endParaRPr lang="nb-NO" dirty="0">
              <a:sym typeface="Calibri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b-NO" dirty="0"/>
          </a:p>
        </p:txBody>
      </p:sp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9E90F7FF-5F45-C4AD-42F3-282A45651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525812"/>
              </p:ext>
            </p:extLst>
          </p:nvPr>
        </p:nvGraphicFramePr>
        <p:xfrm>
          <a:off x="165472" y="4124438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Bilde 9">
            <a:extLst>
              <a:ext uri="{FF2B5EF4-FFF2-40B4-BE49-F238E27FC236}">
                <a16:creationId xmlns:a16="http://schemas.microsoft.com/office/drawing/2014/main" id="{7444BEA1-EC26-9D00-EE36-A16F2AB7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319" y="1027906"/>
            <a:ext cx="3097457" cy="4643919"/>
          </a:xfrm>
          <a:prstGeom prst="rect">
            <a:avLst/>
          </a:prstGeom>
        </p:spPr>
      </p:pic>
      <p:sp>
        <p:nvSpPr>
          <p:cNvPr id="8" name="Bildeforklaring formet som et avrundet rektangel 5" descr="I dag skal vi gjennomføre C  Erfaringsdeling.">
            <a:extLst>
              <a:ext uri="{FF2B5EF4-FFF2-40B4-BE49-F238E27FC236}">
                <a16:creationId xmlns:a16="http://schemas.microsoft.com/office/drawing/2014/main" id="{ABDA4171-3816-7A4A-8741-2EAADA9D6C5C}"/>
              </a:ext>
            </a:extLst>
          </p:cNvPr>
          <p:cNvSpPr/>
          <p:nvPr/>
        </p:nvSpPr>
        <p:spPr>
          <a:xfrm>
            <a:off x="4650752" y="3623623"/>
            <a:ext cx="3383134" cy="968972"/>
          </a:xfrm>
          <a:prstGeom prst="wedgeRoundRectCallout">
            <a:avLst>
              <a:gd name="adj1" fmla="val 8640"/>
              <a:gd name="adj2" fmla="val 9375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</a:t>
            </a:r>
            <a:r>
              <a:rPr lang="nb-NO" sz="2200" b="1" dirty="0">
                <a:solidFill>
                  <a:schemeClr val="tx1"/>
                </a:solidFill>
                <a:latin typeface="Calibri"/>
              </a:rPr>
              <a:t>C.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75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3600" dirty="0"/>
              <a:t>Tidsplan for økt 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601A4A-603E-FA08-9768-0682D6A91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64578"/>
              </p:ext>
            </p:extLst>
          </p:nvPr>
        </p:nvGraphicFramePr>
        <p:xfrm>
          <a:off x="1130424" y="2276872"/>
          <a:ext cx="9502080" cy="31683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Del erfaringer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70937394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Uteaktivitet i elevrolle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25 </a:t>
                      </a:r>
                      <a:r>
                        <a:rPr lang="x-none" sz="2200" dirty="0"/>
                        <a:t>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dk1"/>
                          </a:solidFill>
                          <a:sym typeface="Calibri"/>
                        </a:rPr>
                        <a:t>Analyser aktivitet</a:t>
                      </a:r>
                      <a:endParaRPr lang="nb-NO"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20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Oppsummering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  5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576595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60 minutter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193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5113338-67A5-6AA6-2E70-1C6D0340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Del erfaringer i grupper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3E3E2C9-46D6-9BD9-B120-4A51410E9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10 min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DA977D0-E20A-CEB9-186F-8D22953AF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44"/>
            <a:ext cx="10515600" cy="476511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nb-NO" sz="2400" dirty="0"/>
              <a:t>Hvilket utbytte opplevde du at elevene fikk i aktiviteten? </a:t>
            </a:r>
            <a:endParaRPr lang="en-US" sz="2400" dirty="0"/>
          </a:p>
        </p:txBody>
      </p:sp>
      <p:graphicFrame>
        <p:nvGraphicFramePr>
          <p:cNvPr id="9" name="Tabell 1">
            <a:extLst>
              <a:ext uri="{FF2B5EF4-FFF2-40B4-BE49-F238E27FC236}">
                <a16:creationId xmlns:a16="http://schemas.microsoft.com/office/drawing/2014/main" id="{51AFF8C7-941E-F7E7-134A-DA375CAF0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73714"/>
              </p:ext>
            </p:extLst>
          </p:nvPr>
        </p:nvGraphicFramePr>
        <p:xfrm>
          <a:off x="909222" y="1954080"/>
          <a:ext cx="7739926" cy="4825375"/>
        </p:xfrm>
        <a:graphic>
          <a:graphicData uri="http://schemas.openxmlformats.org/drawingml/2006/table">
            <a:tbl>
              <a:tblPr firstRow="1" firstCol="1" bandRow="1">
                <a:effectLst/>
                <a:tableStyleId>{306799F8-075E-4A3A-A7F6-7FBC6576F1A4}</a:tableStyleId>
              </a:tblPr>
              <a:tblGrid>
                <a:gridCol w="1940213">
                  <a:extLst>
                    <a:ext uri="{9D8B030D-6E8A-4147-A177-3AD203B41FA5}">
                      <a16:colId xmlns:a16="http://schemas.microsoft.com/office/drawing/2014/main" val="633868185"/>
                    </a:ext>
                  </a:extLst>
                </a:gridCol>
                <a:gridCol w="5799713">
                  <a:extLst>
                    <a:ext uri="{9D8B030D-6E8A-4147-A177-3AD203B41FA5}">
                      <a16:colId xmlns:a16="http://schemas.microsoft.com/office/drawing/2014/main" val="547759138"/>
                    </a:ext>
                  </a:extLst>
                </a:gridCol>
              </a:tblGrid>
              <a:tr h="64697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Kjennetegn på elevers utbytte av uteundervisning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1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508383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Kobling mellom </a:t>
                      </a:r>
                      <a:b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teori og praksis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relaterer ny teori til egne erfaringer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observerer nøye og beskriver det som er der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ser sammenhenger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bygger forklaringer og tolkninger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469494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Motivasjon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engasjement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bidrar og deltar aktivt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er konsentrert om aktiviteten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utholdenhet og tar ansvar for å gjennomføre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480718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Gode samspill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løser oppgaver sammen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lytter til andre og venter på tur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tålmodighet og forklarer dersom noen ikke forstår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gir konstruktive tilbakemeldinger til hverandre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74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A0FD5-5A19-5932-2356-23DE796E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6046F21-BA0F-E3B6-5FD2-C01CA875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09" y="1814405"/>
            <a:ext cx="9369911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dirty="0">
                <a:solidFill>
                  <a:schemeClr val="accent1"/>
                </a:solidFill>
              </a:rPr>
              <a:t>Ny u</a:t>
            </a:r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teaktivitet i elevrolle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838AA3-96C5-C035-37A8-8B0507C1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9203FE0E-0AF2-B7E1-17BC-ABA510A09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5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05502-907C-7FD8-A868-431321BEF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E76567B-D323-E723-FBAF-04F45DC0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3600" dirty="0"/>
              <a:t>Gjennomfører utedelen</a:t>
            </a:r>
            <a:endParaRPr lang="nb-NO" sz="3600" b="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CF0266B-4D77-9BF3-99D7-D9ACB953C1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dirty="0"/>
              <a:t>15 min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7C4623C-90FB-000E-B4FB-B221F0A8B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241702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Vi skal nå bli kjent aktiviteten </a:t>
            </a:r>
            <a:r>
              <a:rPr lang="nb-NO" sz="2200" i="1" dirty="0"/>
              <a:t>Hvordan trener astronauter når de kommer tilbake?</a:t>
            </a:r>
            <a:r>
              <a:rPr lang="nn-NO" sz="2200" i="1" dirty="0"/>
              <a:t> </a:t>
            </a:r>
            <a:r>
              <a:rPr lang="nb-NO" sz="2200" dirty="0"/>
              <a:t>fra</a:t>
            </a:r>
            <a:r>
              <a:rPr lang="nb-NO" sz="2200" i="1" dirty="0"/>
              <a:t> </a:t>
            </a:r>
            <a:r>
              <a:rPr lang="nb-NO" sz="2200" dirty="0">
                <a:hlinkClick r:id="rId3"/>
              </a:rPr>
              <a:t>naturfag.no/uterommet</a:t>
            </a:r>
            <a:r>
              <a:rPr lang="nb-NO" sz="2200" i="1" dirty="0"/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Vi går ut og gjennomfører utedelen i aktiviteten. Etterpå skal dere vurdere utbyttet.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Modulleder er lærer og de andre er i elevrolle. </a:t>
            </a:r>
          </a:p>
          <a:p>
            <a:pPr marL="0" indent="0">
              <a:spcBef>
                <a:spcPts val="1800"/>
              </a:spcBef>
              <a:buNone/>
            </a:pPr>
            <a:endParaRPr lang="nn-NO" sz="2200" i="1" dirty="0"/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EA79F9A1-E675-1760-DCC1-3E40021F8DB6}"/>
              </a:ext>
            </a:extLst>
          </p:cNvPr>
          <p:cNvSpPr/>
          <p:nvPr/>
        </p:nvSpPr>
        <p:spPr>
          <a:xfrm>
            <a:off x="838200" y="4733609"/>
            <a:ext cx="5727700" cy="977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Ses ute </a:t>
            </a:r>
            <a:r>
              <a:rPr lang="nb-NO" sz="3200" b="1" dirty="0">
                <a:sym typeface="Wingdings" panose="05000000000000000000" pitchFamily="2" charset="2"/>
              </a:rPr>
              <a:t></a:t>
            </a:r>
            <a:endParaRPr lang="nb-NO" sz="3200" b="1" dirty="0"/>
          </a:p>
        </p:txBody>
      </p:sp>
      <p:grpSp>
        <p:nvGrpSpPr>
          <p:cNvPr id="9" name="Group 8" descr="Skjermbilde av nettsiden som viser undervisningsopplegget &quot;Hvilket kjennetegn har småkrypene?&quot; på naturfag.no/uterommet.">
            <a:extLst>
              <a:ext uri="{FF2B5EF4-FFF2-40B4-BE49-F238E27FC236}">
                <a16:creationId xmlns:a16="http://schemas.microsoft.com/office/drawing/2014/main" id="{4CAC8ED1-9D0B-8DCA-BA11-C341913E7707}"/>
              </a:ext>
            </a:extLst>
          </p:cNvPr>
          <p:cNvGrpSpPr/>
          <p:nvPr/>
        </p:nvGrpSpPr>
        <p:grpSpPr>
          <a:xfrm>
            <a:off x="7796893" y="1751087"/>
            <a:ext cx="3927022" cy="4016527"/>
            <a:chOff x="7796893" y="1751087"/>
            <a:chExt cx="3927022" cy="4016527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8A029B05-3BD8-9E9C-9C52-23B261CD4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6893" y="2073818"/>
              <a:ext cx="3927022" cy="3693796"/>
            </a:xfrm>
            <a:prstGeom prst="rect">
              <a:avLst/>
            </a:prstGeom>
          </p:spPr>
        </p:pic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47B50948-4A98-315F-2E0A-C81EDB061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6893" y="1751087"/>
              <a:ext cx="3927022" cy="1430357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8122082B-7A58-2192-04D2-4BC33CBCC522}"/>
                </a:ext>
              </a:extLst>
            </p:cNvPr>
            <p:cNvSpPr txBox="1"/>
            <p:nvPr/>
          </p:nvSpPr>
          <p:spPr>
            <a:xfrm>
              <a:off x="9943281" y="2410438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10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12EB6DB-D05B-3A62-8CB5-9611B3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Gjennomfør etterarbeid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D3A141A7-D220-612A-62DC-0A078B4F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Vi skal nå bli kjent med </a:t>
            </a:r>
            <a:r>
              <a:rPr lang="nb-NO" sz="2200" b="1" dirty="0"/>
              <a:t>etterarbeidet</a:t>
            </a:r>
            <a:r>
              <a:rPr lang="nb-NO" sz="2200" dirty="0"/>
              <a:t> i aktiviteten </a:t>
            </a:r>
            <a:r>
              <a:rPr lang="nb-NO" sz="2200" dirty="0">
                <a:hlinkClick r:id="rId3"/>
              </a:rPr>
              <a:t>Hvordan trener astronauter når de kommer tilbake? </a:t>
            </a:r>
            <a:endParaRPr lang="nb-NO" sz="2200" dirty="0"/>
          </a:p>
          <a:p>
            <a:pPr marL="0" indent="0">
              <a:spcBef>
                <a:spcPts val="2400"/>
              </a:spcBef>
              <a:buNone/>
            </a:pPr>
            <a:r>
              <a:rPr lang="nb-NO" sz="2200" b="1" dirty="0"/>
              <a:t>Samarbeid i par:</a:t>
            </a:r>
          </a:p>
          <a:p>
            <a:r>
              <a:rPr lang="nb-NO" sz="2200" dirty="0"/>
              <a:t>Åpne nettsiden: naturfag.no/uterommet og finn aktiviteten. </a:t>
            </a:r>
          </a:p>
          <a:p>
            <a:r>
              <a:rPr lang="nb-NO" sz="2200" dirty="0"/>
              <a:t>Se filmen, les gjennom beskrivelsen og se gjennom presentasjonen til etterarbeidet. </a:t>
            </a:r>
          </a:p>
          <a:p>
            <a:endParaRPr lang="nb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5678B-C836-3010-2A03-41EB3B7C8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10 min</a:t>
            </a:r>
          </a:p>
        </p:txBody>
      </p:sp>
      <p:grpSp>
        <p:nvGrpSpPr>
          <p:cNvPr id="10" name="Group 9" descr="Skjermbilde av nettsiden som viser undervisningsopplegget &quot;Hvilket kjennetegn har småkrypene?&quot; på naturfag.no/uterommet.">
            <a:extLst>
              <a:ext uri="{FF2B5EF4-FFF2-40B4-BE49-F238E27FC236}">
                <a16:creationId xmlns:a16="http://schemas.microsoft.com/office/drawing/2014/main" id="{24765937-57DB-13C1-CAC3-6A5C833649F2}"/>
              </a:ext>
            </a:extLst>
          </p:cNvPr>
          <p:cNvGrpSpPr/>
          <p:nvPr/>
        </p:nvGrpSpPr>
        <p:grpSpPr>
          <a:xfrm>
            <a:off x="7796893" y="1751087"/>
            <a:ext cx="3927022" cy="4016527"/>
            <a:chOff x="7796893" y="1751087"/>
            <a:chExt cx="3927022" cy="4016527"/>
          </a:xfrm>
        </p:grpSpPr>
        <p:pic>
          <p:nvPicPr>
            <p:cNvPr id="11" name="Bilde 2">
              <a:extLst>
                <a:ext uri="{FF2B5EF4-FFF2-40B4-BE49-F238E27FC236}">
                  <a16:creationId xmlns:a16="http://schemas.microsoft.com/office/drawing/2014/main" id="{3F76F303-47AE-FDB6-5ED3-44A88FC36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6893" y="2073818"/>
              <a:ext cx="3927022" cy="3693796"/>
            </a:xfrm>
            <a:prstGeom prst="rect">
              <a:avLst/>
            </a:prstGeom>
          </p:spPr>
        </p:pic>
        <p:pic>
          <p:nvPicPr>
            <p:cNvPr id="13" name="Bilde 1">
              <a:extLst>
                <a:ext uri="{FF2B5EF4-FFF2-40B4-BE49-F238E27FC236}">
                  <a16:creationId xmlns:a16="http://schemas.microsoft.com/office/drawing/2014/main" id="{38C8F988-CA9F-2294-1395-28815CDB1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6893" y="1751087"/>
              <a:ext cx="3927022" cy="1430357"/>
            </a:xfrm>
            <a:prstGeom prst="rect">
              <a:avLst/>
            </a:prstGeom>
          </p:spPr>
        </p:pic>
        <p:sp>
          <p:nvSpPr>
            <p:cNvPr id="14" name="TekstSylinder 6">
              <a:extLst>
                <a:ext uri="{FF2B5EF4-FFF2-40B4-BE49-F238E27FC236}">
                  <a16:creationId xmlns:a16="http://schemas.microsoft.com/office/drawing/2014/main" id="{AC1321CF-2B5A-5D34-729B-820A5634E6E2}"/>
                </a:ext>
              </a:extLst>
            </p:cNvPr>
            <p:cNvSpPr txBox="1"/>
            <p:nvPr/>
          </p:nvSpPr>
          <p:spPr>
            <a:xfrm>
              <a:off x="9943281" y="2410438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27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93663-5BBB-6E77-CD03-A6C445C76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01F204D-8D85-75F3-724E-E3749600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Analyser aktivitet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28780FD-1D28-B43C-D7C9-14F4EC7D8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20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6587D5C9-1759-F456-BC85-369F0F82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7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5AC1D-EF38-9CDC-4AD9-655F8DE0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Vurder utbytte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5297B-3993-8F02-EE2E-6A1323D992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10 min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E966874-070E-C5CA-DBE3-93083E45EB14}"/>
              </a:ext>
            </a:extLst>
          </p:cNvPr>
          <p:cNvSpPr txBox="1"/>
          <p:nvPr/>
        </p:nvSpPr>
        <p:spPr>
          <a:xfrm>
            <a:off x="838200" y="1087822"/>
            <a:ext cx="83488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200" b="1" dirty="0"/>
              <a:t>Samarbeid i grupper</a:t>
            </a:r>
            <a:r>
              <a:rPr lang="nb-NO" sz="2200" dirty="0"/>
              <a:t>: Bruk tabellen, og vurder hvilket utbytte dere fikk av 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aktiviteten </a:t>
            </a:r>
            <a:r>
              <a:rPr lang="nb-NO" sz="2200" i="1" dirty="0"/>
              <a:t>Hvordan trener astronauter når de kommer tilbake? </a:t>
            </a:r>
            <a:endParaRPr lang="nb-NO" sz="2200" dirty="0"/>
          </a:p>
        </p:txBody>
      </p:sp>
      <p:graphicFrame>
        <p:nvGraphicFramePr>
          <p:cNvPr id="9" name="Tabell 1">
            <a:extLst>
              <a:ext uri="{FF2B5EF4-FFF2-40B4-BE49-F238E27FC236}">
                <a16:creationId xmlns:a16="http://schemas.microsoft.com/office/drawing/2014/main" id="{1BA35DF3-1EB4-5F04-0E29-ABF369898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46673"/>
              </p:ext>
            </p:extLst>
          </p:nvPr>
        </p:nvGraphicFramePr>
        <p:xfrm>
          <a:off x="909222" y="1975604"/>
          <a:ext cx="7739926" cy="4761912"/>
        </p:xfrm>
        <a:graphic>
          <a:graphicData uri="http://schemas.openxmlformats.org/drawingml/2006/table">
            <a:tbl>
              <a:tblPr firstRow="1" firstCol="1" bandRow="1">
                <a:effectLst/>
                <a:tableStyleId>{306799F8-075E-4A3A-A7F6-7FBC6576F1A4}</a:tableStyleId>
              </a:tblPr>
              <a:tblGrid>
                <a:gridCol w="1940213">
                  <a:extLst>
                    <a:ext uri="{9D8B030D-6E8A-4147-A177-3AD203B41FA5}">
                      <a16:colId xmlns:a16="http://schemas.microsoft.com/office/drawing/2014/main" val="633868185"/>
                    </a:ext>
                  </a:extLst>
                </a:gridCol>
                <a:gridCol w="5799713">
                  <a:extLst>
                    <a:ext uri="{9D8B030D-6E8A-4147-A177-3AD203B41FA5}">
                      <a16:colId xmlns:a16="http://schemas.microsoft.com/office/drawing/2014/main" val="547759138"/>
                    </a:ext>
                  </a:extLst>
                </a:gridCol>
              </a:tblGrid>
              <a:tr h="58351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Kjennetegn på elevers utbytte av uteundervisning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1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508383"/>
                  </a:ext>
                </a:extLst>
              </a:tr>
              <a:tr h="130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Kobling mellom </a:t>
                      </a:r>
                      <a:b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teori og praksis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relaterer ny teori til egne erfaringer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observerer nøye og beskriver det som er der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ser sammenhenger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bygger forklaringer og tolkninger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469494"/>
                  </a:ext>
                </a:extLst>
              </a:tr>
              <a:tr h="130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Motivasjon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engasjement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bidrar og deltar aktivt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er konsentrert om aktiviteten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utholdenhet og tar ansvar for å gjennomføre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480718"/>
                  </a:ext>
                </a:extLst>
              </a:tr>
              <a:tr h="130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Gode samspill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løser oppgaver sammen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lytter til andre og venter på tur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tålmodighet og forklarer dersom noen ikke forstår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gir konstruktive tilbakemeldinger til hverandre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476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5AC1D-EF38-9CDC-4AD9-655F8DE0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8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Del i plenum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5297B-3993-8F02-EE2E-6A1323D992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10 min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E966874-070E-C5CA-DBE3-93083E45EB14}"/>
              </a:ext>
            </a:extLst>
          </p:cNvPr>
          <p:cNvSpPr txBox="1"/>
          <p:nvPr/>
        </p:nvSpPr>
        <p:spPr>
          <a:xfrm>
            <a:off x="838200" y="1066305"/>
            <a:ext cx="8005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200" dirty="0"/>
              <a:t>Hvilket utbytte hadde dere av 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aktiviteten </a:t>
            </a:r>
            <a:r>
              <a:rPr lang="nb-NO" sz="2200" i="1" dirty="0"/>
              <a:t>Hvordan trener astronauter når de kommer tilbake? </a:t>
            </a:r>
            <a:endParaRPr lang="nb-NO" sz="2200" dirty="0"/>
          </a:p>
        </p:txBody>
      </p:sp>
      <p:graphicFrame>
        <p:nvGraphicFramePr>
          <p:cNvPr id="9" name="Tabell 1">
            <a:extLst>
              <a:ext uri="{FF2B5EF4-FFF2-40B4-BE49-F238E27FC236}">
                <a16:creationId xmlns:a16="http://schemas.microsoft.com/office/drawing/2014/main" id="{6D89BAFC-69BC-FE06-12D3-52C99E394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25548"/>
              </p:ext>
            </p:extLst>
          </p:nvPr>
        </p:nvGraphicFramePr>
        <p:xfrm>
          <a:off x="909222" y="1975604"/>
          <a:ext cx="7739926" cy="4761912"/>
        </p:xfrm>
        <a:graphic>
          <a:graphicData uri="http://schemas.openxmlformats.org/drawingml/2006/table">
            <a:tbl>
              <a:tblPr firstRow="1" firstCol="1" bandRow="1">
                <a:effectLst/>
                <a:tableStyleId>{306799F8-075E-4A3A-A7F6-7FBC6576F1A4}</a:tableStyleId>
              </a:tblPr>
              <a:tblGrid>
                <a:gridCol w="1940213">
                  <a:extLst>
                    <a:ext uri="{9D8B030D-6E8A-4147-A177-3AD203B41FA5}">
                      <a16:colId xmlns:a16="http://schemas.microsoft.com/office/drawing/2014/main" val="633868185"/>
                    </a:ext>
                  </a:extLst>
                </a:gridCol>
                <a:gridCol w="5799713">
                  <a:extLst>
                    <a:ext uri="{9D8B030D-6E8A-4147-A177-3AD203B41FA5}">
                      <a16:colId xmlns:a16="http://schemas.microsoft.com/office/drawing/2014/main" val="547759138"/>
                    </a:ext>
                  </a:extLst>
                </a:gridCol>
              </a:tblGrid>
              <a:tr h="58351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Kjennetegn på elevers utbytte av uteundervisning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1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508383"/>
                  </a:ext>
                </a:extLst>
              </a:tr>
              <a:tr h="130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Kobling mellom </a:t>
                      </a:r>
                      <a:b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teori og praksis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relaterer ny teori til egne erfaringer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observerer nøye og beskriver det som er der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ser sammenhenger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bygger forklaringer og tolkninger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469494"/>
                  </a:ext>
                </a:extLst>
              </a:tr>
              <a:tr h="130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Motivasjon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engasjement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bidrar og deltar aktivt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er konsentrert om aktiviteten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utholdenhet og tar ansvar for å gjennomføre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480718"/>
                  </a:ext>
                </a:extLst>
              </a:tr>
              <a:tr h="130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600" b="1" kern="100" dirty="0">
                          <a:solidFill>
                            <a:schemeClr val="tx1"/>
                          </a:solidFill>
                          <a:effectLst/>
                        </a:rPr>
                        <a:t>Gode samspill</a:t>
                      </a:r>
                      <a:endParaRPr lang="nb-NO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løser oppgaver sammen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lytter til andre og venter på tur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viser tålmodighet og forklarer dersom noen ikke forstår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kern="100" dirty="0">
                          <a:solidFill>
                            <a:schemeClr val="tx1"/>
                          </a:solidFill>
                          <a:effectLst/>
                        </a:rPr>
                        <a:t>gir konstruktive tilbakemeldinger til hverandre</a:t>
                      </a:r>
                      <a:endParaRPr lang="nb-NO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607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5113338-67A5-6AA6-2E70-1C6D0340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Oppsummering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97C12F2-CAC9-DAEE-D61E-815D49DFA5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5 min</a:t>
            </a:r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15115A5-A87D-E969-5C4A-334BD7604FB3}"/>
              </a:ext>
            </a:extLst>
          </p:cNvPr>
          <p:cNvSpPr txBox="1"/>
          <p:nvPr/>
        </p:nvSpPr>
        <p:spPr>
          <a:xfrm>
            <a:off x="771940" y="2146161"/>
            <a:ext cx="467142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nb-NO" sz="2200" dirty="0"/>
              <a:t>I denne modulen har dere blitt kjent med </a:t>
            </a:r>
            <a:r>
              <a:rPr lang="nb-NO" sz="2200" dirty="0">
                <a:sym typeface="Calibri"/>
              </a:rPr>
              <a:t>hvilket utbytte elevene kan ha av uteundervisning.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Avslutt med å diskutere hvordan dere kan bruke tabellen i egen praksis</a:t>
            </a:r>
            <a:r>
              <a:rPr lang="nb-NO" sz="2200" dirty="0">
                <a:solidFill>
                  <a:schemeClr val="dk1"/>
                </a:solidFill>
                <a:sym typeface="Calibri"/>
              </a:rPr>
              <a:t>.</a:t>
            </a:r>
            <a:endParaRPr lang="nb-NO" sz="2200" dirty="0"/>
          </a:p>
        </p:txBody>
      </p:sp>
      <p:graphicFrame>
        <p:nvGraphicFramePr>
          <p:cNvPr id="10" name="Tabell 1">
            <a:extLst>
              <a:ext uri="{FF2B5EF4-FFF2-40B4-BE49-F238E27FC236}">
                <a16:creationId xmlns:a16="http://schemas.microsoft.com/office/drawing/2014/main" id="{10C5DD87-AFE3-AD3D-705B-5E21CA5AE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89815"/>
              </p:ext>
            </p:extLst>
          </p:nvPr>
        </p:nvGraphicFramePr>
        <p:xfrm>
          <a:off x="5894180" y="1804756"/>
          <a:ext cx="5983861" cy="3723259"/>
        </p:xfrm>
        <a:graphic>
          <a:graphicData uri="http://schemas.openxmlformats.org/drawingml/2006/table">
            <a:tbl>
              <a:tblPr firstRow="1" firstCol="1" bandRow="1">
                <a:effectLst/>
                <a:tableStyleId>{306799F8-075E-4A3A-A7F6-7FBC6576F1A4}</a:tableStyleId>
              </a:tblPr>
              <a:tblGrid>
                <a:gridCol w="1500009">
                  <a:extLst>
                    <a:ext uri="{9D8B030D-6E8A-4147-A177-3AD203B41FA5}">
                      <a16:colId xmlns:a16="http://schemas.microsoft.com/office/drawing/2014/main" val="633868185"/>
                    </a:ext>
                  </a:extLst>
                </a:gridCol>
                <a:gridCol w="4483852">
                  <a:extLst>
                    <a:ext uri="{9D8B030D-6E8A-4147-A177-3AD203B41FA5}">
                      <a16:colId xmlns:a16="http://schemas.microsoft.com/office/drawing/2014/main" val="547759138"/>
                    </a:ext>
                  </a:extLst>
                </a:gridCol>
              </a:tblGrid>
              <a:tr h="362149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Kjennetegn på elevers utbytte av uteundervisning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1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508383"/>
                  </a:ext>
                </a:extLst>
              </a:tr>
              <a:tr h="969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  <a:t>Kobling mellom </a:t>
                      </a:r>
                      <a:b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  <a:t>teori og praksis</a:t>
                      </a:r>
                      <a:endParaRPr lang="nb-NO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relaterer ny teori til egne erfaringer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observerer nøye og beskriver det som er der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ser sammenhenger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bygger forklaringer og tolkninger</a:t>
                      </a:r>
                      <a:endParaRPr lang="nb-NO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469494"/>
                  </a:ext>
                </a:extLst>
              </a:tr>
              <a:tr h="113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  <a:t>Motivasjon</a:t>
                      </a:r>
                      <a:endParaRPr lang="nb-NO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viser engasjement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bidrar og deltar aktivt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er konsentrert om aktiviteten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viser utholdenhet og tar ansvar for å gjennomføre</a:t>
                      </a:r>
                      <a:endParaRPr lang="nb-NO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480718"/>
                  </a:ext>
                </a:extLst>
              </a:tr>
              <a:tr h="113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200" b="1" kern="100" dirty="0">
                          <a:solidFill>
                            <a:schemeClr val="tx1"/>
                          </a:solidFill>
                          <a:effectLst/>
                        </a:rPr>
                        <a:t>Gode samspill</a:t>
                      </a:r>
                      <a:endParaRPr lang="nb-NO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løser oppgaver sammen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lytter til andre og venter på tur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viser tålmodighet og forklarer dersom noen ikke forstår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00" dirty="0">
                          <a:solidFill>
                            <a:schemeClr val="tx1"/>
                          </a:solidFill>
                          <a:effectLst/>
                        </a:rPr>
                        <a:t>gir konstruktive tilbakemeldinger til hverandre</a:t>
                      </a:r>
                      <a:endParaRPr lang="nb-NO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49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A85774-CEFE-8109-50F8-6C8295C0E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 – Samarbeid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29DA340-A3B8-C6C3-CF6E-BBB18D7A4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Elevenes utbytte av uteundervisning</a:t>
            </a:r>
          </a:p>
        </p:txBody>
      </p:sp>
    </p:spTree>
    <p:extLst>
      <p:ext uri="{BB962C8B-B14F-4D97-AF65-F5344CB8AC3E}">
        <p14:creationId xmlns:p14="http://schemas.microsoft.com/office/powerpoint/2010/main" val="1987299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30409-E7F8-F7F3-6084-C78734E3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Helt til slutt</a:t>
            </a:r>
            <a:br>
              <a:rPr lang="nb-NO" dirty="0"/>
            </a:br>
            <a:r>
              <a:rPr lang="nb-NO" sz="3200" i="1" dirty="0"/>
              <a:t>Hvilket ord gjemmer seg her?</a:t>
            </a:r>
            <a:endParaRPr lang="nb-NO" i="1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E7335FE-F328-463B-4E12-3036F7877FA7}"/>
              </a:ext>
            </a:extLst>
          </p:cNvPr>
          <p:cNvSpPr txBox="1"/>
          <p:nvPr/>
        </p:nvSpPr>
        <p:spPr>
          <a:xfrm>
            <a:off x="838200" y="2263957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R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858A4DB-0EDF-5C54-C246-03DF306E1DD5}"/>
              </a:ext>
            </a:extLst>
          </p:cNvPr>
          <p:cNvSpPr txBox="1"/>
          <p:nvPr/>
        </p:nvSpPr>
        <p:spPr>
          <a:xfrm>
            <a:off x="4666800" y="1843324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G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10D8DEC-1D74-3BC7-9C40-465AAAFAADBE}"/>
              </a:ext>
            </a:extLst>
          </p:cNvPr>
          <p:cNvSpPr txBox="1"/>
          <p:nvPr/>
        </p:nvSpPr>
        <p:spPr>
          <a:xfrm>
            <a:off x="8182061" y="1669785"/>
            <a:ext cx="461695" cy="111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N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2BD024E-EC2A-682A-3CB8-EFEDEE922429}"/>
              </a:ext>
            </a:extLst>
          </p:cNvPr>
          <p:cNvSpPr txBox="1"/>
          <p:nvPr/>
        </p:nvSpPr>
        <p:spPr>
          <a:xfrm>
            <a:off x="3282671" y="3225844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N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F98A575-6C30-7695-F49D-E0612376DD04}"/>
              </a:ext>
            </a:extLst>
          </p:cNvPr>
          <p:cNvSpPr txBox="1"/>
          <p:nvPr/>
        </p:nvSpPr>
        <p:spPr>
          <a:xfrm>
            <a:off x="5381077" y="2732629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I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C3F59EB-642F-4E61-C48C-7BDDA913AEDD}"/>
              </a:ext>
            </a:extLst>
          </p:cNvPr>
          <p:cNvSpPr txBox="1"/>
          <p:nvPr/>
        </p:nvSpPr>
        <p:spPr>
          <a:xfrm>
            <a:off x="8002713" y="2671846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S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978DD85-7155-A797-46DE-F9E86D34DA55}"/>
              </a:ext>
            </a:extLst>
          </p:cNvPr>
          <p:cNvSpPr txBox="1"/>
          <p:nvPr/>
        </p:nvSpPr>
        <p:spPr>
          <a:xfrm>
            <a:off x="3424535" y="4266387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R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FCF9F5D-B540-43DB-CA6F-C8144A64E12D}"/>
              </a:ext>
            </a:extLst>
          </p:cNvPr>
          <p:cNvSpPr txBox="1"/>
          <p:nvPr/>
        </p:nvSpPr>
        <p:spPr>
          <a:xfrm>
            <a:off x="6903244" y="3856982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A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0E2CD44-0847-DA0F-6E7A-21729B3DF8A2}"/>
              </a:ext>
            </a:extLst>
          </p:cNvPr>
          <p:cNvSpPr txBox="1"/>
          <p:nvPr/>
        </p:nvSpPr>
        <p:spPr>
          <a:xfrm>
            <a:off x="10239565" y="3856982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E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B3CB11B-2768-C107-84A6-1BDAF1ECD8E7}"/>
              </a:ext>
            </a:extLst>
          </p:cNvPr>
          <p:cNvSpPr txBox="1"/>
          <p:nvPr/>
        </p:nvSpPr>
        <p:spPr>
          <a:xfrm>
            <a:off x="483870" y="5319948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A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C090947-B835-A0CA-08CB-3C0D87CF1A90}"/>
              </a:ext>
            </a:extLst>
          </p:cNvPr>
          <p:cNvSpPr txBox="1"/>
          <p:nvPr/>
        </p:nvSpPr>
        <p:spPr>
          <a:xfrm>
            <a:off x="3921254" y="4929355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Æ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4E2BAC6-9889-61B2-1793-92533427DCB5}"/>
              </a:ext>
            </a:extLst>
          </p:cNvPr>
          <p:cNvSpPr txBox="1"/>
          <p:nvPr/>
        </p:nvSpPr>
        <p:spPr>
          <a:xfrm>
            <a:off x="6919150" y="5319948"/>
            <a:ext cx="354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L</a:t>
            </a:r>
            <a:endParaRPr lang="nb-NO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96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Referanser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>
              <a:buNone/>
            </a:pPr>
            <a:r>
              <a:rPr lang="de-DE" sz="1500" b="1" dirty="0">
                <a:solidFill>
                  <a:schemeClr val="accent1"/>
                </a:solidFill>
              </a:rPr>
              <a:t>Becker, C., Lauterbach, G., Spengler, S., </a:t>
            </a:r>
            <a:r>
              <a:rPr lang="de-DE" sz="1500" b="1" dirty="0" err="1">
                <a:solidFill>
                  <a:schemeClr val="accent1"/>
                </a:solidFill>
              </a:rPr>
              <a:t>Dettweiler</a:t>
            </a:r>
            <a:r>
              <a:rPr lang="de-DE" sz="1500" b="1" dirty="0">
                <a:solidFill>
                  <a:schemeClr val="accent1"/>
                </a:solidFill>
              </a:rPr>
              <a:t>, U., &amp; </a:t>
            </a:r>
            <a:r>
              <a:rPr lang="de-DE" sz="1500" b="1" dirty="0" err="1">
                <a:solidFill>
                  <a:schemeClr val="accent1"/>
                </a:solidFill>
              </a:rPr>
              <a:t>Mess</a:t>
            </a:r>
            <a:r>
              <a:rPr lang="de-DE" sz="1500" b="1" dirty="0">
                <a:solidFill>
                  <a:schemeClr val="accent1"/>
                </a:solidFill>
              </a:rPr>
              <a:t>, F. (2017). </a:t>
            </a:r>
            <a:r>
              <a:rPr lang="en-US" sz="1500" b="1" dirty="0">
                <a:solidFill>
                  <a:schemeClr val="accent1"/>
                </a:solidFill>
              </a:rPr>
              <a:t>Effects of regular classes in outdoor education settings: A systematic review on students’ learning, social and health dimension. International Journal of Environmental Research and Public Health, 14(5), 1–20.</a:t>
            </a:r>
            <a:endParaRPr lang="nb-NO" sz="1500" b="1" dirty="0">
              <a:solidFill>
                <a:schemeClr val="accent1"/>
              </a:solidFill>
            </a:endParaRPr>
          </a:p>
          <a:p>
            <a:pPr marL="361950" indent="-361950">
              <a:buNone/>
            </a:pPr>
            <a:r>
              <a:rPr lang="nn-NO" sz="1500" b="1" dirty="0">
                <a:solidFill>
                  <a:schemeClr val="accent1"/>
                </a:solidFill>
              </a:rPr>
              <a:t>Frøyland, M., &amp; Remmen, K. B. (2019). </a:t>
            </a:r>
            <a:r>
              <a:rPr lang="nn-NO" sz="1500" b="1" dirty="0" err="1">
                <a:solidFill>
                  <a:schemeClr val="accent1"/>
                </a:solidFill>
              </a:rPr>
              <a:t>Utvidet</a:t>
            </a:r>
            <a:r>
              <a:rPr lang="nn-NO" sz="1500" b="1" dirty="0">
                <a:solidFill>
                  <a:schemeClr val="accent1"/>
                </a:solidFill>
              </a:rPr>
              <a:t> klasserom i naturfag. Oslo: universitetsforlaget.</a:t>
            </a:r>
          </a:p>
          <a:p>
            <a:pPr marL="361950" indent="-361950">
              <a:buNone/>
            </a:pPr>
            <a:r>
              <a:rPr lang="nb-NO" sz="1500" b="1" dirty="0">
                <a:solidFill>
                  <a:schemeClr val="accent1"/>
                </a:solidFill>
              </a:rPr>
              <a:t>Gabrielsen, A., &amp; Korsager, M. (2018). Nærmiljø som læringsarena i undervisning for bærekraftig utvikling. En analyse av læreres erfaringer og refleksjoner. </a:t>
            </a:r>
            <a:r>
              <a:rPr lang="en-US" sz="1500" b="1" dirty="0">
                <a:solidFill>
                  <a:schemeClr val="accent1"/>
                </a:solidFill>
              </a:rPr>
              <a:t>Nordic Studies in Science Education, 14(4), 335–349.</a:t>
            </a:r>
          </a:p>
          <a:p>
            <a:pPr marL="361950" indent="-361950">
              <a:buNone/>
            </a:pPr>
            <a:r>
              <a:rPr lang="nb-NO" sz="1500" b="1" dirty="0">
                <a:solidFill>
                  <a:schemeClr val="accent1"/>
                </a:solidFill>
              </a:rPr>
              <a:t>Korsager, M., &amp; Gabrielsen, A. (2024). Naturen som læringsarena i norsk grunnskole - En oversiktsstudie. Acta </a:t>
            </a:r>
            <a:r>
              <a:rPr lang="nb-NO" sz="1500" b="1" dirty="0" err="1">
                <a:solidFill>
                  <a:schemeClr val="accent1"/>
                </a:solidFill>
              </a:rPr>
              <a:t>Didactica</a:t>
            </a:r>
            <a:r>
              <a:rPr lang="nb-NO" sz="1500" b="1" dirty="0">
                <a:solidFill>
                  <a:schemeClr val="accent1"/>
                </a:solidFill>
              </a:rPr>
              <a:t> Norden. 18 (2), 1-19.</a:t>
            </a:r>
          </a:p>
          <a:p>
            <a:pPr marL="361950" indent="-361950">
              <a:buNone/>
            </a:pPr>
            <a:r>
              <a:rPr lang="nb-NO" sz="1500" b="1" dirty="0">
                <a:solidFill>
                  <a:schemeClr val="accent1"/>
                </a:solidFill>
              </a:rPr>
              <a:t>Kunnskapsdepartementet (2017). Overordnet del – verdier og prinsipper for grunnopplæringen. Fastsatt som forskrift ved kongelig resolusjon. Læreplanverket for Kunnskapsløftet 2020.</a:t>
            </a:r>
          </a:p>
          <a:p>
            <a:pPr marL="361950" indent="-361950">
              <a:buNone/>
            </a:pPr>
            <a:r>
              <a:rPr lang="nb-NO" sz="1500" b="1" dirty="0">
                <a:solidFill>
                  <a:schemeClr val="accent1"/>
                </a:solidFill>
              </a:rPr>
              <a:t>Mygind, L., </a:t>
            </a:r>
            <a:r>
              <a:rPr lang="nb-NO" sz="1500" b="1" dirty="0" err="1">
                <a:solidFill>
                  <a:schemeClr val="accent1"/>
                </a:solidFill>
              </a:rPr>
              <a:t>Kjeldsted</a:t>
            </a:r>
            <a:r>
              <a:rPr lang="nb-NO" sz="1500" b="1" dirty="0">
                <a:solidFill>
                  <a:schemeClr val="accent1"/>
                </a:solidFill>
              </a:rPr>
              <a:t>, E., </a:t>
            </a:r>
            <a:r>
              <a:rPr lang="nb-NO" sz="1500" b="1" dirty="0" err="1">
                <a:solidFill>
                  <a:schemeClr val="accent1"/>
                </a:solidFill>
              </a:rPr>
              <a:t>Hartmeyer</a:t>
            </a:r>
            <a:r>
              <a:rPr lang="nb-NO" sz="1500" b="1" dirty="0">
                <a:solidFill>
                  <a:schemeClr val="accent1"/>
                </a:solidFill>
              </a:rPr>
              <a:t>, R., </a:t>
            </a:r>
            <a:r>
              <a:rPr lang="nb-NO" sz="1500" b="1" dirty="0" err="1">
                <a:solidFill>
                  <a:schemeClr val="accent1"/>
                </a:solidFill>
              </a:rPr>
              <a:t>Myding</a:t>
            </a:r>
            <a:r>
              <a:rPr lang="nb-NO" sz="1500" b="1" dirty="0">
                <a:solidFill>
                  <a:schemeClr val="accent1"/>
                </a:solidFill>
              </a:rPr>
              <a:t>, E., &amp; </a:t>
            </a:r>
            <a:r>
              <a:rPr lang="nb-NO" sz="1500" b="1" dirty="0" err="1">
                <a:solidFill>
                  <a:schemeClr val="accent1"/>
                </a:solidFill>
              </a:rPr>
              <a:t>Bølling</a:t>
            </a:r>
            <a:r>
              <a:rPr lang="nb-NO" sz="1500" b="1" dirty="0">
                <a:solidFill>
                  <a:schemeClr val="accent1"/>
                </a:solidFill>
              </a:rPr>
              <a:t>, M. (2019). </a:t>
            </a:r>
            <a:r>
              <a:rPr lang="en-US" sz="1500" b="1" dirty="0">
                <a:solidFill>
                  <a:schemeClr val="accent1"/>
                </a:solidFill>
              </a:rPr>
              <a:t>Mental, physical and social health benefits of immersive nature-experience for children and adolescents: A systematic review and quality assessment of the evidence. </a:t>
            </a:r>
            <a:r>
              <a:rPr lang="nb-NO" sz="1500" b="1" dirty="0">
                <a:solidFill>
                  <a:schemeClr val="accent1"/>
                </a:solidFill>
              </a:rPr>
              <a:t>Health &amp; Place, 58, 1353–8292.</a:t>
            </a:r>
          </a:p>
          <a:p>
            <a:pPr marL="361950" indent="-361950">
              <a:buNone/>
            </a:pPr>
            <a:r>
              <a:rPr lang="nb-NO" sz="1500" b="1" dirty="0">
                <a:solidFill>
                  <a:schemeClr val="accent1"/>
                </a:solidFill>
              </a:rPr>
              <a:t>Remmen, K. B., &amp; Iversen, E. (2023). </a:t>
            </a:r>
            <a:r>
              <a:rPr lang="en-US" sz="1500" b="1" dirty="0">
                <a:solidFill>
                  <a:schemeClr val="accent1"/>
                </a:solidFill>
              </a:rPr>
              <a:t>A scoping review of research on school-based outdoor education in the Nordic countries. Journal of Adventure Education and Outdoor Learning, 23(4), 433-451.</a:t>
            </a:r>
          </a:p>
          <a:p>
            <a:pPr marL="361950" indent="-361950">
              <a:buNone/>
            </a:pPr>
            <a:r>
              <a:rPr lang="en-US" sz="1500" b="1" dirty="0">
                <a:solidFill>
                  <a:schemeClr val="accent1"/>
                </a:solidFill>
              </a:rPr>
              <a:t>Ritchhart, R. (2011). Making thinking visible: How to promote engagement, understanding, and independence for all learners. Jossey-Bass.</a:t>
            </a:r>
          </a:p>
        </p:txBody>
      </p:sp>
    </p:spTree>
    <p:extLst>
      <p:ext uri="{BB962C8B-B14F-4D97-AF65-F5344CB8AC3E}">
        <p14:creationId xmlns:p14="http://schemas.microsoft.com/office/powerpoint/2010/main" val="126248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5CADC55-4389-E3D0-DD8D-6393C4A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Tidsplan for økt 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0E5754-5D9A-F627-29B8-BDA046FF7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50500"/>
              </p:ext>
            </p:extLst>
          </p:nvPr>
        </p:nvGraphicFramePr>
        <p:xfrm>
          <a:off x="944157" y="1785806"/>
          <a:ext cx="9502080" cy="31683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dk1"/>
                          </a:solidFill>
                          <a:sym typeface="Calibri"/>
                        </a:rPr>
                        <a:t>Hvorfor utvide klasserommet?</a:t>
                      </a:r>
                      <a:endParaRPr lang="nb-NO"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Uteaktivitet</a:t>
                      </a:r>
                      <a:r>
                        <a:rPr lang="nb-NO" sz="2200" b="0" baseline="0" dirty="0">
                          <a:solidFill>
                            <a:schemeClr val="tx1"/>
                          </a:solidFill>
                        </a:rPr>
                        <a:t> i elevrolle </a:t>
                      </a:r>
                      <a:endParaRPr lang="nb-NO"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25</a:t>
                      </a:r>
                      <a:r>
                        <a:rPr lang="x-none" sz="2200" dirty="0"/>
                        <a:t>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Vurder utbytte av uteaktivitet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10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81072988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Planlegge utprøving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1</a:t>
                      </a:r>
                      <a:r>
                        <a:rPr lang="x-none" sz="2200" dirty="0"/>
                        <a:t>0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870581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60 minutter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2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728AB-3B95-430E-316F-F5D4298B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934238E-A680-2FC0-9CED-02B1E8BC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Hvorfor utvide klasserommet?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8DA126-8638-4671-BD4D-69B271A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15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FD9D815-F883-2DF1-2E39-3FBED1071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3FAC91-2CAA-5131-8142-6A0FCCEF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Hvorfor uteundervisning?</a:t>
            </a:r>
            <a:endParaRPr lang="nn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CB551E-9CAF-98C3-154B-680C2040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Diskuter i grupper:</a:t>
            </a:r>
            <a:endParaRPr lang="nb-NO" dirty="0"/>
          </a:p>
          <a:p>
            <a:r>
              <a:rPr lang="nb-NO" dirty="0"/>
              <a:t>Hvilke fordeler tenker du at elever kan ha av uteundervisning?</a:t>
            </a:r>
          </a:p>
        </p:txBody>
      </p:sp>
    </p:spTree>
    <p:extLst>
      <p:ext uri="{BB962C8B-B14F-4D97-AF65-F5344CB8AC3E}">
        <p14:creationId xmlns:p14="http://schemas.microsoft.com/office/powerpoint/2010/main" val="30698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C1F25C6-D4ED-5EA0-3F61-E8904013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Hva sier læreplanen om elevenes utbytte?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200299A-FE6A-E155-1C0E-B28D853C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96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den overordnete delen av læreplanen står det:</a:t>
            </a:r>
            <a:br>
              <a:rPr lang="nb-NO" sz="2200" dirty="0"/>
            </a:br>
            <a:endParaRPr lang="nb-NO" sz="2200" i="1" dirty="0"/>
          </a:p>
          <a:p>
            <a:pPr marL="0" indent="0">
              <a:buNone/>
            </a:pPr>
            <a:r>
              <a:rPr lang="nb-NO" sz="2200" i="1" dirty="0"/>
              <a:t>Gjennom opplæringen skal elevene få kunnskap om og utvikle respekt for naturen. De skal få oppleve naturen og se den som en kilde til nytte, glede, helse og læring.</a:t>
            </a:r>
          </a:p>
          <a:p>
            <a:pPr marL="0" indent="0" algn="r">
              <a:buNone/>
            </a:pPr>
            <a:r>
              <a:rPr lang="nb-NO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Kunnskapsdepartementet (2017), pkt. </a:t>
            </a:r>
            <a:r>
              <a:rPr lang="nb-NO" sz="2000" dirty="0">
                <a:solidFill>
                  <a:schemeClr val="accent1"/>
                </a:solidFill>
              </a:rPr>
              <a:t>1.5</a:t>
            </a:r>
          </a:p>
          <a:p>
            <a:pPr marL="0" indent="0">
              <a:buNone/>
            </a:pPr>
            <a:endParaRPr lang="nb-NO" sz="2200" i="1" dirty="0">
              <a:cs typeface="Calibri"/>
            </a:endParaRPr>
          </a:p>
          <a:p>
            <a:pPr marL="0" indent="0">
              <a:buNone/>
            </a:pPr>
            <a:r>
              <a:rPr lang="nb-NO" sz="2200" i="1" dirty="0"/>
              <a:t>Ved å bruke varierte læringsarenaer kan skolen gi elevene praktiske og livsnære erfaringer som fremmer motivasjon og innsikt. Lokalmiljøets og samfunnets engasjement kan bidra positivt til skolens og elevenes utvikling.</a:t>
            </a:r>
          </a:p>
          <a:p>
            <a:pPr marL="0" indent="0" algn="r">
              <a:buNone/>
            </a:pPr>
            <a:r>
              <a:rPr lang="nb-NO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Kunnskapsdepartementet (2017), pkt.</a:t>
            </a:r>
            <a:r>
              <a:rPr lang="nb-NO" sz="2000" dirty="0">
                <a:solidFill>
                  <a:schemeClr val="accent1"/>
                </a:solidFill>
              </a:rPr>
              <a:t> 3.1</a:t>
            </a:r>
            <a:endParaRPr lang="nb-NO" sz="2000" i="1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 descr="Foto av barn som går på en vei. ">
            <a:extLst>
              <a:ext uri="{FF2B5EF4-FFF2-40B4-BE49-F238E27FC236}">
                <a16:creationId xmlns:a16="http://schemas.microsoft.com/office/drawing/2014/main" id="{194D0E57-83AE-2FA1-8B43-97ED7EB5C4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820" y="2350294"/>
            <a:ext cx="4164180" cy="3123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80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ED0AFF-7958-EDB6-8A30-7BF62AB1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600" b="0" kern="1200" dirty="0">
                <a:latin typeface="+mj-lt"/>
                <a:ea typeface="+mj-ea"/>
                <a:cs typeface="+mj-cs"/>
              </a:rPr>
              <a:t>Hva sier forskning om elevenes utbytte?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EFCE5138-7FA1-DB54-AC87-4D881E972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990"/>
            <a:ext cx="538750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200" dirty="0"/>
              <a:t>Det er mange fordeler ved å bruke andre læringsarenaer i undervisninga, blant annet kan elevene:  </a:t>
            </a:r>
          </a:p>
          <a:p>
            <a:r>
              <a:rPr lang="nb-NO" sz="2200" dirty="0"/>
              <a:t>bedre forstå sammenhengen mellom teori og praksis</a:t>
            </a:r>
          </a:p>
          <a:p>
            <a:r>
              <a:rPr lang="nb-NO" sz="2200" dirty="0"/>
              <a:t>få a</a:t>
            </a:r>
            <a:r>
              <a:rPr lang="nb-NO" sz="2200" dirty="0">
                <a:sym typeface="Lustria"/>
              </a:rPr>
              <a:t>utentiske</a:t>
            </a:r>
            <a:r>
              <a:rPr lang="en-US" sz="2200" dirty="0">
                <a:sym typeface="Lustria"/>
              </a:rPr>
              <a:t> </a:t>
            </a:r>
            <a:r>
              <a:rPr lang="nb-NO" sz="2200" dirty="0">
                <a:sym typeface="Lustria"/>
              </a:rPr>
              <a:t>og konkrete erfaringer</a:t>
            </a:r>
            <a:endParaRPr lang="nb-NO" sz="2200" dirty="0"/>
          </a:p>
          <a:p>
            <a:r>
              <a:rPr lang="nb-NO" sz="2200" dirty="0"/>
              <a:t>oppleve at fagstoffet blir mer relevant</a:t>
            </a:r>
          </a:p>
          <a:p>
            <a:r>
              <a:rPr lang="nb-NO" sz="2200" dirty="0"/>
              <a:t>bli mer aktive i egen læringsprosess</a:t>
            </a:r>
          </a:p>
          <a:p>
            <a:r>
              <a:rPr lang="nb-NO" sz="2200" dirty="0"/>
              <a:t>bli mer motiverte</a:t>
            </a:r>
          </a:p>
          <a:p>
            <a:r>
              <a:rPr lang="nb-NO" sz="2200" dirty="0"/>
              <a:t>få sosialt utbytte som samarbeid og kommunikasjon</a:t>
            </a:r>
          </a:p>
        </p:txBody>
      </p:sp>
      <p:pic>
        <p:nvPicPr>
          <p:cNvPr id="6" name="Bilde 5" descr="Foto av barn som går på en vei. ">
            <a:extLst>
              <a:ext uri="{FF2B5EF4-FFF2-40B4-BE49-F238E27FC236}">
                <a16:creationId xmlns:a16="http://schemas.microsoft.com/office/drawing/2014/main" id="{ED768AE4-EA24-5B19-9316-A71B147B98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979" y="1727674"/>
            <a:ext cx="5181600" cy="3886200"/>
          </a:xfrm>
          <a:prstGeom prst="rect">
            <a:avLst/>
          </a:prstGeom>
          <a:noFill/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0F303B9-5F86-F3C9-5D48-A76727F16D76}"/>
              </a:ext>
            </a:extLst>
          </p:cNvPr>
          <p:cNvSpPr txBox="1"/>
          <p:nvPr/>
        </p:nvSpPr>
        <p:spPr>
          <a:xfrm>
            <a:off x="838201" y="6060631"/>
            <a:ext cx="5387502" cy="57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1200" b="1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Becker et al., 2017; Frøyland og Remmen, 2019; Korsager og Gabrielsen, 2024; Mygind et al., 2019; Remmen og Iversen, 2023</a:t>
            </a:r>
            <a:endParaRPr lang="nb-NO" sz="1200" b="1" i="0" kern="1200" dirty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D1FBC036-D31A-2A38-09B1-23A05FB54309}"/>
              </a:ext>
            </a:extLst>
          </p:cNvPr>
          <p:cNvSpPr/>
          <p:nvPr/>
        </p:nvSpPr>
        <p:spPr>
          <a:xfrm>
            <a:off x="6622181" y="3811979"/>
            <a:ext cx="3782727" cy="2239349"/>
          </a:xfrm>
          <a:prstGeom prst="wedgeRoundRectCallout">
            <a:avLst>
              <a:gd name="adj1" fmla="val 92283"/>
              <a:gd name="adj2" fmla="val 6386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dirty="0"/>
              <a:t>Hvordan kan vi vite om elevene opplever dette? I tabellen på neste side står det beskrevet noen kjennetegn du kan se etter.</a:t>
            </a:r>
          </a:p>
        </p:txBody>
      </p:sp>
    </p:spTree>
    <p:extLst>
      <p:ext uri="{BB962C8B-B14F-4D97-AF65-F5344CB8AC3E}">
        <p14:creationId xmlns:p14="http://schemas.microsoft.com/office/powerpoint/2010/main" val="11097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4277D7-0F1F-34E0-6CA6-E8163175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2" y="-1076400"/>
            <a:ext cx="10515600" cy="1024013"/>
          </a:xfrm>
        </p:spPr>
        <p:txBody>
          <a:bodyPr>
            <a:normAutofit/>
          </a:bodyPr>
          <a:lstStyle/>
          <a:p>
            <a:r>
              <a:rPr lang="nb-NO" sz="3600" b="1" kern="100" dirty="0"/>
              <a:t>Kjennetegn på elevers utbytte av uteundervisning</a:t>
            </a:r>
            <a:endParaRPr lang="nb-NO" sz="3600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BF635EB3-AE29-DB8B-8A35-C78CC7C93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30974"/>
              </p:ext>
            </p:extLst>
          </p:nvPr>
        </p:nvGraphicFramePr>
        <p:xfrm>
          <a:off x="833921" y="374999"/>
          <a:ext cx="8998568" cy="5739775"/>
        </p:xfrm>
        <a:graphic>
          <a:graphicData uri="http://schemas.openxmlformats.org/drawingml/2006/table">
            <a:tbl>
              <a:tblPr firstRow="1" firstCol="1" bandRow="1">
                <a:effectLst/>
                <a:tableStyleId>{306799F8-075E-4A3A-A7F6-7FBC6576F1A4}</a:tableStyleId>
              </a:tblPr>
              <a:tblGrid>
                <a:gridCol w="2255724">
                  <a:extLst>
                    <a:ext uri="{9D8B030D-6E8A-4147-A177-3AD203B41FA5}">
                      <a16:colId xmlns:a16="http://schemas.microsoft.com/office/drawing/2014/main" val="633868185"/>
                    </a:ext>
                  </a:extLst>
                </a:gridCol>
                <a:gridCol w="6742844">
                  <a:extLst>
                    <a:ext uri="{9D8B030D-6E8A-4147-A177-3AD203B41FA5}">
                      <a16:colId xmlns:a16="http://schemas.microsoft.com/office/drawing/2014/main" val="547759138"/>
                    </a:ext>
                  </a:extLst>
                </a:gridCol>
              </a:tblGrid>
              <a:tr h="64697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Kjennetegn på elevers utbytte av uteundervisning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1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508383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  <a:t>Kobling mellom </a:t>
                      </a:r>
                      <a:b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  <a:t>teori og praksis</a:t>
                      </a:r>
                      <a:endParaRPr lang="nb-N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relaterer ny teori til egne erfaringer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observerer nøye og beskriver det som er der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ser sammenhenger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bygger forklaringer og tolkninger</a:t>
                      </a: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469494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  <a:t>Motivasjon</a:t>
                      </a:r>
                      <a:endParaRPr lang="nb-N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viser engasjement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bidrar og deltar aktivt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er konsentrert om aktiviteten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viser utholdenhet og tar ansvar for å gjennomføre</a:t>
                      </a: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480718"/>
                  </a:ext>
                </a:extLst>
              </a:tr>
              <a:tr h="1392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2000" b="1" kern="100" dirty="0">
                          <a:solidFill>
                            <a:schemeClr val="tx1"/>
                          </a:solidFill>
                          <a:effectLst/>
                        </a:rPr>
                        <a:t>Gode samspill</a:t>
                      </a:r>
                      <a:endParaRPr lang="nb-N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løser oppgaver sammen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lytter til andre og venter på tur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viser tålmodighet og forklarer dersom noen ikke forstår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kern="100" dirty="0">
                          <a:solidFill>
                            <a:schemeClr val="tx1"/>
                          </a:solidFill>
                          <a:effectLst/>
                        </a:rPr>
                        <a:t>gir konstruktive tilbakemeldinger til hverandre</a:t>
                      </a:r>
                      <a:endParaRPr lang="nb-N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619"/>
                  </a:ext>
                </a:extLst>
              </a:tr>
            </a:tbl>
          </a:graphicData>
        </a:graphic>
      </p:graphicFrame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21FD562F-6FD4-4EF8-9075-AF9EC4727F56}"/>
              </a:ext>
            </a:extLst>
          </p:cNvPr>
          <p:cNvSpPr>
            <a:spLocks/>
          </p:cNvSpPr>
          <p:nvPr/>
        </p:nvSpPr>
        <p:spPr>
          <a:xfrm>
            <a:off x="8821270" y="3364455"/>
            <a:ext cx="3197157" cy="1405395"/>
          </a:xfrm>
          <a:prstGeom prst="wedgeRoundRectCallout">
            <a:avLst>
              <a:gd name="adj1" fmla="val 37714"/>
              <a:gd name="adj2" fmla="val 8699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Hvordan stemmer dette med deres erfaringer?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0F303B9-5F86-F3C9-5D48-A76727F16D76}"/>
              </a:ext>
            </a:extLst>
          </p:cNvPr>
          <p:cNvSpPr txBox="1"/>
          <p:nvPr/>
        </p:nvSpPr>
        <p:spPr>
          <a:xfrm>
            <a:off x="772699" y="6196403"/>
            <a:ext cx="8788581" cy="53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1200" b="1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Basert på: </a:t>
            </a:r>
            <a:r>
              <a:rPr lang="nb-NO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Becker et al., 2017; Frøyland og Remmen, 2019; </a:t>
            </a:r>
            <a:r>
              <a:rPr lang="en-US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Idsøe, 2022; Sawyer, 2014; </a:t>
            </a:r>
            <a:r>
              <a:rPr lang="nb-NO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Korsager og Gabrielsen</a:t>
            </a:r>
            <a:r>
              <a:rPr lang="nb-NO" sz="1200" dirty="0">
                <a:solidFill>
                  <a:schemeClr val="tx2"/>
                </a:solidFill>
                <a:latin typeface="Calibri" panose="020F0502020204030204" pitchFamily="34" charset="0"/>
              </a:rPr>
              <a:t>,</a:t>
            </a:r>
            <a:r>
              <a:rPr lang="nb-NO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2024; Mygind et al., 2019; Remmen og Iversen, 2023; </a:t>
            </a:r>
            <a:r>
              <a:rPr lang="en-US" sz="1200" i="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Ritchhart, Church and Morrison, 2011</a:t>
            </a:r>
            <a:endParaRPr lang="nb-NO" sz="1200" i="0" kern="1200" dirty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6665</TotalTime>
  <Words>1979</Words>
  <Application>Microsoft Office PowerPoint</Application>
  <PresentationFormat>Widescreen</PresentationFormat>
  <Paragraphs>335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Lustria</vt:lpstr>
      <vt:lpstr>Wingdings</vt:lpstr>
      <vt:lpstr>Office-tema</vt:lpstr>
      <vt:lpstr>Elevenes utbytte av uteundervisning</vt:lpstr>
      <vt:lpstr>Mål</vt:lpstr>
      <vt:lpstr>A – Samarbeid</vt:lpstr>
      <vt:lpstr>Tidsplan for økt A</vt:lpstr>
      <vt:lpstr>Hvorfor utvide klasserommet?</vt:lpstr>
      <vt:lpstr>Hvorfor uteundervisning?</vt:lpstr>
      <vt:lpstr>Hva sier læreplanen om elevenes utbytte?</vt:lpstr>
      <vt:lpstr>Hva sier forskning om elevenes utbytte?</vt:lpstr>
      <vt:lpstr>Kjennetegn på elevers utbytte av uteundervisning</vt:lpstr>
      <vt:lpstr>Uteaktivitet i elevrolle</vt:lpstr>
      <vt:lpstr>naturfag.no/uterommet</vt:lpstr>
      <vt:lpstr>Gjennomfør uteaktivitet</vt:lpstr>
      <vt:lpstr>Etterarbeid i aktiviteten</vt:lpstr>
      <vt:lpstr>Vurder utbytte av uteaktivitet</vt:lpstr>
      <vt:lpstr>Hvilket utbytte dere opplevde å få?</vt:lpstr>
      <vt:lpstr>Planlegg utprøving</vt:lpstr>
      <vt:lpstr>Planlegg utprøving med elever</vt:lpstr>
      <vt:lpstr>B – Utprøving</vt:lpstr>
      <vt:lpstr>C – Erfaringsdeling</vt:lpstr>
      <vt:lpstr>Mål</vt:lpstr>
      <vt:lpstr>Tidsplan for økt C</vt:lpstr>
      <vt:lpstr>Del erfaringer i grupper</vt:lpstr>
      <vt:lpstr>Ny uteaktivitet i elevrolle</vt:lpstr>
      <vt:lpstr>Gjennomfører utedelen</vt:lpstr>
      <vt:lpstr>Gjennomfør etterarbeid</vt:lpstr>
      <vt:lpstr>Analyser aktivitet</vt:lpstr>
      <vt:lpstr>Vurder utbytte</vt:lpstr>
      <vt:lpstr>Del i plenum</vt:lpstr>
      <vt:lpstr>Oppsummering</vt:lpstr>
      <vt:lpstr>Helt til slutt Hvilket ord gjemmer seg her?</vt:lpstr>
      <vt:lpstr>Referanser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Øystein Sørborg</cp:lastModifiedBy>
  <cp:revision>102</cp:revision>
  <dcterms:created xsi:type="dcterms:W3CDTF">2023-12-13T09:26:37Z</dcterms:created>
  <dcterms:modified xsi:type="dcterms:W3CDTF">2026-01-05T15:24:21Z</dcterms:modified>
</cp:coreProperties>
</file>