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65" r:id="rId3"/>
    <p:sldId id="262" r:id="rId4"/>
    <p:sldId id="264" r:id="rId5"/>
    <p:sldId id="263" r:id="rId6"/>
    <p:sldId id="287" r:id="rId7"/>
    <p:sldId id="279" r:id="rId8"/>
    <p:sldId id="290" r:id="rId9"/>
    <p:sldId id="273" r:id="rId10"/>
    <p:sldId id="276" r:id="rId11"/>
    <p:sldId id="277" r:id="rId12"/>
    <p:sldId id="274" r:id="rId13"/>
    <p:sldId id="281" r:id="rId14"/>
    <p:sldId id="282" r:id="rId15"/>
    <p:sldId id="28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B77AC-D651-4E92-A339-1B598DC1EEF5}" v="32" dt="2026-01-05T15:00:4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860" autoAdjust="0"/>
  </p:normalViewPr>
  <p:slideViewPr>
    <p:cSldViewPr snapToGrid="0">
      <p:cViewPr varScale="1">
        <p:scale>
          <a:sx n="93" d="100"/>
          <a:sy n="93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EC0B77AC-D651-4E92-A339-1B598DC1EEF5}"/>
    <pc:docChg chg="custSel modSld">
      <pc:chgData name="Øystein Sørborg" userId="39616bf6-0567-4e85-bbad-c9e729b6e6cd" providerId="ADAL" clId="{EC0B77AC-D651-4E92-A339-1B598DC1EEF5}" dt="2026-01-05T15:00:49.692" v="165"/>
      <pc:docMkLst>
        <pc:docMk/>
      </pc:docMkLst>
      <pc:sldChg chg="addSp delSp modSp mod delAnim modAnim">
        <pc:chgData name="Øystein Sørborg" userId="39616bf6-0567-4e85-bbad-c9e729b6e6cd" providerId="ADAL" clId="{EC0B77AC-D651-4E92-A339-1B598DC1EEF5}" dt="2026-01-05T14:48:40.679" v="16" actId="1076"/>
        <pc:sldMkLst>
          <pc:docMk/>
          <pc:sldMk cId="4275288198" sldId="279"/>
        </pc:sldMkLst>
        <pc:spChg chg="mod">
          <ac:chgData name="Øystein Sørborg" userId="39616bf6-0567-4e85-bbad-c9e729b6e6cd" providerId="ADAL" clId="{EC0B77AC-D651-4E92-A339-1B598DC1EEF5}" dt="2026-01-05T14:47:25.342" v="10" actId="14100"/>
          <ac:spMkLst>
            <pc:docMk/>
            <pc:sldMk cId="4275288198" sldId="279"/>
            <ac:spMk id="2" creationId="{756A068E-9C20-AF2E-A8AB-D3947C93AC2B}"/>
          </ac:spMkLst>
        </pc:spChg>
        <pc:picChg chg="add del mod">
          <ac:chgData name="Øystein Sørborg" userId="39616bf6-0567-4e85-bbad-c9e729b6e6cd" providerId="ADAL" clId="{EC0B77AC-D651-4E92-A339-1B598DC1EEF5}" dt="2026-01-05T14:47:02.912" v="6" actId="478"/>
          <ac:picMkLst>
            <pc:docMk/>
            <pc:sldMk cId="4275288198" sldId="279"/>
            <ac:picMk id="3" creationId="{6CCF2A24-CF26-DA7C-F242-5DD8A66F470C}"/>
          </ac:picMkLst>
        </pc:picChg>
        <pc:picChg chg="add del mod">
          <ac:chgData name="Øystein Sørborg" userId="39616bf6-0567-4e85-bbad-c9e729b6e6cd" providerId="ADAL" clId="{EC0B77AC-D651-4E92-A339-1B598DC1EEF5}" dt="2026-01-05T14:48:11.819" v="13" actId="478"/>
          <ac:picMkLst>
            <pc:docMk/>
            <pc:sldMk cId="4275288198" sldId="279"/>
            <ac:picMk id="4" creationId="{C1BDF52D-4FE5-6B4C-6C69-C0B73423B579}"/>
          </ac:picMkLst>
        </pc:picChg>
        <pc:picChg chg="add mod">
          <ac:chgData name="Øystein Sørborg" userId="39616bf6-0567-4e85-bbad-c9e729b6e6cd" providerId="ADAL" clId="{EC0B77AC-D651-4E92-A339-1B598DC1EEF5}" dt="2026-01-05T14:48:40.679" v="16" actId="1076"/>
          <ac:picMkLst>
            <pc:docMk/>
            <pc:sldMk cId="4275288198" sldId="279"/>
            <ac:picMk id="5" creationId="{E503867E-ABBE-B18C-B4EF-CD16D134C20A}"/>
          </ac:picMkLst>
        </pc:picChg>
        <pc:picChg chg="del">
          <ac:chgData name="Øystein Sørborg" userId="39616bf6-0567-4e85-bbad-c9e729b6e6cd" providerId="ADAL" clId="{EC0B77AC-D651-4E92-A339-1B598DC1EEF5}" dt="2026-01-05T14:43:36.704" v="0" actId="478"/>
          <ac:picMkLst>
            <pc:docMk/>
            <pc:sldMk cId="4275288198" sldId="279"/>
            <ac:picMk id="6" creationId="{302A521D-F57A-6B41-A0E6-AEF55754B17B}"/>
          </ac:picMkLst>
        </pc:picChg>
      </pc:sldChg>
      <pc:sldChg chg="addSp modSp mod modAnim">
        <pc:chgData name="Øystein Sørborg" userId="39616bf6-0567-4e85-bbad-c9e729b6e6cd" providerId="ADAL" clId="{EC0B77AC-D651-4E92-A339-1B598DC1EEF5}" dt="2026-01-05T15:00:49.692" v="165"/>
        <pc:sldMkLst>
          <pc:docMk/>
          <pc:sldMk cId="1954260984" sldId="288"/>
        </pc:sldMkLst>
        <pc:spChg chg="mod">
          <ac:chgData name="Øystein Sørborg" userId="39616bf6-0567-4e85-bbad-c9e729b6e6cd" providerId="ADAL" clId="{EC0B77AC-D651-4E92-A339-1B598DC1EEF5}" dt="2026-01-05T14:55:48.320" v="65" actId="1036"/>
          <ac:spMkLst>
            <pc:docMk/>
            <pc:sldMk cId="1954260984" sldId="288"/>
            <ac:spMk id="4" creationId="{A3F5CFAD-8C36-1FB5-B763-8B0AC3272EB4}"/>
          </ac:spMkLst>
        </pc:spChg>
        <pc:spChg chg="mod">
          <ac:chgData name="Øystein Sørborg" userId="39616bf6-0567-4e85-bbad-c9e729b6e6cd" providerId="ADAL" clId="{EC0B77AC-D651-4E92-A339-1B598DC1EEF5}" dt="2026-01-05T14:55:48.320" v="65" actId="1036"/>
          <ac:spMkLst>
            <pc:docMk/>
            <pc:sldMk cId="1954260984" sldId="288"/>
            <ac:spMk id="5" creationId="{595FE74A-02D9-0378-79C5-87FFC2679E9B}"/>
          </ac:spMkLst>
        </pc:spChg>
        <pc:spChg chg="mod">
          <ac:chgData name="Øystein Sørborg" userId="39616bf6-0567-4e85-bbad-c9e729b6e6cd" providerId="ADAL" clId="{EC0B77AC-D651-4E92-A339-1B598DC1EEF5}" dt="2026-01-05T14:55:52.837" v="66" actId="1036"/>
          <ac:spMkLst>
            <pc:docMk/>
            <pc:sldMk cId="1954260984" sldId="288"/>
            <ac:spMk id="6" creationId="{FCAD7809-5B92-7145-0D91-ED87A3C0D9A1}"/>
          </ac:spMkLst>
        </pc:spChg>
        <pc:spChg chg="mod">
          <ac:chgData name="Øystein Sørborg" userId="39616bf6-0567-4e85-bbad-c9e729b6e6cd" providerId="ADAL" clId="{EC0B77AC-D651-4E92-A339-1B598DC1EEF5}" dt="2026-01-05T14:55:48.320" v="65" actId="1036"/>
          <ac:spMkLst>
            <pc:docMk/>
            <pc:sldMk cId="1954260984" sldId="288"/>
            <ac:spMk id="7" creationId="{91CADF5F-2E5F-2718-7A7C-5B5B4815DCFD}"/>
          </ac:spMkLst>
        </pc:spChg>
        <pc:spChg chg="mod">
          <ac:chgData name="Øystein Sørborg" userId="39616bf6-0567-4e85-bbad-c9e729b6e6cd" providerId="ADAL" clId="{EC0B77AC-D651-4E92-A339-1B598DC1EEF5}" dt="2026-01-05T14:55:48.320" v="65" actId="1036"/>
          <ac:spMkLst>
            <pc:docMk/>
            <pc:sldMk cId="1954260984" sldId="288"/>
            <ac:spMk id="9" creationId="{B3CD37AB-E70D-0C8C-40B1-B27B3EE69EF9}"/>
          </ac:spMkLst>
        </pc:spChg>
        <pc:spChg chg="mod">
          <ac:chgData name="Øystein Sørborg" userId="39616bf6-0567-4e85-bbad-c9e729b6e6cd" providerId="ADAL" clId="{EC0B77AC-D651-4E92-A339-1B598DC1EEF5}" dt="2026-01-05T14:55:48.320" v="65" actId="1036"/>
          <ac:spMkLst>
            <pc:docMk/>
            <pc:sldMk cId="1954260984" sldId="288"/>
            <ac:spMk id="10" creationId="{6E8AC096-EAEC-B606-AD51-D1EBB80F2436}"/>
          </ac:spMkLst>
        </pc:spChg>
        <pc:picChg chg="add mod">
          <ac:chgData name="Øystein Sørborg" userId="39616bf6-0567-4e85-bbad-c9e729b6e6cd" providerId="ADAL" clId="{EC0B77AC-D651-4E92-A339-1B598DC1EEF5}" dt="2026-01-05T14:58:05.273" v="124" actId="1035"/>
          <ac:picMkLst>
            <pc:docMk/>
            <pc:sldMk cId="1954260984" sldId="288"/>
            <ac:picMk id="16" creationId="{D66518BB-C60F-2EFA-7CAE-C26A08544921}"/>
          </ac:picMkLst>
        </pc:picChg>
        <pc:picChg chg="add mod">
          <ac:chgData name="Øystein Sørborg" userId="39616bf6-0567-4e85-bbad-c9e729b6e6cd" providerId="ADAL" clId="{EC0B77AC-D651-4E92-A339-1B598DC1EEF5}" dt="2026-01-05T14:58:03.418" v="123" actId="1035"/>
          <ac:picMkLst>
            <pc:docMk/>
            <pc:sldMk cId="1954260984" sldId="288"/>
            <ac:picMk id="18" creationId="{E552B445-4EF7-8910-D4FE-6586B6406B3D}"/>
          </ac:picMkLst>
        </pc:picChg>
        <pc:picChg chg="add mod">
          <ac:chgData name="Øystein Sørborg" userId="39616bf6-0567-4e85-bbad-c9e729b6e6cd" providerId="ADAL" clId="{EC0B77AC-D651-4E92-A339-1B598DC1EEF5}" dt="2026-01-05T14:58:08.342" v="126" actId="1036"/>
          <ac:picMkLst>
            <pc:docMk/>
            <pc:sldMk cId="1954260984" sldId="288"/>
            <ac:picMk id="19" creationId="{3628EB0E-A29E-8738-9137-9DF134F0D8A3}"/>
          </ac:picMkLst>
        </pc:picChg>
        <pc:picChg chg="add mod">
          <ac:chgData name="Øystein Sørborg" userId="39616bf6-0567-4e85-bbad-c9e729b6e6cd" providerId="ADAL" clId="{EC0B77AC-D651-4E92-A339-1B598DC1EEF5}" dt="2026-01-05T14:58:18.257" v="128" actId="1076"/>
          <ac:picMkLst>
            <pc:docMk/>
            <pc:sldMk cId="1954260984" sldId="288"/>
            <ac:picMk id="20" creationId="{B35B96A4-5AC7-59B1-A7D7-2A41686EDBBA}"/>
          </ac:picMkLst>
        </pc:picChg>
        <pc:picChg chg="add mod">
          <ac:chgData name="Øystein Sørborg" userId="39616bf6-0567-4e85-bbad-c9e729b6e6cd" providerId="ADAL" clId="{EC0B77AC-D651-4E92-A339-1B598DC1EEF5}" dt="2026-01-05T14:58:43.324" v="152" actId="1038"/>
          <ac:picMkLst>
            <pc:docMk/>
            <pc:sldMk cId="1954260984" sldId="288"/>
            <ac:picMk id="21" creationId="{9D771948-A0C4-E578-6FA4-48E56C284016}"/>
          </ac:picMkLst>
        </pc:picChg>
        <pc:picChg chg="add mod">
          <ac:chgData name="Øystein Sørborg" userId="39616bf6-0567-4e85-bbad-c9e729b6e6cd" providerId="ADAL" clId="{EC0B77AC-D651-4E92-A339-1B598DC1EEF5}" dt="2026-01-05T14:58:41.328" v="149" actId="1038"/>
          <ac:picMkLst>
            <pc:docMk/>
            <pc:sldMk cId="1954260984" sldId="288"/>
            <ac:picMk id="22" creationId="{640239A0-162E-883F-8998-95C92A6F2B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D624-32B9-461D-BB66-A4D5ED8C2838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6A0A-19F8-4767-A5D8-28CE6DF57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38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3504224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ksdirektoratet.no/nb/reindrift/reindrift-i-norge/reindriftsnaering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https://no.wikipedia.org/wiki/Vanlig_kartlav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59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32D3-73F0-DBCA-FE5F-17DCD31D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7D04DDD-7011-7037-431B-AD96BED91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2A222E2-FD77-7F40-B015-F241E4B7B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F73D72-4D21-64CA-5576-37CD5FD4D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1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Kort om lav </a:t>
            </a:r>
            <a:r>
              <a:rPr lang="nb-NO" dirty="0" err="1">
                <a:hlinkClick r:id="rId3"/>
              </a:rPr>
              <a:t>on</a:t>
            </a:r>
            <a:r>
              <a:rPr lang="nb-NO" dirty="0">
                <a:hlinkClick r:id="rId3"/>
              </a:rPr>
              <a:t> </a:t>
            </a:r>
            <a:r>
              <a:rPr lang="nb-NO" dirty="0" err="1">
                <a:hlinkClick r:id="rId3"/>
              </a:rPr>
              <a:t>Vimeo</a:t>
            </a:r>
            <a:r>
              <a:rPr lang="nb-NO" dirty="0"/>
              <a:t> (https://vimeo.com/1135042246 )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23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https://www.nina.no/Om-NINA/Aktuelt/Nyheter/article/lav-har-hoy-verdi-for-klimaet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1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dirty="0"/>
              <a:t>https://www.rolv.no/urtemedisin/medisinplanter/clad_spp.htm: 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er innholdet av lavstivelse (lichenin) som gjør at reinlav har næringsverdi. Når enzymer bryter ned karbohydratet lichenin fullstendig, får en druesukker, noe som skjer i den mikrobefylte magen hos reinsdyr. Man mener at reinen kan fordøye 80-90 % av karbohydratene i laven.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Reinlav er imidlertid lite egnet som menneskeføde, fordi mennesker i liten grad kan nyttiggjøre seg det licheninet som dyrene har nytte av. Når det var lite mat, kunne reinlav imidlertid brukes til å drøye melet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nb-NO" dirty="0"/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tidligere tider la man om vinteren kvitkrull mellom ytter- og innervinduene. Dette ble gjort både for å suge opp fuktighet og til pynt. Kvitkrull brukes i våre dager mye som materiale til juledekorasjoner og begravelseskranser, og blir da ofte farget med kunstige farger. Hvis laven blir behandlet med glyserol, vil den holde seg myk.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Reinlavene har vært en del brukt til plantefarging. De gir ullgarn en gul farge, men ved tilsats av jernsulfat, eller hvis det brukes jerngryte til fargingen, oppnås grønngule nyanser.</a:t>
            </a:r>
            <a:endParaRPr lang="nb-N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42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26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https://kilden.nibio.no/?x=486102.7&amp;y=7469887.63&amp;zoom=7&amp;topic=reindrift&amp;bgLayer=graatone&amp;layers=sommerbeite_sentrhligg_lufting,sommerbeite_lavreliggende&amp;layers_opacity=0.75,0.75&amp;layers_visibility=true,true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09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Landbruksdirektoratet 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https://www.landbruksdirektoratet.no/nb/reindrift/reindrift-i-norge/reindriftsna</a:t>
            </a:r>
          </a:p>
          <a:p>
            <a:r>
              <a:rPr lang="nn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Eringen</a:t>
            </a:r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https://snuitide.no/innhold/reindrift-og-samisk-kultur</a:t>
            </a: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Artsdatabanken https://artsdatabanken.no/Pages/234837/</a:t>
            </a: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Landbruksdirektoratet 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https://www.landbruksdirektoratet.no/nb/reindrift/reindrift-i-norge/reindriftsnaeringen</a:t>
            </a:r>
            <a:endParaRPr lang="nb-NO" dirty="0"/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Vinterbeiet</a:t>
            </a:r>
            <a:r>
              <a:rPr lang="nb-NO" dirty="0"/>
              <a:t> dekker et større område enn </a:t>
            </a:r>
            <a:r>
              <a:rPr lang="nb-NO" dirty="0" err="1"/>
              <a:t>sommerbeiet</a:t>
            </a:r>
            <a:r>
              <a:rPr lang="nb-NO" dirty="0"/>
              <a:t>. Om vinteren må reinsdyra beite over større områder for å finne nok mat på grunn av snø og is, samtidig som hverken lav eller planter vokser fordi det er for lite sollys til fotosyntesen.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56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C8F1-5BCB-B139-8746-6B42681C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8732D0B-071D-3990-4331-F95B3D32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7B70E88-20C8-E45A-904D-F32904D33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finnes ca. 2000 forskjellige lavarter i Norge https://www.nhm.uio.no/kunnskapsunivers/botanikk/lav/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71571D-78AE-89CA-299C-07F9EA8BC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6A0A-19F8-4767-A5D8-28CE6DF57D1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11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D2AF-81C2-A7FC-E085-E81BF756C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22B03-34DF-9128-19AC-16C8AC455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C22E-80F7-6BBA-098D-F87D4FF4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C975B-AF68-FD09-90A9-7E0E314D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6E8C-01B1-B3C4-346A-804880DC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66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EA60-D47A-A092-8EF1-C1F604FF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93C3D-CC53-8323-D406-1C9793033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2226-7C98-D424-4CE1-A0C36AD2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A9E-08C3-7B6A-8468-87F78366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4D32-BAE1-7713-FE94-0BEF5BA5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0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016EC-B92A-3822-6910-F197CF5EA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9EF67-FB73-1B44-6602-0E1AF2E3F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DB68-DA09-817F-3D3F-0A229F6A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1659-5974-D713-FF63-03E7FF06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5B22-D1DF-03EF-29A8-29059F6F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4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C54B-2BEB-6C3A-D6CC-633B07F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D929-EEFE-46FA-AD86-E9D3CC861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DF07-5E6E-89C6-2C73-FC35D5FD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D19E6-F34A-5003-F739-7CA33AF8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7D95-E981-6222-9458-46D5F7F6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3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7E9D-E4C3-47D7-7590-5581BCB6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DF1A0-0451-3049-9B0B-F1CF1F6F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8F76C-C120-0E7D-8AE8-03CD4628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8297-F418-EF95-DEA7-5EB23584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72FA3-9BB0-1F1E-4D07-21FEE2A7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35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0903-434C-1D40-3F49-4970D3DB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2830-8643-322A-6D2F-D86FF7BE0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1ADC2-5056-9124-684F-41EBA9CE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1F94E-4168-B1D6-2F6A-BCAEC2F9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E50D5-5AFE-8324-744A-5DFBA161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5790-8594-B34B-9D9A-3C8E7B54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8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9B59-1830-21EA-B15E-7ED82834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EFF2-5CD6-4C9C-0FD2-37E4D6E2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D8DBA-79B1-139B-5F4F-0BBC40AF3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B9450-F35E-7070-C1CB-D7A55DD4D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2E953-4AAD-6990-1B3D-6F24FADA1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A3313-8CCD-09F3-BC3A-51085040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97C9F-D5B1-F470-A409-DA06AA06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EAB51-1573-6758-C0B0-7EBB0417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06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62CB-3AEB-8487-E67A-5B95EF23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26A3B-C068-EA0A-FE80-314FE442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A652B-C682-E859-E3A0-0E50CB6E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83CE2-EF6B-99CC-E1A9-E7D972F7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6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FD806-8536-FD5E-D215-6FC0D1B5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3F404-5099-5DBC-0897-0D45281F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0787F-6127-831C-23A3-167A59D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18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3845-132A-6544-E890-79626278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0DFB-BEB8-E133-8261-1F673237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3C9F3-F39C-9F4F-ADA4-7F016438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67C32-2F85-F8F1-68BD-1B44AC23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E6447-C578-6C08-0A6E-BDB9A7DE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0A0E4-6B21-32D5-AA05-A3F24757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8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1861-7389-879F-0715-31196EB7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86DCB3-6A7B-7383-6099-710106482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D77AE-57F4-7B08-9CA8-16BE5D945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C873-19FA-7AFD-394E-6C68153E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0B96-6DDE-7AB9-B5E0-757C2E87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769D5-AC2E-AD47-857F-270DA17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04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25F63-3C5B-CF90-B48F-5DE74152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988E6-406D-FE56-CABA-44AF2595D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3980A-FCDA-86D8-11A3-25AB5FEA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7907-52F2-4193-AA0E-F41747A177BB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A57B-9707-BAF1-D37A-C1B7B2562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30EC-7AB5-19E3-09CB-3B3F59C2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FDA5-589A-495B-BAD5-05439B7BC8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4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35042246?app_id=122963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 av ulike arter kartlav på en stein.">
            <a:extLst>
              <a:ext uri="{FF2B5EF4-FFF2-40B4-BE49-F238E27FC236}">
                <a16:creationId xmlns:a16="http://schemas.microsoft.com/office/drawing/2014/main" id="{3387C18D-644E-B596-A5CD-961ADF58A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6745" y="-547255"/>
            <a:ext cx="6858000" cy="795250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15C5A5-62AA-420D-26EA-D8E7A9A42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63" y="1122363"/>
            <a:ext cx="2989613" cy="3204134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/>
              <a:t>Kvar finn vi lav?</a:t>
            </a:r>
          </a:p>
        </p:txBody>
      </p:sp>
    </p:spTree>
    <p:extLst>
      <p:ext uri="{BB962C8B-B14F-4D97-AF65-F5344CB8AC3E}">
        <p14:creationId xmlns:p14="http://schemas.microsoft.com/office/powerpoint/2010/main" val="128987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D16A-F21C-403B-F533-64C1D514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Tradisjonell kunnskap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FCC7C-CB25-C4E0-D771-E63FBD5F8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265" y="2059912"/>
            <a:ext cx="4985484" cy="40484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n-NO" sz="2200" dirty="0"/>
              <a:t>er erfaringar om naturen som er delte gjennom mange generasjonar, for eksempel at reinsdyr kan nyttiggjere seg næringsstoffa i reinlav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I Noreg er bl.a. bønder, fiskarar, jegerar og samar berarar av tradisjonell kunnskap.</a:t>
            </a:r>
          </a:p>
          <a:p>
            <a:pPr marL="0" indent="0">
              <a:buNone/>
            </a:pPr>
            <a:endParaRPr lang="nn-NO" sz="2200" dirty="0"/>
          </a:p>
          <a:p>
            <a:endParaRPr lang="nn-NO" sz="2200" dirty="0"/>
          </a:p>
        </p:txBody>
      </p:sp>
      <p:pic>
        <p:nvPicPr>
          <p:cNvPr id="8" name="Picture 4" descr="A large deer with antlers grazing in a field&#10;&#10;Description automatically generated">
            <a:extLst>
              <a:ext uri="{FF2B5EF4-FFF2-40B4-BE49-F238E27FC236}">
                <a16:creationId xmlns:a16="http://schemas.microsoft.com/office/drawing/2014/main" id="{ABA45D7F-0C0A-DE69-E267-806FB97064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4" name="Picture 3" descr="A boat on the water&#10;&#10;Description automatically generated">
            <a:extLst>
              <a:ext uri="{FF2B5EF4-FFF2-40B4-BE49-F238E27FC236}">
                <a16:creationId xmlns:a16="http://schemas.microsoft.com/office/drawing/2014/main" id="{F1DF3B2F-B00E-0979-33BA-DB282BA296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7" name="Picture 6" descr="A group of lambs in a field&#10;&#10;Description automatically generated">
            <a:extLst>
              <a:ext uri="{FF2B5EF4-FFF2-40B4-BE49-F238E27FC236}">
                <a16:creationId xmlns:a16="http://schemas.microsoft.com/office/drawing/2014/main" id="{AD5CD30B-CD9F-987B-2790-62FFA57AE3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B158-01A1-531C-394F-F9DEA357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n-NO" sz="3600" dirty="0"/>
              <a:t>Tradisjonell kunnskap: Ulvelav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394D-9B43-C4F3-C6B4-71B105085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9959"/>
            <a:ext cx="5181600" cy="4107003"/>
          </a:xfrm>
        </p:spPr>
        <p:txBody>
          <a:bodyPr anchor="t">
            <a:normAutofit/>
          </a:bodyPr>
          <a:lstStyle/>
          <a:p>
            <a:r>
              <a:rPr lang="nn-NO" sz="2200" b="0" i="0" dirty="0">
                <a:effectLst/>
                <a:latin typeface="Calibri" panose="020F0502020204030204" pitchFamily="34" charset="0"/>
              </a:rPr>
              <a:t>busklav </a:t>
            </a:r>
          </a:p>
          <a:p>
            <a:r>
              <a:rPr lang="nn-NO" sz="2200" b="0" i="0" dirty="0">
                <a:effectLst/>
                <a:latin typeface="Calibri" panose="020F0502020204030204" pitchFamily="34" charset="0"/>
              </a:rPr>
              <a:t>veks oftast på tørre furuer eller furustubbar</a:t>
            </a:r>
          </a:p>
          <a:p>
            <a:r>
              <a:rPr lang="nn-NO" sz="2200" b="0" i="0" dirty="0">
                <a:effectLst/>
                <a:latin typeface="Calibri" panose="020F0502020204030204" pitchFamily="34" charset="0"/>
              </a:rPr>
              <a:t>har i folkemedisinen blitt brukt til å smøre på kroppen mot skadedyr på folk og husdyr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2EE3F9-EF87-8C22-E41E-4F008F752FD8}"/>
              </a:ext>
            </a:extLst>
          </p:cNvPr>
          <p:cNvSpPr/>
          <p:nvPr/>
        </p:nvSpPr>
        <p:spPr>
          <a:xfrm>
            <a:off x="1029119" y="4893749"/>
            <a:ext cx="4019939" cy="1109708"/>
          </a:xfrm>
          <a:prstGeom prst="wedgeRoundRectCallout">
            <a:avLst>
              <a:gd name="adj1" fmla="val 76220"/>
              <a:gd name="adj2" fmla="val -6460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Ulvelav er så giftig at den ikkje egnar seg som mat- eller medisinplante.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30E5F7F-7C8A-B5E6-2A65-A3C8CB7D933E}"/>
              </a:ext>
            </a:extLst>
          </p:cNvPr>
          <p:cNvSpPr/>
          <p:nvPr/>
        </p:nvSpPr>
        <p:spPr>
          <a:xfrm>
            <a:off x="7113768" y="853351"/>
            <a:ext cx="3515558" cy="1109708"/>
          </a:xfrm>
          <a:prstGeom prst="wedgeRoundRectCallout">
            <a:avLst>
              <a:gd name="adj1" fmla="val 40711"/>
              <a:gd name="adj2" fmla="val 102484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Ulvelav er den einaste norske lavet som er giftig.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CF28B-1B13-F6C3-0208-CE3277A7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2" y="2766329"/>
            <a:ext cx="59817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803359-181D-44B8-CE52-D059B994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Tradisjonell kunnskap: Reinlav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331A76F-B7AB-4C83-CAE2-ACE0BF2B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909457" cy="4351338"/>
          </a:xfrm>
        </p:spPr>
        <p:txBody>
          <a:bodyPr>
            <a:normAutofit/>
          </a:bodyPr>
          <a:lstStyle/>
          <a:p>
            <a:r>
              <a:rPr lang="nn-NO" sz="2200" dirty="0"/>
              <a:t>busklav</a:t>
            </a:r>
          </a:p>
          <a:p>
            <a:r>
              <a:rPr lang="nn-NO" sz="2200" dirty="0"/>
              <a:t>det finst mange ulike typar reinlav</a:t>
            </a:r>
          </a:p>
          <a:p>
            <a:r>
              <a:rPr lang="nn-NO" sz="2200" dirty="0">
                <a:latin typeface="Calibri" panose="020F0502020204030204" pitchFamily="34" charset="0"/>
              </a:rPr>
              <a:t>mange av dei har vore brukt i folkemedisinen, blant anna av samar</a:t>
            </a:r>
          </a:p>
          <a:p>
            <a:r>
              <a:rPr lang="nn-NO" sz="2200" dirty="0">
                <a:latin typeface="Calibri" panose="020F0502020204030204" pitchFamily="34" charset="0"/>
              </a:rPr>
              <a:t>avkok blei brukt mot luftvegsinfeksjonar</a:t>
            </a:r>
          </a:p>
          <a:p>
            <a:r>
              <a:rPr lang="nn-NO" sz="2200" dirty="0">
                <a:latin typeface="Calibri" panose="020F0502020204030204" pitchFamily="34" charset="0"/>
              </a:rPr>
              <a:t>vore brukt mot tuberkulose</a:t>
            </a:r>
          </a:p>
          <a:p>
            <a:r>
              <a:rPr lang="nn-NO" sz="2200" dirty="0"/>
              <a:t>egnar seg ikkje som mat for menneske, men for reinsdyr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2D08F431-851A-53DE-A9D8-BC75FF123BF4}"/>
              </a:ext>
            </a:extLst>
          </p:cNvPr>
          <p:cNvSpPr/>
          <p:nvPr/>
        </p:nvSpPr>
        <p:spPr>
          <a:xfrm>
            <a:off x="8500905" y="230188"/>
            <a:ext cx="2577597" cy="1109708"/>
          </a:xfrm>
          <a:prstGeom prst="wedgeRoundRectCallout">
            <a:avLst>
              <a:gd name="adj1" fmla="val 10849"/>
              <a:gd name="adj2" fmla="val 95557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bg1"/>
                </a:solidFill>
              </a:rPr>
              <a:t>Var det nokon som fann reinlav?</a:t>
            </a:r>
          </a:p>
        </p:txBody>
      </p:sp>
      <p:pic>
        <p:nvPicPr>
          <p:cNvPr id="7" name="Content Placeholder 4" descr="Foto av reinlav">
            <a:extLst>
              <a:ext uri="{FF2B5EF4-FFF2-40B4-BE49-F238E27FC236}">
                <a16:creationId xmlns:a16="http://schemas.microsoft.com/office/drawing/2014/main" id="{BA10DC8D-E2A5-DF07-5377-B0FED3415B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5682111" y="3079551"/>
            <a:ext cx="3646237" cy="28184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C4D6F3-91C3-6521-227B-7107098C5D7C}"/>
              </a:ext>
            </a:extLst>
          </p:cNvPr>
          <p:cNvSpPr/>
          <p:nvPr/>
        </p:nvSpPr>
        <p:spPr>
          <a:xfrm>
            <a:off x="6095999" y="1474833"/>
            <a:ext cx="2987711" cy="1109708"/>
          </a:xfrm>
          <a:prstGeom prst="wedgeRoundRectCallout">
            <a:avLst>
              <a:gd name="adj1" fmla="val 6761"/>
              <a:gd name="adj2" fmla="val 96440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bg1"/>
                </a:solidFill>
              </a:rPr>
              <a:t>Kvifor trur de den </a:t>
            </a:r>
            <a:br>
              <a:rPr lang="nn-NO" sz="2000" dirty="0">
                <a:solidFill>
                  <a:schemeClr val="bg1"/>
                </a:solidFill>
              </a:rPr>
            </a:br>
            <a:r>
              <a:rPr lang="nn-NO" sz="2000" dirty="0">
                <a:solidFill>
                  <a:schemeClr val="bg1"/>
                </a:solidFill>
              </a:rPr>
              <a:t>heiter reinlav?</a:t>
            </a:r>
          </a:p>
        </p:txBody>
      </p:sp>
      <p:pic>
        <p:nvPicPr>
          <p:cNvPr id="3" name="Picture 2" descr="Foto av reinsdyr">
            <a:extLst>
              <a:ext uri="{FF2B5EF4-FFF2-40B4-BE49-F238E27FC236}">
                <a16:creationId xmlns:a16="http://schemas.microsoft.com/office/drawing/2014/main" id="{040B0032-C787-D196-4C19-B87A16C66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9247670" y="2665662"/>
            <a:ext cx="2944329" cy="3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BF0773-9D06-30FA-8DB0-0348D675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Kart over beiteområde</a:t>
            </a:r>
          </a:p>
        </p:txBody>
      </p:sp>
      <p:sp>
        <p:nvSpPr>
          <p:cNvPr id="3" name="Plassholder for innhold 2" descr="kartutsnittet">
            <a:extLst>
              <a:ext uri="{FF2B5EF4-FFF2-40B4-BE49-F238E27FC236}">
                <a16:creationId xmlns:a16="http://schemas.microsoft.com/office/drawing/2014/main" id="{68FC02AA-50DC-4E30-7965-097193A73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3739"/>
            <a:ext cx="6688016" cy="80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dette kartutsnittet frå eit område i Nordland ser de eksempel på sommar- og vinterbeite for reinsdyr. </a:t>
            </a:r>
          </a:p>
        </p:txBody>
      </p:sp>
      <p:pic>
        <p:nvPicPr>
          <p:cNvPr id="7" name="Plassholder for innhold 6" descr="kartutsnitt vinterbeite">
            <a:extLst>
              <a:ext uri="{FF2B5EF4-FFF2-40B4-BE49-F238E27FC236}">
                <a16:creationId xmlns:a16="http://schemas.microsoft.com/office/drawing/2014/main" id="{9B6B761E-80BF-9458-4CAB-B69318E2A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72200" y="2395853"/>
            <a:ext cx="5181600" cy="3210881"/>
          </a:xfrm>
        </p:spPr>
      </p:pic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9C347CB7-9805-D889-68E3-0E2174AD063D}"/>
              </a:ext>
            </a:extLst>
          </p:cNvPr>
          <p:cNvSpPr/>
          <p:nvPr/>
        </p:nvSpPr>
        <p:spPr>
          <a:xfrm>
            <a:off x="7287724" y="1848461"/>
            <a:ext cx="4430751" cy="1125599"/>
          </a:xfrm>
          <a:prstGeom prst="wedgeRoundRectCallout">
            <a:avLst>
              <a:gd name="adj1" fmla="val -46025"/>
              <a:gd name="adj2" fmla="val 9378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Beskriv forskjellen på områda der reinen beiter sommar og vinter.</a:t>
            </a:r>
          </a:p>
        </p:txBody>
      </p:sp>
      <p:pic>
        <p:nvPicPr>
          <p:cNvPr id="9" name="Bilde 8" descr="kartutsnitt sommerbeite">
            <a:extLst>
              <a:ext uri="{FF2B5EF4-FFF2-40B4-BE49-F238E27FC236}">
                <a16:creationId xmlns:a16="http://schemas.microsoft.com/office/drawing/2014/main" id="{D702732D-9D01-BE44-B86F-A29A842C7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28" y="2395853"/>
            <a:ext cx="5225673" cy="319829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26CEE95-920D-4076-AD84-6CA5B637EA56}"/>
              </a:ext>
            </a:extLst>
          </p:cNvPr>
          <p:cNvSpPr txBox="1"/>
          <p:nvPr/>
        </p:nvSpPr>
        <p:spPr>
          <a:xfrm>
            <a:off x="794128" y="5846867"/>
            <a:ext cx="3508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Sommarbeite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99A3626-B135-F11F-1CA3-6C56264F1CE2}"/>
              </a:ext>
            </a:extLst>
          </p:cNvPr>
          <p:cNvSpPr txBox="1"/>
          <p:nvPr/>
        </p:nvSpPr>
        <p:spPr>
          <a:xfrm>
            <a:off x="6172200" y="5846867"/>
            <a:ext cx="3508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Vinterbeite</a:t>
            </a:r>
          </a:p>
        </p:txBody>
      </p:sp>
    </p:spTree>
    <p:extLst>
      <p:ext uri="{BB962C8B-B14F-4D97-AF65-F5344CB8AC3E}">
        <p14:creationId xmlns:p14="http://schemas.microsoft.com/office/powerpoint/2010/main" val="4787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759A843-29F3-E959-A102-41E596D6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Autofit/>
          </a:bodyPr>
          <a:lstStyle/>
          <a:p>
            <a:r>
              <a:rPr lang="nn-NO" sz="3600" dirty="0"/>
              <a:t>Kvifor reinsdyra beiter på ulike område sommar og vinter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B45B28-484B-9120-0C37-5DD2A467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Reindrift skjer i stor grad på område der den årlege tilveksten på beitene er liten. </a:t>
            </a:r>
          </a:p>
          <a:p>
            <a:pPr marL="0" indent="0">
              <a:buNone/>
            </a:pPr>
            <a:r>
              <a:rPr lang="nn-NO" sz="2200" dirty="0"/>
              <a:t>For å finne nok næring gjennom året må derfor reinen bevege seg over store avstandar. </a:t>
            </a:r>
          </a:p>
          <a:p>
            <a:pPr marL="0" indent="0">
              <a:buNone/>
            </a:pPr>
            <a:r>
              <a:rPr lang="nn-NO" sz="2200" dirty="0"/>
              <a:t>Samstundes klarer reinsdyra å utnytte dårlege beiter som andre beitedyr ikkje ville ha overlevd på. Dette gjeld særleg om vinteren.</a:t>
            </a:r>
          </a:p>
        </p:txBody>
      </p:sp>
      <p:pic>
        <p:nvPicPr>
          <p:cNvPr id="4" name="Bilde 3" descr="Foto av reinsdyr">
            <a:extLst>
              <a:ext uri="{FF2B5EF4-FFF2-40B4-BE49-F238E27FC236}">
                <a16:creationId xmlns:a16="http://schemas.microsoft.com/office/drawing/2014/main" id="{9B42445A-2CF8-CD37-4208-359785DCE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053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9991-80AA-0EFA-1B3E-DBC4F96E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47EC90E9-8D2C-CAD8-E37E-CE0836ADFB7B}"/>
              </a:ext>
            </a:extLst>
          </p:cNvPr>
          <p:cNvSpPr/>
          <p:nvPr/>
        </p:nvSpPr>
        <p:spPr>
          <a:xfrm>
            <a:off x="596604" y="4954973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Det finst ca. 5000 forskjellige </a:t>
            </a:r>
            <a:r>
              <a:rPr lang="nn-NO" sz="2200" dirty="0" err="1">
                <a:solidFill>
                  <a:schemeClr val="tx1"/>
                </a:solidFill>
              </a:rPr>
              <a:t>lavartar</a:t>
            </a:r>
            <a:r>
              <a:rPr lang="nn-NO" sz="2200" dirty="0">
                <a:solidFill>
                  <a:schemeClr val="tx1"/>
                </a:solidFill>
              </a:rPr>
              <a:t> i Noreg.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E78711D4-B8E1-33C0-91F0-AE15382A01A7}"/>
              </a:ext>
            </a:extLst>
          </p:cNvPr>
          <p:cNvSpPr/>
          <p:nvPr/>
        </p:nvSpPr>
        <p:spPr>
          <a:xfrm>
            <a:off x="2102671" y="3419004"/>
            <a:ext cx="3515558" cy="1109708"/>
          </a:xfrm>
          <a:prstGeom prst="wedgeRoundRectCallout">
            <a:avLst>
              <a:gd name="adj1" fmla="val 41698"/>
              <a:gd name="adj2" fmla="val 159752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Reinlav er ein type busklav.</a:t>
            </a:r>
          </a:p>
        </p:txBody>
      </p:sp>
      <p:sp>
        <p:nvSpPr>
          <p:cNvPr id="11" name="Speech Bubble: Rectangle with Corners Rounded 8">
            <a:extLst>
              <a:ext uri="{FF2B5EF4-FFF2-40B4-BE49-F238E27FC236}">
                <a16:creationId xmlns:a16="http://schemas.microsoft.com/office/drawing/2014/main" id="{846A87AD-29B3-3DDC-554A-4DE480147B01}"/>
              </a:ext>
            </a:extLst>
          </p:cNvPr>
          <p:cNvSpPr/>
          <p:nvPr/>
        </p:nvSpPr>
        <p:spPr>
          <a:xfrm>
            <a:off x="838200" y="1723550"/>
            <a:ext cx="3929074" cy="1109708"/>
          </a:xfrm>
          <a:prstGeom prst="wedgeRoundRectCallout">
            <a:avLst>
              <a:gd name="adj1" fmla="val -65239"/>
              <a:gd name="adj2" fmla="val 10036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Det heiter reinlav fordi det liknar på geviret til reinsdyret.</a:t>
            </a:r>
          </a:p>
        </p:txBody>
      </p:sp>
      <p:sp>
        <p:nvSpPr>
          <p:cNvPr id="12" name="Speech Bubble: Rectangle with Corners Rounded 8">
            <a:extLst>
              <a:ext uri="{FF2B5EF4-FFF2-40B4-BE49-F238E27FC236}">
                <a16:creationId xmlns:a16="http://schemas.microsoft.com/office/drawing/2014/main" id="{1A6382B2-5EED-7B1C-D7D6-AC2287C862F3}"/>
              </a:ext>
            </a:extLst>
          </p:cNvPr>
          <p:cNvSpPr/>
          <p:nvPr/>
        </p:nvSpPr>
        <p:spPr>
          <a:xfrm>
            <a:off x="6306027" y="4828591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Lav består eigentleg av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to artar (symbiose).</a:t>
            </a:r>
          </a:p>
        </p:txBody>
      </p:sp>
      <p:sp>
        <p:nvSpPr>
          <p:cNvPr id="13" name="Speech Bubble: Rectangle with Corners Rounded 8">
            <a:extLst>
              <a:ext uri="{FF2B5EF4-FFF2-40B4-BE49-F238E27FC236}">
                <a16:creationId xmlns:a16="http://schemas.microsoft.com/office/drawing/2014/main" id="{69B14267-9829-6007-FAD0-028AEE2DC502}"/>
              </a:ext>
            </a:extLst>
          </p:cNvPr>
          <p:cNvSpPr/>
          <p:nvPr/>
        </p:nvSpPr>
        <p:spPr>
          <a:xfrm>
            <a:off x="5460191" y="1611470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Mykje skjegglav tydar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på rein luft.</a:t>
            </a:r>
          </a:p>
        </p:txBody>
      </p:sp>
      <p:sp>
        <p:nvSpPr>
          <p:cNvPr id="14" name="Speech Bubble: Rectangle with Corners Rounded 8">
            <a:extLst>
              <a:ext uri="{FF2B5EF4-FFF2-40B4-BE49-F238E27FC236}">
                <a16:creationId xmlns:a16="http://schemas.microsoft.com/office/drawing/2014/main" id="{45992826-BE4F-F615-652F-736457733E4D}"/>
              </a:ext>
            </a:extLst>
          </p:cNvPr>
          <p:cNvSpPr/>
          <p:nvPr/>
        </p:nvSpPr>
        <p:spPr>
          <a:xfrm>
            <a:off x="7120195" y="3332352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Lav veks ofte meir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enn 10 cm i året.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DFADEA-9FA1-8D7D-BE5A-003274E3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600" dirty="0"/>
              <a:t>Fleip eller fakta om lav </a:t>
            </a: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A3F5CFAD-8C36-1FB5-B763-8B0AC3272EB4}"/>
              </a:ext>
            </a:extLst>
          </p:cNvPr>
          <p:cNvSpPr/>
          <p:nvPr/>
        </p:nvSpPr>
        <p:spPr>
          <a:xfrm>
            <a:off x="595701" y="4952402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Det finst ca. 5000 forskjellige </a:t>
            </a:r>
            <a:r>
              <a:rPr lang="nn-NO" sz="2200" dirty="0" err="1">
                <a:solidFill>
                  <a:schemeClr val="bg1"/>
                </a:solidFill>
              </a:rPr>
              <a:t>lavartar</a:t>
            </a:r>
            <a:r>
              <a:rPr lang="nn-NO" sz="2200" dirty="0">
                <a:solidFill>
                  <a:schemeClr val="bg1"/>
                </a:solidFill>
              </a:rPr>
              <a:t> i Noreg.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595FE74A-02D9-0378-79C5-87FFC2679E9B}"/>
              </a:ext>
            </a:extLst>
          </p:cNvPr>
          <p:cNvSpPr/>
          <p:nvPr/>
        </p:nvSpPr>
        <p:spPr>
          <a:xfrm>
            <a:off x="2101768" y="3416433"/>
            <a:ext cx="3515558" cy="1109708"/>
          </a:xfrm>
          <a:prstGeom prst="wedgeRoundRectCallout">
            <a:avLst>
              <a:gd name="adj1" fmla="val 41698"/>
              <a:gd name="adj2" fmla="val 159752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Reinlav er ein type busklav.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FCAD7809-5B92-7145-0D91-ED87A3C0D9A1}"/>
              </a:ext>
            </a:extLst>
          </p:cNvPr>
          <p:cNvSpPr/>
          <p:nvPr/>
        </p:nvSpPr>
        <p:spPr>
          <a:xfrm>
            <a:off x="838200" y="1729905"/>
            <a:ext cx="3929074" cy="1109708"/>
          </a:xfrm>
          <a:prstGeom prst="wedgeRoundRectCallout">
            <a:avLst>
              <a:gd name="adj1" fmla="val -65239"/>
              <a:gd name="adj2" fmla="val 100366"/>
              <a:gd name="adj3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Det heiter reinlav fordi det liknar på geviret til reinsdyret.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91CADF5F-2E5F-2718-7A7C-5B5B4815DCFD}"/>
              </a:ext>
            </a:extLst>
          </p:cNvPr>
          <p:cNvSpPr/>
          <p:nvPr/>
        </p:nvSpPr>
        <p:spPr>
          <a:xfrm>
            <a:off x="6305124" y="4826020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Lav består eigentleg av </a:t>
            </a:r>
            <a:br>
              <a:rPr lang="nn-NO" sz="2200" dirty="0">
                <a:solidFill>
                  <a:schemeClr val="bg1"/>
                </a:solidFill>
              </a:rPr>
            </a:br>
            <a:r>
              <a:rPr lang="nn-NO" sz="2200" dirty="0">
                <a:solidFill>
                  <a:schemeClr val="bg1"/>
                </a:solidFill>
              </a:rPr>
              <a:t>to artar (symbiose).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3CD37AB-E70D-0C8C-40B1-B27B3EE69EF9}"/>
              </a:ext>
            </a:extLst>
          </p:cNvPr>
          <p:cNvSpPr/>
          <p:nvPr/>
        </p:nvSpPr>
        <p:spPr>
          <a:xfrm>
            <a:off x="5460191" y="1607551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Mykje skjegglav tydar </a:t>
            </a:r>
            <a:br>
              <a:rPr lang="nn-NO" sz="2200" dirty="0">
                <a:solidFill>
                  <a:schemeClr val="bg1"/>
                </a:solidFill>
              </a:rPr>
            </a:br>
            <a:r>
              <a:rPr lang="nn-NO" sz="2200" dirty="0">
                <a:solidFill>
                  <a:schemeClr val="bg1"/>
                </a:solidFill>
              </a:rPr>
              <a:t>på rein luft.</a:t>
            </a:r>
          </a:p>
        </p:txBody>
      </p:sp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6E8AC096-EAEC-B606-AD51-D1EBB80F2436}"/>
              </a:ext>
            </a:extLst>
          </p:cNvPr>
          <p:cNvSpPr/>
          <p:nvPr/>
        </p:nvSpPr>
        <p:spPr>
          <a:xfrm>
            <a:off x="7109018" y="3329781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Lav veks ofte meir </a:t>
            </a:r>
            <a:br>
              <a:rPr lang="nn-NO" sz="2200" dirty="0">
                <a:solidFill>
                  <a:schemeClr val="bg1"/>
                </a:solidFill>
              </a:rPr>
            </a:br>
            <a:r>
              <a:rPr lang="nn-NO" sz="2200" dirty="0">
                <a:solidFill>
                  <a:schemeClr val="bg1"/>
                </a:solidFill>
              </a:rPr>
              <a:t>enn 10 cm i året.</a:t>
            </a:r>
          </a:p>
        </p:txBody>
      </p:sp>
      <p:pic>
        <p:nvPicPr>
          <p:cNvPr id="16" name="Grafikk 15" descr="Tommelen-opp-tegn med heldekkende fyll">
            <a:extLst>
              <a:ext uri="{FF2B5EF4-FFF2-40B4-BE49-F238E27FC236}">
                <a16:creationId xmlns:a16="http://schemas.microsoft.com/office/drawing/2014/main" id="{D66518BB-C60F-2EFA-7CAE-C26A0854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3555" y="1363938"/>
            <a:ext cx="474515" cy="474515"/>
          </a:xfrm>
          <a:prstGeom prst="rect">
            <a:avLst/>
          </a:prstGeom>
        </p:spPr>
      </p:pic>
      <p:pic>
        <p:nvPicPr>
          <p:cNvPr id="18" name="Grafikk 17" descr="Tommel ned med heldekkende fyll">
            <a:extLst>
              <a:ext uri="{FF2B5EF4-FFF2-40B4-BE49-F238E27FC236}">
                <a16:creationId xmlns:a16="http://schemas.microsoft.com/office/drawing/2014/main" id="{E552B445-4EF7-8910-D4FE-6586B6406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2449" y="1597277"/>
            <a:ext cx="474515" cy="474515"/>
          </a:xfrm>
          <a:prstGeom prst="rect">
            <a:avLst/>
          </a:prstGeom>
        </p:spPr>
      </p:pic>
      <p:pic>
        <p:nvPicPr>
          <p:cNvPr id="19" name="Grafikk 18" descr="Tommel ned med heldekkende fyll">
            <a:extLst>
              <a:ext uri="{FF2B5EF4-FFF2-40B4-BE49-F238E27FC236}">
                <a16:creationId xmlns:a16="http://schemas.microsoft.com/office/drawing/2014/main" id="{3628EB0E-A29E-8738-9137-9DF134F0D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0315" y="3191742"/>
            <a:ext cx="474515" cy="474515"/>
          </a:xfrm>
          <a:prstGeom prst="rect">
            <a:avLst/>
          </a:prstGeom>
        </p:spPr>
      </p:pic>
      <p:pic>
        <p:nvPicPr>
          <p:cNvPr id="20" name="Grafikk 19" descr="Tommel ned med heldekkende fyll">
            <a:extLst>
              <a:ext uri="{FF2B5EF4-FFF2-40B4-BE49-F238E27FC236}">
                <a16:creationId xmlns:a16="http://schemas.microsoft.com/office/drawing/2014/main" id="{B35B96A4-5AC7-59B1-A7D7-2A41686ED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191" y="4786208"/>
            <a:ext cx="474515" cy="474515"/>
          </a:xfrm>
          <a:prstGeom prst="rect">
            <a:avLst/>
          </a:prstGeom>
        </p:spPr>
      </p:pic>
      <p:pic>
        <p:nvPicPr>
          <p:cNvPr id="21" name="Grafikk 20" descr="Tommelen-opp-tegn med heldekkende fyll">
            <a:extLst>
              <a:ext uri="{FF2B5EF4-FFF2-40B4-BE49-F238E27FC236}">
                <a16:creationId xmlns:a16="http://schemas.microsoft.com/office/drawing/2014/main" id="{9D771948-A0C4-E578-6FA4-48E56C28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4577" y="3177264"/>
            <a:ext cx="474515" cy="474515"/>
          </a:xfrm>
          <a:prstGeom prst="rect">
            <a:avLst/>
          </a:prstGeom>
        </p:spPr>
      </p:pic>
      <p:pic>
        <p:nvPicPr>
          <p:cNvPr id="22" name="Grafikk 21" descr="Tommelen-opp-tegn med heldekkende fyll">
            <a:extLst>
              <a:ext uri="{FF2B5EF4-FFF2-40B4-BE49-F238E27FC236}">
                <a16:creationId xmlns:a16="http://schemas.microsoft.com/office/drawing/2014/main" id="{640239A0-162E-883F-8998-95C92A6F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235" y="4597341"/>
            <a:ext cx="474515" cy="4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96" y="840443"/>
            <a:ext cx="5736178" cy="1620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3600" dirty="0"/>
              <a:t>Lav delast inn i tre grupper</a:t>
            </a:r>
            <a:endParaRPr lang="nn-NO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6" descr="Foto av skorpelav">
            <a:extLst>
              <a:ext uri="{FF2B5EF4-FFF2-40B4-BE49-F238E27FC236}">
                <a16:creationId xmlns:a16="http://schemas.microsoft.com/office/drawing/2014/main" id="{9DC592A6-1974-7F4A-2737-B4A7DE3A9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43481" y="2726568"/>
            <a:ext cx="3105037" cy="3316809"/>
          </a:xfrm>
          <a:prstGeom prst="rect">
            <a:avLst/>
          </a:prstGeom>
        </p:spPr>
      </p:pic>
      <p:pic>
        <p:nvPicPr>
          <p:cNvPr id="7" name="Picture 6" descr="Foto av bladlav">
            <a:extLst>
              <a:ext uri="{FF2B5EF4-FFF2-40B4-BE49-F238E27FC236}">
                <a16:creationId xmlns:a16="http://schemas.microsoft.com/office/drawing/2014/main" id="{15C29169-4C61-1D57-03E9-9D308C5ED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078" y="2832453"/>
            <a:ext cx="3292200" cy="3105037"/>
          </a:xfrm>
          <a:prstGeom prst="rect">
            <a:avLst/>
          </a:prstGeom>
        </p:spPr>
      </p:pic>
      <p:pic>
        <p:nvPicPr>
          <p:cNvPr id="5" name="Content Placeholder 4" descr="Foto av busklav">
            <a:extLst>
              <a:ext uri="{FF2B5EF4-FFF2-40B4-BE49-F238E27FC236}">
                <a16:creationId xmlns:a16="http://schemas.microsoft.com/office/drawing/2014/main" id="{A924E1AE-620D-4469-FE96-438AF520B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989072" y="2747578"/>
            <a:ext cx="3105037" cy="3274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177E2-F6DF-F6C5-2F3E-FE01B427A0D9}"/>
              </a:ext>
            </a:extLst>
          </p:cNvPr>
          <p:cNvSpPr txBox="1"/>
          <p:nvPr/>
        </p:nvSpPr>
        <p:spPr>
          <a:xfrm>
            <a:off x="1266825" y="2361597"/>
            <a:ext cx="22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Busklav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4CE0B-F87D-857F-69BF-1BF2C2659954}"/>
              </a:ext>
            </a:extLst>
          </p:cNvPr>
          <p:cNvSpPr txBox="1"/>
          <p:nvPr/>
        </p:nvSpPr>
        <p:spPr>
          <a:xfrm>
            <a:off x="4681714" y="2376428"/>
            <a:ext cx="22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Skorpelav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2578E-E38D-AAC0-267A-3983458E24F7}"/>
              </a:ext>
            </a:extLst>
          </p:cNvPr>
          <p:cNvSpPr txBox="1"/>
          <p:nvPr/>
        </p:nvSpPr>
        <p:spPr>
          <a:xfrm>
            <a:off x="8291689" y="2361597"/>
            <a:ext cx="229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Bladlav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B3171DF0-3070-B8B1-214E-6EDE3E99922C}"/>
              </a:ext>
            </a:extLst>
          </p:cNvPr>
          <p:cNvSpPr/>
          <p:nvPr/>
        </p:nvSpPr>
        <p:spPr>
          <a:xfrm>
            <a:off x="7157545" y="800035"/>
            <a:ext cx="4291733" cy="850900"/>
          </a:xfrm>
          <a:prstGeom prst="wedgeRoundRectCallout">
            <a:avLst>
              <a:gd name="adj1" fmla="val 42944"/>
              <a:gd name="adj2" fmla="val -113784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Bruk </a:t>
            </a:r>
            <a:r>
              <a:rPr lang="nn-NO" sz="2200" dirty="0" err="1"/>
              <a:t>lavatlaset</a:t>
            </a:r>
            <a:r>
              <a:rPr lang="nn-NO" sz="2200" dirty="0"/>
              <a:t> til å sortere </a:t>
            </a:r>
            <a:r>
              <a:rPr lang="nn-NO" sz="2200" dirty="0" err="1"/>
              <a:t>lavfunna</a:t>
            </a:r>
            <a:r>
              <a:rPr lang="nn-NO" sz="2200" dirty="0"/>
              <a:t> dykkar i dei tre gruppene.</a:t>
            </a:r>
          </a:p>
        </p:txBody>
      </p:sp>
    </p:spTree>
    <p:extLst>
      <p:ext uri="{BB962C8B-B14F-4D97-AF65-F5344CB8AC3E}">
        <p14:creationId xmlns:p14="http://schemas.microsoft.com/office/powerpoint/2010/main" val="226850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B1D-B83C-9598-D23D-1EBA2F9C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32" y="365125"/>
            <a:ext cx="1060233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sz="3600" dirty="0"/>
              <a:t>Busklav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05258B5-4B98-8DF4-0E71-08140B43B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33" y="1825625"/>
            <a:ext cx="3813712" cy="4351338"/>
          </a:xfrm>
        </p:spPr>
        <p:txBody>
          <a:bodyPr anchor="t">
            <a:normAutofit/>
          </a:bodyPr>
          <a:lstStyle/>
          <a:p>
            <a:r>
              <a:rPr lang="nn-NO" sz="2200" dirty="0"/>
              <a:t>ser ut som små buskar med greiner</a:t>
            </a:r>
          </a:p>
          <a:p>
            <a:r>
              <a:rPr lang="nn-NO" sz="2200" dirty="0"/>
              <a:t>er laust festa til underlaget</a:t>
            </a:r>
          </a:p>
          <a:p>
            <a:r>
              <a:rPr lang="nn-NO" sz="2200" dirty="0"/>
              <a:t>finst i mange ulike typar, som for eksempel reinlav, kvitkrull og strylav</a:t>
            </a:r>
          </a:p>
        </p:txBody>
      </p:sp>
      <p:pic>
        <p:nvPicPr>
          <p:cNvPr id="5" name="Content Placeholder 4" descr="Foto av busklav">
            <a:extLst>
              <a:ext uri="{FF2B5EF4-FFF2-40B4-BE49-F238E27FC236}">
                <a16:creationId xmlns:a16="http://schemas.microsoft.com/office/drawing/2014/main" id="{CC0F50CB-5535-8E1C-F894-FA8E38F93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2449388" y="2202524"/>
            <a:ext cx="7708624" cy="3303576"/>
          </a:xfrm>
          <a:prstGeom prst="rect">
            <a:avLst/>
          </a:prstGeom>
        </p:spPr>
      </p:pic>
      <p:pic>
        <p:nvPicPr>
          <p:cNvPr id="3" name="Picture 2" descr="Foto av busklav">
            <a:extLst>
              <a:ext uri="{FF2B5EF4-FFF2-40B4-BE49-F238E27FC236}">
                <a16:creationId xmlns:a16="http://schemas.microsoft.com/office/drawing/2014/main" id="{DA25E22B-5523-1389-73F0-62E85B2531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62" y="-29000"/>
            <a:ext cx="4019538" cy="6916000"/>
          </a:xfrm>
          <a:prstGeom prst="rect">
            <a:avLst/>
          </a:prstGeom>
        </p:spPr>
      </p:pic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74B78F52-0282-76B0-BE08-DC63B80890A7}"/>
              </a:ext>
            </a:extLst>
          </p:cNvPr>
          <p:cNvSpPr/>
          <p:nvPr/>
        </p:nvSpPr>
        <p:spPr>
          <a:xfrm>
            <a:off x="430832" y="4677754"/>
            <a:ext cx="3521149" cy="850900"/>
          </a:xfrm>
          <a:prstGeom prst="wedgeRoundRectCallout">
            <a:avLst>
              <a:gd name="adj1" fmla="val 40534"/>
              <a:gd name="adj2" fmla="val 96568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Kor mange typar </a:t>
            </a:r>
            <a:br>
              <a:rPr lang="nn-NO" sz="2200" dirty="0"/>
            </a:br>
            <a:r>
              <a:rPr lang="nn-NO" sz="2200" dirty="0"/>
              <a:t>busklav fann de?</a:t>
            </a:r>
          </a:p>
        </p:txBody>
      </p:sp>
    </p:spTree>
    <p:extLst>
      <p:ext uri="{BB962C8B-B14F-4D97-AF65-F5344CB8AC3E}">
        <p14:creationId xmlns:p14="http://schemas.microsoft.com/office/powerpoint/2010/main" val="21893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B1D-B83C-9598-D23D-1EBA2F9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n-NO" sz="3600" dirty="0"/>
              <a:t>Bladlav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5DC3C07-C08D-504D-2DB5-E1484AF2DB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nn-NO" sz="2200" dirty="0"/>
              <a:t>ser ut som blad</a:t>
            </a:r>
          </a:p>
          <a:p>
            <a:r>
              <a:rPr lang="nn-NO" sz="2200" dirty="0"/>
              <a:t>har forskjellig utsjånad/farge på over- og underside</a:t>
            </a:r>
          </a:p>
          <a:p>
            <a:r>
              <a:rPr lang="nn-NO" sz="2200" dirty="0"/>
              <a:t>har anten eitt festepunkt til underlaget mens resten av bladet ikkje er festa, eller så er dei veldig laust festa til underlaget</a:t>
            </a:r>
          </a:p>
        </p:txBody>
      </p:sp>
      <p:pic>
        <p:nvPicPr>
          <p:cNvPr id="3" name="Content Placeholder 2" descr="Foto av bladlav">
            <a:extLst>
              <a:ext uri="{FF2B5EF4-FFF2-40B4-BE49-F238E27FC236}">
                <a16:creationId xmlns:a16="http://schemas.microsoft.com/office/drawing/2014/main" id="{CC0E3E05-72BD-AA75-790B-69BCE00E99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C75C7DAA-DBBF-FAFC-8594-BE61A2B30696}"/>
              </a:ext>
            </a:extLst>
          </p:cNvPr>
          <p:cNvSpPr/>
          <p:nvPr/>
        </p:nvSpPr>
        <p:spPr>
          <a:xfrm>
            <a:off x="2796447" y="4712057"/>
            <a:ext cx="3223353" cy="850900"/>
          </a:xfrm>
          <a:prstGeom prst="wedgeRoundRectCallout">
            <a:avLst>
              <a:gd name="adj1" fmla="val -46953"/>
              <a:gd name="adj2" fmla="val 132433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Kor mange typar </a:t>
            </a:r>
            <a:br>
              <a:rPr lang="nn-NO" sz="2200" dirty="0"/>
            </a:br>
            <a:r>
              <a:rPr lang="nn-NO" sz="2200" dirty="0"/>
              <a:t>bladlav fann de?</a:t>
            </a:r>
          </a:p>
        </p:txBody>
      </p:sp>
    </p:spTree>
    <p:extLst>
      <p:ext uri="{BB962C8B-B14F-4D97-AF65-F5344CB8AC3E}">
        <p14:creationId xmlns:p14="http://schemas.microsoft.com/office/powerpoint/2010/main" val="63874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B1D-B83C-9598-D23D-1EBA2F9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n-NO" sz="3600" dirty="0"/>
              <a:t>Skorpelav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1381A-D79D-EF7B-59A5-1B38CE16AB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nn-NO" sz="2200" dirty="0"/>
              <a:t>er fastvaksne til underlaget, som tynne skorper</a:t>
            </a:r>
          </a:p>
          <a:p>
            <a:r>
              <a:rPr lang="nn-NO" sz="2200" dirty="0"/>
              <a:t>festar seg gjerne til stein, bark eller jord</a:t>
            </a:r>
          </a:p>
          <a:p>
            <a:r>
              <a:rPr lang="nn-NO" sz="2200" dirty="0"/>
              <a:t>består av koloniar som veks opp til </a:t>
            </a:r>
            <a:br>
              <a:rPr lang="nn-NO" sz="2200" dirty="0"/>
            </a:br>
            <a:r>
              <a:rPr lang="nn-NO" sz="2200" dirty="0"/>
              <a:t>1–2 mm kvart år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D11F9ED-5569-6325-A03E-975143FE85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icture 3" descr="Foto av kartlav">
            <a:extLst>
              <a:ext uri="{FF2B5EF4-FFF2-40B4-BE49-F238E27FC236}">
                <a16:creationId xmlns:a16="http://schemas.microsoft.com/office/drawing/2014/main" id="{E50FBFBF-E7F2-D82F-5641-0CA23D204B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4999" y="381000"/>
            <a:ext cx="6858000" cy="6095999"/>
          </a:xfrm>
          <a:prstGeom prst="rect">
            <a:avLst/>
          </a:prstGeom>
        </p:spPr>
      </p:pic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52239150-A7FA-6494-AE5A-8C42F039121F}"/>
              </a:ext>
            </a:extLst>
          </p:cNvPr>
          <p:cNvSpPr/>
          <p:nvPr/>
        </p:nvSpPr>
        <p:spPr>
          <a:xfrm>
            <a:off x="1481295" y="4435620"/>
            <a:ext cx="3555670" cy="1133169"/>
          </a:xfrm>
          <a:prstGeom prst="wedgeRoundRectCallout">
            <a:avLst>
              <a:gd name="adj1" fmla="val 34605"/>
              <a:gd name="adj2" fmla="val 103041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Kor gamal var det eldste skorpelavet de fann?</a:t>
            </a:r>
          </a:p>
        </p:txBody>
      </p:sp>
    </p:spTree>
    <p:extLst>
      <p:ext uri="{BB962C8B-B14F-4D97-AF65-F5344CB8AC3E}">
        <p14:creationId xmlns:p14="http://schemas.microsoft.com/office/powerpoint/2010/main" val="88228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60F1-908D-9E33-DFB0-5C284F41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1044FD-5A8E-66B6-C275-D423CC92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600" dirty="0"/>
              <a:t>Fleip eller fakta om lav </a:t>
            </a: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3E062DB-F81D-645C-A281-80845E6F8C8B}"/>
              </a:ext>
            </a:extLst>
          </p:cNvPr>
          <p:cNvSpPr/>
          <p:nvPr/>
        </p:nvSpPr>
        <p:spPr>
          <a:xfrm>
            <a:off x="596604" y="4954973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Det finst ca. 5000 forskjellige </a:t>
            </a:r>
            <a:r>
              <a:rPr lang="nn-NO" sz="2200" dirty="0" err="1">
                <a:solidFill>
                  <a:schemeClr val="tx1"/>
                </a:solidFill>
              </a:rPr>
              <a:t>lavartar</a:t>
            </a:r>
            <a:r>
              <a:rPr lang="nn-NO" sz="2200" dirty="0">
                <a:solidFill>
                  <a:schemeClr val="tx1"/>
                </a:solidFill>
              </a:rPr>
              <a:t> i Noreg.</a:t>
            </a:r>
          </a:p>
        </p:txBody>
      </p:sp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35223CC7-BB0D-FDB3-D751-BE2684BB3B16}"/>
              </a:ext>
            </a:extLst>
          </p:cNvPr>
          <p:cNvSpPr/>
          <p:nvPr/>
        </p:nvSpPr>
        <p:spPr>
          <a:xfrm>
            <a:off x="2102671" y="3419004"/>
            <a:ext cx="3515558" cy="1109708"/>
          </a:xfrm>
          <a:prstGeom prst="wedgeRoundRectCallout">
            <a:avLst>
              <a:gd name="adj1" fmla="val 41698"/>
              <a:gd name="adj2" fmla="val 159752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Reinlav er ein type busklav.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90677DFA-AF4E-6EF6-7CBC-9FA7B1C38756}"/>
              </a:ext>
            </a:extLst>
          </p:cNvPr>
          <p:cNvSpPr/>
          <p:nvPr/>
        </p:nvSpPr>
        <p:spPr>
          <a:xfrm>
            <a:off x="838200" y="1723550"/>
            <a:ext cx="3929074" cy="1109708"/>
          </a:xfrm>
          <a:prstGeom prst="wedgeRoundRectCallout">
            <a:avLst>
              <a:gd name="adj1" fmla="val -65239"/>
              <a:gd name="adj2" fmla="val 10036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Det heiter reinlav fordi det liknar på geviret til reinsdyret.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1EFF8ED7-6B13-3F28-DF0D-3F73B097C72D}"/>
              </a:ext>
            </a:extLst>
          </p:cNvPr>
          <p:cNvSpPr/>
          <p:nvPr/>
        </p:nvSpPr>
        <p:spPr>
          <a:xfrm>
            <a:off x="6306027" y="4828591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Lav består eigentleg av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to artar (symbiose).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A9AB33-670D-A581-FABA-ADB883E20480}"/>
              </a:ext>
            </a:extLst>
          </p:cNvPr>
          <p:cNvSpPr/>
          <p:nvPr/>
        </p:nvSpPr>
        <p:spPr>
          <a:xfrm>
            <a:off x="5460191" y="1611470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Mykje skjegglav tydar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på rein luft.</a:t>
            </a:r>
          </a:p>
        </p:txBody>
      </p:sp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94F823F8-2C6B-E3FB-8A3B-703F3B8CD15E}"/>
              </a:ext>
            </a:extLst>
          </p:cNvPr>
          <p:cNvSpPr/>
          <p:nvPr/>
        </p:nvSpPr>
        <p:spPr>
          <a:xfrm>
            <a:off x="7120195" y="3332352"/>
            <a:ext cx="3929074" cy="1109708"/>
          </a:xfrm>
          <a:prstGeom prst="wedgeRoundRectCallout">
            <a:avLst>
              <a:gd name="adj1" fmla="val 59260"/>
              <a:gd name="adj2" fmla="val 98356"/>
              <a:gd name="adj3" fmla="val 1666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Lav veks ofte meir </a:t>
            </a:r>
            <a:br>
              <a:rPr lang="nn-NO" sz="2200" dirty="0">
                <a:solidFill>
                  <a:schemeClr val="tx1"/>
                </a:solidFill>
              </a:rPr>
            </a:br>
            <a:r>
              <a:rPr lang="nn-NO" sz="2200" dirty="0">
                <a:solidFill>
                  <a:schemeClr val="tx1"/>
                </a:solidFill>
              </a:rPr>
              <a:t>enn 10 cm i året.</a:t>
            </a:r>
          </a:p>
        </p:txBody>
      </p:sp>
    </p:spTree>
    <p:extLst>
      <p:ext uri="{BB962C8B-B14F-4D97-AF65-F5344CB8AC3E}">
        <p14:creationId xmlns:p14="http://schemas.microsoft.com/office/powerpoint/2010/main" val="41492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10" y="0"/>
            <a:ext cx="4557380" cy="679938"/>
          </a:xfrm>
        </p:spPr>
        <p:txBody>
          <a:bodyPr anchor="b">
            <a:normAutofit/>
          </a:bodyPr>
          <a:lstStyle/>
          <a:p>
            <a:r>
              <a:rPr lang="nn-NO" sz="3600" dirty="0"/>
              <a:t>Kva er eigentleg lav?</a:t>
            </a:r>
          </a:p>
        </p:txBody>
      </p:sp>
      <p:pic>
        <p:nvPicPr>
          <p:cNvPr id="5" name="Media på Internett 4" title="Kort om lav">
            <a:hlinkClick r:id="" action="ppaction://media"/>
            <a:extLst>
              <a:ext uri="{FF2B5EF4-FFF2-40B4-BE49-F238E27FC236}">
                <a16:creationId xmlns:a16="http://schemas.microsoft.com/office/drawing/2014/main" id="{E503867E-ABBE-B18C-B4EF-CD16D134C2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3135" y="774553"/>
            <a:ext cx="10305729" cy="58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 descr="Foto av skorpelav">
            <a:extLst>
              <a:ext uri="{FF2B5EF4-FFF2-40B4-BE49-F238E27FC236}">
                <a16:creationId xmlns:a16="http://schemas.microsoft.com/office/drawing/2014/main" id="{CC7C6C33-0949-8ECD-622D-2068B811D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37156" y="338009"/>
            <a:ext cx="3417511" cy="2743199"/>
          </a:xfrm>
          <a:prstGeom prst="rect">
            <a:avLst/>
          </a:prstGeom>
        </p:spPr>
      </p:pic>
      <p:pic>
        <p:nvPicPr>
          <p:cNvPr id="7" name="Picture 6" descr="Foto av bladlav">
            <a:extLst>
              <a:ext uri="{FF2B5EF4-FFF2-40B4-BE49-F238E27FC236}">
                <a16:creationId xmlns:a16="http://schemas.microsoft.com/office/drawing/2014/main" id="{15C29169-4C61-1D57-03E9-9D308C5EDB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02609"/>
            <a:ext cx="4557380" cy="1125102"/>
          </a:xfrm>
        </p:spPr>
        <p:txBody>
          <a:bodyPr anchor="b">
            <a:normAutofit/>
          </a:bodyPr>
          <a:lstStyle/>
          <a:p>
            <a:r>
              <a:rPr lang="nn-NO" sz="3600" dirty="0"/>
              <a:t>Er lav vanleg?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C54E-C5A0-DB1D-A215-C31592E8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811771"/>
            <a:ext cx="5272873" cy="3061680"/>
          </a:xfrm>
        </p:spPr>
        <p:txBody>
          <a:bodyPr anchor="t">
            <a:normAutofit/>
          </a:bodyPr>
          <a:lstStyle/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er dominerande vekstform på omtrent 7 % av overflata til landjorda.</a:t>
            </a:r>
          </a:p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er mest utbreidd i arktiske, alpine og nedbørsfattige område. </a:t>
            </a:r>
          </a:p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Det finst ca. 2000 forskjellige </a:t>
            </a:r>
            <a:r>
              <a:rPr lang="nn-NO" sz="2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lavartar</a:t>
            </a:r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i Noreg. </a:t>
            </a:r>
          </a:p>
          <a:p>
            <a:pPr marL="0" indent="0">
              <a:buNone/>
            </a:pPr>
            <a:endParaRPr lang="nn-NO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veks sakte og kan bli veldig gamle.</a:t>
            </a:r>
          </a:p>
        </p:txBody>
      </p:sp>
      <p:pic>
        <p:nvPicPr>
          <p:cNvPr id="11" name="Picture 10" descr="Foto av busklav">
            <a:extLst>
              <a:ext uri="{FF2B5EF4-FFF2-40B4-BE49-F238E27FC236}">
                <a16:creationId xmlns:a16="http://schemas.microsoft.com/office/drawing/2014/main" id="{B7FB4F75-08FD-5D0C-AD6E-AB9F142C9D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9" name="Picture 8" descr="Foto av busklav">
            <a:extLst>
              <a:ext uri="{FF2B5EF4-FFF2-40B4-BE49-F238E27FC236}">
                <a16:creationId xmlns:a16="http://schemas.microsoft.com/office/drawing/2014/main" id="{D40CB93D-ECA1-77E3-30DF-C9C69FF794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9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68E-9C20-AF2E-A8AB-D3947C93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503518" cy="1087409"/>
          </a:xfrm>
        </p:spPr>
        <p:txBody>
          <a:bodyPr anchor="b">
            <a:normAutofit/>
          </a:bodyPr>
          <a:lstStyle/>
          <a:p>
            <a:r>
              <a:rPr lang="nn-NO" sz="3600" dirty="0"/>
              <a:t>Kvar veks lav?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C54E-C5A0-DB1D-A215-C31592E8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184152"/>
            <a:ext cx="5066908" cy="37971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Lav toler både skugge og tørke, og kan derfor vekse på</a:t>
            </a:r>
          </a:p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stader der dei ikkje er i konkurranse med mosar og planter</a:t>
            </a:r>
          </a:p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trestammar, kvister og daud ved</a:t>
            </a:r>
          </a:p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steinblokker og bergveggar</a:t>
            </a:r>
          </a:p>
          <a:p>
            <a:r>
              <a:rPr lang="nn-NO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bakken på fjellet</a:t>
            </a:r>
          </a:p>
        </p:txBody>
      </p:sp>
      <p:pic>
        <p:nvPicPr>
          <p:cNvPr id="8" name="Picture 7" descr="A close-up of a pond&#10;&#10;Description automatically generated">
            <a:extLst>
              <a:ext uri="{FF2B5EF4-FFF2-40B4-BE49-F238E27FC236}">
                <a16:creationId xmlns:a16="http://schemas.microsoft.com/office/drawing/2014/main" id="{A7567EB4-6CCF-C31F-F6B8-EF86662576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95228" y="1884589"/>
            <a:ext cx="6857999" cy="30888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E0FDD92-F73E-98E6-6D50-E7BAAAF43564}"/>
              </a:ext>
            </a:extLst>
          </p:cNvPr>
          <p:cNvSpPr/>
          <p:nvPr/>
        </p:nvSpPr>
        <p:spPr>
          <a:xfrm>
            <a:off x="6022982" y="2269266"/>
            <a:ext cx="2314065" cy="1109708"/>
          </a:xfrm>
          <a:prstGeom prst="wedgeRoundRectCallout">
            <a:avLst>
              <a:gd name="adj1" fmla="val 105280"/>
              <a:gd name="adj2" fmla="val -28179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n-NO" sz="2200" dirty="0"/>
              <a:t>Mykje skjegglav tydar på rein luft.</a:t>
            </a:r>
          </a:p>
        </p:txBody>
      </p:sp>
      <p:sp>
        <p:nvSpPr>
          <p:cNvPr id="12" name="Speech Bubble: Rectangle with Corners Rounded 3">
            <a:extLst>
              <a:ext uri="{FF2B5EF4-FFF2-40B4-BE49-F238E27FC236}">
                <a16:creationId xmlns:a16="http://schemas.microsoft.com/office/drawing/2014/main" id="{CD465A00-1CAA-52BF-9097-2B778F2597DA}"/>
              </a:ext>
            </a:extLst>
          </p:cNvPr>
          <p:cNvSpPr/>
          <p:nvPr/>
        </p:nvSpPr>
        <p:spPr>
          <a:xfrm>
            <a:off x="5257063" y="3896167"/>
            <a:ext cx="3295859" cy="1752802"/>
          </a:xfrm>
          <a:prstGeom prst="wedgeRoundRectCallout">
            <a:avLst>
              <a:gd name="adj1" fmla="val -55569"/>
              <a:gd name="adj2" fmla="val 90282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n-NO" sz="2200" dirty="0"/>
              <a:t>Vi skal no sjå på nokre eksempel på tradisjonell kunnskap om kva lav kan  bli brukt til.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70DAF3A-83A2-B331-C065-BC0D62FB4D4A}"/>
              </a:ext>
            </a:extLst>
          </p:cNvPr>
          <p:cNvSpPr/>
          <p:nvPr/>
        </p:nvSpPr>
        <p:spPr>
          <a:xfrm>
            <a:off x="4610470" y="377705"/>
            <a:ext cx="3515558" cy="1374368"/>
          </a:xfrm>
          <a:prstGeom prst="wedgeRoundRectCallout">
            <a:avLst>
              <a:gd name="adj1" fmla="val 94482"/>
              <a:gd name="adj2" fmla="val 60842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nn-NO" sz="2200" dirty="0"/>
              <a:t>Lav, og særleg skjegglav, er ømfintleg for luft-forureining, derfor trivst dei ikkje på tre i byar.</a:t>
            </a:r>
          </a:p>
        </p:txBody>
      </p:sp>
    </p:spTree>
    <p:extLst>
      <p:ext uri="{BB962C8B-B14F-4D97-AF65-F5344CB8AC3E}">
        <p14:creationId xmlns:p14="http://schemas.microsoft.com/office/powerpoint/2010/main" val="35032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8A5386-EC1B-415A-BE9A-E91EB7561298}">
  <we:reference id="ccb69c04-6fc1-4565-8d96-d9222a296c86" version="1.14.0.0" store="EXCatalog" storeType="EXCatalog"/>
  <we:alternateReferences/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1139</Words>
  <Application>Microsoft Office PowerPoint</Application>
  <PresentationFormat>Widescreen</PresentationFormat>
  <Paragraphs>115</Paragraphs>
  <Slides>15</Slides>
  <Notes>9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Kvar finn vi lav?</vt:lpstr>
      <vt:lpstr>Lav delast inn i tre grupper</vt:lpstr>
      <vt:lpstr>Busklav</vt:lpstr>
      <vt:lpstr>Bladlav</vt:lpstr>
      <vt:lpstr>Skorpelav</vt:lpstr>
      <vt:lpstr>Fleip eller fakta om lav </vt:lpstr>
      <vt:lpstr>Kva er eigentleg lav?</vt:lpstr>
      <vt:lpstr>Er lav vanleg?</vt:lpstr>
      <vt:lpstr>Kvar veks lav?</vt:lpstr>
      <vt:lpstr>Tradisjonell kunnskap</vt:lpstr>
      <vt:lpstr>Tradisjonell kunnskap: Ulvelav</vt:lpstr>
      <vt:lpstr>Tradisjonell kunnskap: Reinlav</vt:lpstr>
      <vt:lpstr>Kart over beiteområde</vt:lpstr>
      <vt:lpstr>Kvifor reinsdyra beiter på ulike område sommar og vinter</vt:lpstr>
      <vt:lpstr>Fleip eller fakta om lav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 Reitan</dc:creator>
  <cp:lastModifiedBy>Øystein Sørborg</cp:lastModifiedBy>
  <cp:revision>68</cp:revision>
  <dcterms:created xsi:type="dcterms:W3CDTF">2024-08-14T08:59:34Z</dcterms:created>
  <dcterms:modified xsi:type="dcterms:W3CDTF">2026-01-05T15:00:55Z</dcterms:modified>
</cp:coreProperties>
</file>