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92" r:id="rId2"/>
    <p:sldId id="401" r:id="rId3"/>
    <p:sldId id="402" r:id="rId4"/>
    <p:sldId id="400" r:id="rId5"/>
    <p:sldId id="409" r:id="rId6"/>
    <p:sldId id="410" r:id="rId7"/>
    <p:sldId id="399" r:id="rId8"/>
    <p:sldId id="407" r:id="rId9"/>
    <p:sldId id="406"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it Reitan" initials="BR" lastIdx="10" clrIdx="0">
    <p:extLst>
      <p:ext uri="{19B8F6BF-5375-455C-9EA6-DF929625EA0E}">
        <p15:presenceInfo xmlns:p15="http://schemas.microsoft.com/office/powerpoint/2012/main" userId="S-1-5-21-1927809936-1189766144-1318725885-426714" providerId="AD"/>
      </p:ext>
    </p:extLst>
  </p:cmAuthor>
  <p:cmAuthor id="2" name="Maria Gaare Dahl" initials="MGD" lastIdx="1" clrIdx="1">
    <p:extLst>
      <p:ext uri="{19B8F6BF-5375-455C-9EA6-DF929625EA0E}">
        <p15:presenceInfo xmlns:p15="http://schemas.microsoft.com/office/powerpoint/2012/main" userId="Maria Gaare Dahl" providerId="None"/>
      </p:ext>
    </p:extLst>
  </p:cmAuthor>
  <p:cmAuthor id="3" name="Øystein Sørborg" initials="ØS" lastIdx="2" clrIdx="2">
    <p:extLst>
      <p:ext uri="{19B8F6BF-5375-455C-9EA6-DF929625EA0E}">
        <p15:presenceInfo xmlns:p15="http://schemas.microsoft.com/office/powerpoint/2012/main" userId="S-1-5-21-1927809936-1189766144-1318725885-60026" providerId="AD"/>
      </p:ext>
    </p:extLst>
  </p:cmAuthor>
  <p:cmAuthor id="4" name="Celine Aas" initials="CA" lastIdx="1" clrIdx="3">
    <p:extLst>
      <p:ext uri="{19B8F6BF-5375-455C-9EA6-DF929625EA0E}">
        <p15:presenceInfo xmlns:p15="http://schemas.microsoft.com/office/powerpoint/2012/main" userId="S::celineaa@uio.no::f9465f8d-bd98-4bd9-90d5-11deb68f07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0C"/>
    <a:srgbClr val="000000"/>
    <a:srgbClr val="020204"/>
    <a:srgbClr val="4F81BD"/>
    <a:srgbClr val="E20000"/>
    <a:srgbClr val="FCF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1325" autoAdjust="0"/>
  </p:normalViewPr>
  <p:slideViewPr>
    <p:cSldViewPr>
      <p:cViewPr varScale="1">
        <p:scale>
          <a:sx n="101" d="100"/>
          <a:sy n="101" d="100"/>
        </p:scale>
        <p:origin x="14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71B2A-119E-469B-8351-17B53581368C}" type="datetimeFigureOut">
              <a:rPr lang="nb-NO" smtClean="0"/>
              <a:t>26.06.2023</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7B9F96-F8F7-4AF2-B379-C3E7C67B2A19}" type="slidenum">
              <a:rPr lang="nb-NO" smtClean="0"/>
              <a:t>‹#›</a:t>
            </a:fld>
            <a:endParaRPr lang="nb-NO"/>
          </a:p>
        </p:txBody>
      </p:sp>
    </p:spTree>
    <p:extLst>
      <p:ext uri="{BB962C8B-B14F-4D97-AF65-F5344CB8AC3E}">
        <p14:creationId xmlns:p14="http://schemas.microsoft.com/office/powerpoint/2010/main" val="353709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b-NO" dirty="0"/>
          </a:p>
        </p:txBody>
      </p:sp>
      <p:sp>
        <p:nvSpPr>
          <p:cNvPr id="4" name="Plasshaldar for lysbiletnummer 3"/>
          <p:cNvSpPr>
            <a:spLocks noGrp="1"/>
          </p:cNvSpPr>
          <p:nvPr>
            <p:ph type="sldNum" sz="quarter" idx="10"/>
          </p:nvPr>
        </p:nvSpPr>
        <p:spPr/>
        <p:txBody>
          <a:bodyPr/>
          <a:lstStyle/>
          <a:p>
            <a:fld id="{E17B9F96-F8F7-4AF2-B379-C3E7C67B2A19}" type="slidenum">
              <a:rPr lang="nb-NO" smtClean="0"/>
              <a:t>1</a:t>
            </a:fld>
            <a:endParaRPr lang="nb-NO"/>
          </a:p>
        </p:txBody>
      </p:sp>
    </p:spTree>
    <p:extLst>
      <p:ext uri="{BB962C8B-B14F-4D97-AF65-F5344CB8AC3E}">
        <p14:creationId xmlns:p14="http://schemas.microsoft.com/office/powerpoint/2010/main" val="211821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b-NO" sz="1200" b="0" i="0" kern="1200" dirty="0">
                <a:solidFill>
                  <a:schemeClr val="tx1"/>
                </a:solidFill>
                <a:effectLst/>
                <a:latin typeface="+mn-lt"/>
                <a:ea typeface="+mn-ea"/>
                <a:cs typeface="+mn-cs"/>
              </a:rPr>
              <a:t> </a:t>
            </a:r>
            <a:endParaRPr lang="nb-NO" dirty="0"/>
          </a:p>
        </p:txBody>
      </p:sp>
      <p:sp>
        <p:nvSpPr>
          <p:cNvPr id="4" name="Plasshaldar for lysbiletnummer 3"/>
          <p:cNvSpPr>
            <a:spLocks noGrp="1"/>
          </p:cNvSpPr>
          <p:nvPr>
            <p:ph type="sldNum" sz="quarter" idx="10"/>
          </p:nvPr>
        </p:nvSpPr>
        <p:spPr/>
        <p:txBody>
          <a:bodyPr/>
          <a:lstStyle/>
          <a:p>
            <a:fld id="{E17B9F96-F8F7-4AF2-B379-C3E7C67B2A19}" type="slidenum">
              <a:rPr lang="nb-NO" smtClean="0"/>
              <a:t>2</a:t>
            </a:fld>
            <a:endParaRPr lang="nb-NO"/>
          </a:p>
        </p:txBody>
      </p:sp>
    </p:spTree>
    <p:extLst>
      <p:ext uri="{BB962C8B-B14F-4D97-AF65-F5344CB8AC3E}">
        <p14:creationId xmlns:p14="http://schemas.microsoft.com/office/powerpoint/2010/main" val="68889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b-NO" sz="1200" b="0" i="0" kern="1200" dirty="0">
                <a:solidFill>
                  <a:schemeClr val="tx1"/>
                </a:solidFill>
                <a:effectLst/>
                <a:latin typeface="+mn-lt"/>
                <a:ea typeface="+mn-ea"/>
                <a:cs typeface="+mn-cs"/>
              </a:rPr>
              <a:t> </a:t>
            </a:r>
            <a:endParaRPr lang="nb-NO" dirty="0"/>
          </a:p>
        </p:txBody>
      </p:sp>
      <p:sp>
        <p:nvSpPr>
          <p:cNvPr id="4" name="Plasshaldar for lysbiletnummer 3"/>
          <p:cNvSpPr>
            <a:spLocks noGrp="1"/>
          </p:cNvSpPr>
          <p:nvPr>
            <p:ph type="sldNum" sz="quarter" idx="10"/>
          </p:nvPr>
        </p:nvSpPr>
        <p:spPr/>
        <p:txBody>
          <a:bodyPr/>
          <a:lstStyle/>
          <a:p>
            <a:fld id="{E17B9F96-F8F7-4AF2-B379-C3E7C67B2A19}" type="slidenum">
              <a:rPr lang="nb-NO" smtClean="0"/>
              <a:t>3</a:t>
            </a:fld>
            <a:endParaRPr lang="nb-NO"/>
          </a:p>
        </p:txBody>
      </p:sp>
    </p:spTree>
    <p:extLst>
      <p:ext uri="{BB962C8B-B14F-4D97-AF65-F5344CB8AC3E}">
        <p14:creationId xmlns:p14="http://schemas.microsoft.com/office/powerpoint/2010/main" val="386506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b-NO" sz="1200" b="0" i="0" kern="1200" dirty="0">
                <a:solidFill>
                  <a:schemeClr val="tx1"/>
                </a:solidFill>
                <a:effectLst/>
                <a:latin typeface="+mn-lt"/>
                <a:ea typeface="+mn-ea"/>
                <a:cs typeface="+mn-cs"/>
              </a:rPr>
              <a:t> </a:t>
            </a:r>
            <a:endParaRPr lang="nb-NO" dirty="0"/>
          </a:p>
        </p:txBody>
      </p:sp>
      <p:sp>
        <p:nvSpPr>
          <p:cNvPr id="4" name="Plasshaldar for lysbiletnummer 3"/>
          <p:cNvSpPr>
            <a:spLocks noGrp="1"/>
          </p:cNvSpPr>
          <p:nvPr>
            <p:ph type="sldNum" sz="quarter" idx="10"/>
          </p:nvPr>
        </p:nvSpPr>
        <p:spPr/>
        <p:txBody>
          <a:bodyPr/>
          <a:lstStyle/>
          <a:p>
            <a:fld id="{E17B9F96-F8F7-4AF2-B379-C3E7C67B2A19}" type="slidenum">
              <a:rPr lang="nb-NO" smtClean="0"/>
              <a:t>4</a:t>
            </a:fld>
            <a:endParaRPr lang="nb-NO"/>
          </a:p>
        </p:txBody>
      </p:sp>
    </p:spTree>
    <p:extLst>
      <p:ext uri="{BB962C8B-B14F-4D97-AF65-F5344CB8AC3E}">
        <p14:creationId xmlns:p14="http://schemas.microsoft.com/office/powerpoint/2010/main" val="25813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b-NO" dirty="0"/>
          </a:p>
        </p:txBody>
      </p:sp>
      <p:sp>
        <p:nvSpPr>
          <p:cNvPr id="4" name="Plasshaldar for lysbiletnummer 3"/>
          <p:cNvSpPr>
            <a:spLocks noGrp="1"/>
          </p:cNvSpPr>
          <p:nvPr>
            <p:ph type="sldNum" sz="quarter" idx="10"/>
          </p:nvPr>
        </p:nvSpPr>
        <p:spPr/>
        <p:txBody>
          <a:bodyPr/>
          <a:lstStyle/>
          <a:p>
            <a:fld id="{E17B9F96-F8F7-4AF2-B379-C3E7C67B2A19}" type="slidenum">
              <a:rPr lang="nb-NO" smtClean="0"/>
              <a:t>6</a:t>
            </a:fld>
            <a:endParaRPr lang="nb-NO"/>
          </a:p>
        </p:txBody>
      </p:sp>
    </p:spTree>
    <p:extLst>
      <p:ext uri="{BB962C8B-B14F-4D97-AF65-F5344CB8AC3E}">
        <p14:creationId xmlns:p14="http://schemas.microsoft.com/office/powerpoint/2010/main" val="83874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b-NO" dirty="0"/>
              <a:t>Dette er eksempler på noen</a:t>
            </a:r>
            <a:r>
              <a:rPr lang="nb-NO" baseline="0" dirty="0"/>
              <a:t> vanlige treslag, mer informasjon finnes her: https://www.artsdatabanken.no/Pages/181867/Gammelt_tre</a:t>
            </a:r>
          </a:p>
          <a:p>
            <a:endParaRPr lang="nb-NO" dirty="0"/>
          </a:p>
        </p:txBody>
      </p:sp>
      <p:sp>
        <p:nvSpPr>
          <p:cNvPr id="4" name="Plasshaldar for lysbiletnummer 3"/>
          <p:cNvSpPr>
            <a:spLocks noGrp="1"/>
          </p:cNvSpPr>
          <p:nvPr>
            <p:ph type="sldNum" sz="quarter" idx="10"/>
          </p:nvPr>
        </p:nvSpPr>
        <p:spPr/>
        <p:txBody>
          <a:bodyPr/>
          <a:lstStyle/>
          <a:p>
            <a:fld id="{E17B9F96-F8F7-4AF2-B379-C3E7C67B2A19}" type="slidenum">
              <a:rPr lang="nb-NO" smtClean="0"/>
              <a:t>7</a:t>
            </a:fld>
            <a:endParaRPr lang="nb-NO"/>
          </a:p>
        </p:txBody>
      </p:sp>
    </p:spTree>
    <p:extLst>
      <p:ext uri="{BB962C8B-B14F-4D97-AF65-F5344CB8AC3E}">
        <p14:creationId xmlns:p14="http://schemas.microsoft.com/office/powerpoint/2010/main" val="11944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b-NO" dirty="0"/>
          </a:p>
        </p:txBody>
      </p:sp>
      <p:sp>
        <p:nvSpPr>
          <p:cNvPr id="4" name="Plasshaldar for lysbiletnummer 3"/>
          <p:cNvSpPr>
            <a:spLocks noGrp="1"/>
          </p:cNvSpPr>
          <p:nvPr>
            <p:ph type="sldNum" sz="quarter" idx="10"/>
          </p:nvPr>
        </p:nvSpPr>
        <p:spPr/>
        <p:txBody>
          <a:bodyPr/>
          <a:lstStyle/>
          <a:p>
            <a:fld id="{E17B9F96-F8F7-4AF2-B379-C3E7C67B2A19}" type="slidenum">
              <a:rPr lang="nb-NO" smtClean="0"/>
              <a:t>8</a:t>
            </a:fld>
            <a:endParaRPr lang="nb-NO"/>
          </a:p>
        </p:txBody>
      </p:sp>
    </p:spTree>
    <p:extLst>
      <p:ext uri="{BB962C8B-B14F-4D97-AF65-F5344CB8AC3E}">
        <p14:creationId xmlns:p14="http://schemas.microsoft.com/office/powerpoint/2010/main" val="415596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b-NO" dirty="0"/>
          </a:p>
        </p:txBody>
      </p:sp>
      <p:sp>
        <p:nvSpPr>
          <p:cNvPr id="4" name="Plasshaldar for lysbiletnummer 3"/>
          <p:cNvSpPr>
            <a:spLocks noGrp="1"/>
          </p:cNvSpPr>
          <p:nvPr>
            <p:ph type="sldNum" sz="quarter" idx="10"/>
          </p:nvPr>
        </p:nvSpPr>
        <p:spPr/>
        <p:txBody>
          <a:bodyPr/>
          <a:lstStyle/>
          <a:p>
            <a:fld id="{E17B9F96-F8F7-4AF2-B379-C3E7C67B2A19}" type="slidenum">
              <a:rPr lang="nb-NO" smtClean="0"/>
              <a:t>9</a:t>
            </a:fld>
            <a:endParaRPr lang="nb-NO"/>
          </a:p>
        </p:txBody>
      </p:sp>
    </p:spTree>
    <p:extLst>
      <p:ext uri="{BB962C8B-B14F-4D97-AF65-F5344CB8AC3E}">
        <p14:creationId xmlns:p14="http://schemas.microsoft.com/office/powerpoint/2010/main" val="291979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lvl1pPr>
              <a:defRPr>
                <a:solidFill>
                  <a:schemeClr val="accent3">
                    <a:lumMod val="50000"/>
                  </a:schemeClr>
                </a:solidFill>
              </a:defRPr>
            </a:lvl1p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CF663E5D-12D9-4517-8C01-F7C95DF22AFA}" type="datetime1">
              <a:rPr lang="nb-NO" smtClean="0"/>
              <a:t>26.06.2023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C91F26-8D6E-4085-94ED-78AA849CE4EA}" type="slidenum">
              <a:rPr lang="nb-NO" smtClean="0"/>
              <a:t>‹#›</a:t>
            </a:fld>
            <a:endParaRPr lang="nb-NO"/>
          </a:p>
        </p:txBody>
      </p:sp>
    </p:spTree>
    <p:extLst>
      <p:ext uri="{BB962C8B-B14F-4D97-AF65-F5344CB8AC3E}">
        <p14:creationId xmlns:p14="http://schemas.microsoft.com/office/powerpoint/2010/main" val="419642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4448A5F-1B58-46CC-AD4E-7190AF90AE4E}" type="datetime1">
              <a:rPr lang="nb-NO" smtClean="0"/>
              <a:t>26.06.2023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C91F26-8D6E-4085-94ED-78AA849CE4EA}" type="slidenum">
              <a:rPr lang="nb-NO" smtClean="0"/>
              <a:t>‹#›</a:t>
            </a:fld>
            <a:endParaRPr lang="nb-NO"/>
          </a:p>
        </p:txBody>
      </p:sp>
    </p:spTree>
    <p:extLst>
      <p:ext uri="{BB962C8B-B14F-4D97-AF65-F5344CB8AC3E}">
        <p14:creationId xmlns:p14="http://schemas.microsoft.com/office/powerpoint/2010/main" val="64305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D6CA32F-C906-495A-A8C6-AEA89270EF6F}" type="datetime1">
              <a:rPr lang="nb-NO" smtClean="0"/>
              <a:t>26.06.2023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C91F26-8D6E-4085-94ED-78AA849CE4EA}" type="slidenum">
              <a:rPr lang="nb-NO" smtClean="0"/>
              <a:t>‹#›</a:t>
            </a:fld>
            <a:endParaRPr lang="nb-NO"/>
          </a:p>
        </p:txBody>
      </p:sp>
    </p:spTree>
    <p:extLst>
      <p:ext uri="{BB962C8B-B14F-4D97-AF65-F5344CB8AC3E}">
        <p14:creationId xmlns:p14="http://schemas.microsoft.com/office/powerpoint/2010/main" val="191692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a:solidFill>
                  <a:schemeClr val="accent3">
                    <a:lumMod val="50000"/>
                  </a:schemeClr>
                </a:solidFill>
              </a:defRPr>
            </a:lvl1p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6436A03-7491-4FEA-AD04-F43A6B3B8EF1}" type="datetime1">
              <a:rPr lang="nb-NO" smtClean="0"/>
              <a:t>26.06.2023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C91F26-8D6E-4085-94ED-78AA849CE4EA}" type="slidenum">
              <a:rPr lang="nb-NO" smtClean="0"/>
              <a:t>‹#›</a:t>
            </a:fld>
            <a:endParaRPr lang="nb-NO"/>
          </a:p>
        </p:txBody>
      </p:sp>
    </p:spTree>
    <p:extLst>
      <p:ext uri="{BB962C8B-B14F-4D97-AF65-F5344CB8AC3E}">
        <p14:creationId xmlns:p14="http://schemas.microsoft.com/office/powerpoint/2010/main" val="210528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solidFill>
                  <a:schemeClr val="accent3">
                    <a:lumMod val="50000"/>
                  </a:schemeClr>
                </a:solidFill>
              </a:defRPr>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5B200689-F130-4FB5-BBC2-30CD76A681C6}" type="datetime1">
              <a:rPr lang="nb-NO" smtClean="0"/>
              <a:t>26.06.2023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C91F26-8D6E-4085-94ED-78AA849CE4EA}" type="slidenum">
              <a:rPr lang="nb-NO" smtClean="0"/>
              <a:t>‹#›</a:t>
            </a:fld>
            <a:endParaRPr lang="nb-NO"/>
          </a:p>
        </p:txBody>
      </p:sp>
    </p:spTree>
    <p:extLst>
      <p:ext uri="{BB962C8B-B14F-4D97-AF65-F5344CB8AC3E}">
        <p14:creationId xmlns:p14="http://schemas.microsoft.com/office/powerpoint/2010/main" val="256121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a:solidFill>
                  <a:schemeClr val="accent3">
                    <a:lumMod val="50000"/>
                  </a:schemeClr>
                </a:solidFill>
              </a:defRPr>
            </a:lvl1p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6583B15A-6988-43C6-8A00-5B24567D8A7D}" type="datetime1">
              <a:rPr lang="nb-NO" smtClean="0"/>
              <a:t>26.06.2023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DC91F26-8D6E-4085-94ED-78AA849CE4EA}" type="slidenum">
              <a:rPr lang="nb-NO" smtClean="0"/>
              <a:t>‹#›</a:t>
            </a:fld>
            <a:endParaRPr lang="nb-NO"/>
          </a:p>
        </p:txBody>
      </p:sp>
    </p:spTree>
    <p:extLst>
      <p:ext uri="{BB962C8B-B14F-4D97-AF65-F5344CB8AC3E}">
        <p14:creationId xmlns:p14="http://schemas.microsoft.com/office/powerpoint/2010/main" val="100377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a:solidFill>
                  <a:schemeClr val="accent3">
                    <a:lumMod val="50000"/>
                  </a:schemeClr>
                </a:solidFill>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56EE64A-EE14-42AC-A124-2DFCDDF8F81B}" type="datetime1">
              <a:rPr lang="nb-NO" smtClean="0"/>
              <a:t>26.06.2023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CDC91F26-8D6E-4085-94ED-78AA849CE4EA}" type="slidenum">
              <a:rPr lang="nb-NO" smtClean="0"/>
              <a:t>‹#›</a:t>
            </a:fld>
            <a:endParaRPr lang="nb-NO"/>
          </a:p>
        </p:txBody>
      </p:sp>
    </p:spTree>
    <p:extLst>
      <p:ext uri="{BB962C8B-B14F-4D97-AF65-F5344CB8AC3E}">
        <p14:creationId xmlns:p14="http://schemas.microsoft.com/office/powerpoint/2010/main" val="37096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a:solidFill>
                  <a:schemeClr val="accent3">
                    <a:lumMod val="50000"/>
                  </a:schemeClr>
                </a:solidFill>
              </a:defRPr>
            </a:lvl1pPr>
          </a:lstStyle>
          <a:p>
            <a:r>
              <a:rPr lang="nb-NO"/>
              <a:t>Klikk for å redigere tittelstil</a:t>
            </a:r>
          </a:p>
        </p:txBody>
      </p:sp>
      <p:sp>
        <p:nvSpPr>
          <p:cNvPr id="3" name="Plassholder for dato 2"/>
          <p:cNvSpPr>
            <a:spLocks noGrp="1"/>
          </p:cNvSpPr>
          <p:nvPr>
            <p:ph type="dt" sz="half" idx="10"/>
          </p:nvPr>
        </p:nvSpPr>
        <p:spPr/>
        <p:txBody>
          <a:bodyPr/>
          <a:lstStyle/>
          <a:p>
            <a:fld id="{EE8D6EB1-438F-4390-9C4D-A52425DDCF60}" type="datetime1">
              <a:rPr lang="nb-NO" smtClean="0"/>
              <a:t>26.06.2023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CDC91F26-8D6E-4085-94ED-78AA849CE4EA}" type="slidenum">
              <a:rPr lang="nb-NO" smtClean="0"/>
              <a:t>‹#›</a:t>
            </a:fld>
            <a:endParaRPr lang="nb-NO"/>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47019" y="53590"/>
            <a:ext cx="1865400" cy="31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81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3BC44D6-BFFE-4CB8-AEB5-F3227CF46820}" type="datetime1">
              <a:rPr lang="nb-NO" smtClean="0"/>
              <a:t>26.06.2023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CDC91F26-8D6E-4085-94ED-78AA849CE4EA}" type="slidenum">
              <a:rPr lang="nb-NO" smtClean="0"/>
              <a:pPr/>
              <a:t>‹#›</a:t>
            </a:fld>
            <a:endParaRPr lang="nb-NO" dirty="0"/>
          </a:p>
        </p:txBody>
      </p:sp>
    </p:spTree>
    <p:extLst>
      <p:ext uri="{BB962C8B-B14F-4D97-AF65-F5344CB8AC3E}">
        <p14:creationId xmlns:p14="http://schemas.microsoft.com/office/powerpoint/2010/main" val="9197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729A1CB4-5DC3-4849-981A-695630BAB05B}" type="datetime1">
              <a:rPr lang="nb-NO" smtClean="0"/>
              <a:t>26.06.2023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DC91F26-8D6E-4085-94ED-78AA849CE4EA}" type="slidenum">
              <a:rPr lang="nb-NO" smtClean="0"/>
              <a:t>‹#›</a:t>
            </a:fld>
            <a:endParaRPr lang="nb-NO"/>
          </a:p>
        </p:txBody>
      </p:sp>
    </p:spTree>
    <p:extLst>
      <p:ext uri="{BB962C8B-B14F-4D97-AF65-F5344CB8AC3E}">
        <p14:creationId xmlns:p14="http://schemas.microsoft.com/office/powerpoint/2010/main" val="142881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AADE483-D001-4374-9E54-E282C43BF9A2}" type="datetime1">
              <a:rPr lang="nb-NO" smtClean="0"/>
              <a:t>26.06.2023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DC91F26-8D6E-4085-94ED-78AA849CE4EA}" type="slidenum">
              <a:rPr lang="nb-NO" smtClean="0"/>
              <a:t>‹#›</a:t>
            </a:fld>
            <a:endParaRPr lang="nb-NO"/>
          </a:p>
        </p:txBody>
      </p:sp>
    </p:spTree>
    <p:extLst>
      <p:ext uri="{BB962C8B-B14F-4D97-AF65-F5344CB8AC3E}">
        <p14:creationId xmlns:p14="http://schemas.microsoft.com/office/powerpoint/2010/main" val="315511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F7E07-A901-4F50-A3FD-51500362F0EB}" type="datetime1">
              <a:rPr lang="nb-NO" smtClean="0"/>
              <a:t>26.06.2023</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3D523-BC95-4141-9848-736D6BC0A56E}" type="slidenum">
              <a:rPr lang="nb-NO" smtClean="0"/>
              <a:t>‹#›</a:t>
            </a:fld>
            <a:endParaRPr lang="nb-NO"/>
          </a:p>
        </p:txBody>
      </p:sp>
    </p:spTree>
    <p:extLst>
      <p:ext uri="{BB962C8B-B14F-4D97-AF65-F5344CB8AC3E}">
        <p14:creationId xmlns:p14="http://schemas.microsoft.com/office/powerpoint/2010/main" val="1580638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400" kern="1200">
          <a:solidFill>
            <a:schemeClr val="accent3">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ete 4" descr="Foto tatt fra bakken opp mot grenene i et løvt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35001"/>
            <a:ext cx="12192000" cy="8088489"/>
          </a:xfrm>
          <a:prstGeom prst="rect">
            <a:avLst/>
          </a:prstGeom>
        </p:spPr>
      </p:pic>
      <p:sp>
        <p:nvSpPr>
          <p:cNvPr id="4" name="Title 3"/>
          <p:cNvSpPr>
            <a:spLocks noGrp="1"/>
          </p:cNvSpPr>
          <p:nvPr>
            <p:ph type="title"/>
          </p:nvPr>
        </p:nvSpPr>
        <p:spPr>
          <a:xfrm rot="19885372">
            <a:off x="-700183" y="1007940"/>
            <a:ext cx="9561868" cy="3516706"/>
          </a:xfrm>
        </p:spPr>
        <p:txBody>
          <a:bodyPr>
            <a:prstTxWarp prst="textArchUp">
              <a:avLst/>
            </a:prstTxWarp>
            <a:normAutofit/>
          </a:bodyPr>
          <a:lstStyle/>
          <a:p>
            <a:pPr algn="ctr"/>
            <a:r>
              <a:rPr lang="nb-NO" sz="5400" dirty="0">
                <a:solidFill>
                  <a:schemeClr val="bg1"/>
                </a:solidFill>
                <a:effectLst>
                  <a:outerShdw blurRad="38100" dist="38100" dir="2700000" algn="tl">
                    <a:srgbClr val="000000">
                      <a:alpha val="43137"/>
                    </a:srgbClr>
                  </a:outerShdw>
                </a:effectLst>
              </a:rPr>
              <a:t>Gamle trær</a:t>
            </a:r>
          </a:p>
        </p:txBody>
      </p:sp>
    </p:spTree>
    <p:extLst>
      <p:ext uri="{BB962C8B-B14F-4D97-AF65-F5344CB8AC3E}">
        <p14:creationId xmlns:p14="http://schemas.microsoft.com/office/powerpoint/2010/main" val="86175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Beregne alderen på et løvtre</a:t>
            </a:r>
          </a:p>
        </p:txBody>
      </p:sp>
      <mc:AlternateContent xmlns:mc="http://schemas.openxmlformats.org/markup-compatibility/2006">
        <mc:Choice xmlns:a14="http://schemas.microsoft.com/office/drawing/2010/main" Requires="a14">
          <p:sp>
            <p:nvSpPr>
              <p:cNvPr id="3" name="Plasshaldar for innhald 2"/>
              <p:cNvSpPr>
                <a:spLocks noGrp="1"/>
              </p:cNvSpPr>
              <p:nvPr>
                <p:ph idx="1"/>
              </p:nvPr>
            </p:nvSpPr>
            <p:spPr>
              <a:xfrm>
                <a:off x="609600" y="1600201"/>
                <a:ext cx="10972800" cy="2116831"/>
              </a:xfrm>
              <a:noFill/>
            </p:spPr>
            <p:txBody>
              <a:bodyPr>
                <a:normAutofit lnSpcReduction="10000"/>
              </a:bodyPr>
              <a:lstStyle/>
              <a:p>
                <a:pPr marL="0" indent="0">
                  <a:spcAft>
                    <a:spcPts val="1200"/>
                  </a:spcAft>
                  <a:buNone/>
                </a:pPr>
                <a:r>
                  <a:rPr lang="nb-NO" sz="2200" dirty="0" smtClean="0"/>
                  <a:t>Regn ut </a:t>
                </a:r>
                <a:r>
                  <a:rPr lang="nb-NO" sz="2200" b="0" dirty="0"/>
                  <a:t>alderen på trærne dere fant ved å bruke denne </a:t>
                </a:r>
                <a:r>
                  <a:rPr lang="nn-NO" sz="2200" dirty="0"/>
                  <a:t>tommelfingerregelen:</a:t>
                </a:r>
              </a:p>
              <a:p>
                <a:pPr marL="0" indent="0">
                  <a:spcBef>
                    <a:spcPts val="1200"/>
                  </a:spcBef>
                  <a:spcAft>
                    <a:spcPts val="1800"/>
                  </a:spcAft>
                  <a:buNone/>
                </a:pPr>
                <a:r>
                  <a:rPr lang="nn-NO" sz="2200" dirty="0"/>
                  <a:t>Alder = </a:t>
                </a:r>
                <a:r>
                  <a:rPr lang="nn-NO" sz="2200" dirty="0" err="1" smtClean="0"/>
                  <a:t>omkrets</a:t>
                </a:r>
                <a:r>
                  <a:rPr lang="nn-NO" sz="2200" dirty="0" smtClean="0"/>
                  <a:t> </a:t>
                </a:r>
                <a:r>
                  <a:rPr lang="nn-NO" sz="2200" dirty="0"/>
                  <a:t>(i cm) ∙ </a:t>
                </a:r>
                <a:r>
                  <a:rPr lang="nn-NO" sz="2200" dirty="0" smtClean="0"/>
                  <a:t>0,4</a:t>
                </a:r>
              </a:p>
              <a:p>
                <a:pPr marL="0" indent="0">
                  <a:spcBef>
                    <a:spcPts val="1200"/>
                  </a:spcBef>
                  <a:spcAft>
                    <a:spcPts val="1800"/>
                  </a:spcAft>
                  <a:buNone/>
                </a:pPr>
                <a:r>
                  <a:rPr lang="nb-NO" sz="2200" i="1" dirty="0" smtClean="0"/>
                  <a:t>Eksempel</a:t>
                </a:r>
                <a:r>
                  <a:rPr lang="nb-NO" sz="2200" i="1" dirty="0"/>
                  <a:t>: Vi fant at omkretsen på ei bjørk 130 cm over bakken var 125 cm. </a:t>
                </a:r>
                <a:br>
                  <a:rPr lang="nb-NO" sz="2200" i="1" dirty="0"/>
                </a:br>
                <a:r>
                  <a:rPr lang="nb-NO" sz="2200" i="1" dirty="0"/>
                  <a:t>Da blir treets alder omtrent 125</a:t>
                </a:r>
                <a:r>
                  <a:rPr lang="nb-NO" sz="2200" i="1" dirty="0">
                    <a:ea typeface="Cambria Math" panose="02040503050406030204" pitchFamily="18" charset="0"/>
                  </a:rPr>
                  <a:t> </a:t>
                </a:r>
                <a14:m>
                  <m:oMath xmlns:m="http://schemas.openxmlformats.org/officeDocument/2006/math">
                    <m:r>
                      <a:rPr lang="nb-NO" sz="2200" i="1">
                        <a:latin typeface="Cambria Math" panose="02040503050406030204" pitchFamily="18" charset="0"/>
                        <a:ea typeface="Cambria Math" panose="02040503050406030204" pitchFamily="18" charset="0"/>
                      </a:rPr>
                      <m:t>∙</m:t>
                    </m:r>
                  </m:oMath>
                </a14:m>
                <a:r>
                  <a:rPr lang="nb-NO" sz="2200" i="1" dirty="0"/>
                  <a:t> 0,4 = 50 år</a:t>
                </a:r>
                <a:r>
                  <a:rPr lang="nb-NO" sz="2200" i="1" dirty="0" smtClean="0"/>
                  <a:t>.</a:t>
                </a:r>
                <a:endParaRPr lang="nb-NO" sz="2200" i="1" dirty="0"/>
              </a:p>
            </p:txBody>
          </p:sp>
        </mc:Choice>
        <mc:Fallback>
          <p:sp>
            <p:nvSpPr>
              <p:cNvPr id="3" name="Plasshaldar for innhald 2"/>
              <p:cNvSpPr>
                <a:spLocks noGrp="1" noRot="1" noChangeAspect="1" noMove="1" noResize="1" noEditPoints="1" noAdjustHandles="1" noChangeArrowheads="1" noChangeShapeType="1" noTextEdit="1"/>
              </p:cNvSpPr>
              <p:nvPr>
                <p:ph idx="1"/>
              </p:nvPr>
            </p:nvSpPr>
            <p:spPr>
              <a:xfrm>
                <a:off x="609600" y="1600201"/>
                <a:ext cx="10972800" cy="2116831"/>
              </a:xfrm>
              <a:blipFill>
                <a:blip r:embed="rId3"/>
                <a:stretch>
                  <a:fillRect l="-722" t="-3746"/>
                </a:stretch>
              </a:blipFill>
            </p:spPr>
            <p:txBody>
              <a:bodyPr/>
              <a:lstStyle/>
              <a:p>
                <a:r>
                  <a:rPr lang="nn-NO">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1021614062"/>
              </p:ext>
            </p:extLst>
          </p:nvPr>
        </p:nvGraphicFramePr>
        <p:xfrm>
          <a:off x="2855640" y="4437112"/>
          <a:ext cx="9001000" cy="873760"/>
        </p:xfrm>
        <a:graphic>
          <a:graphicData uri="http://schemas.openxmlformats.org/drawingml/2006/table">
            <a:tbl>
              <a:tblPr firstRow="1" bandRow="1">
                <a:tableStyleId>{5C22544A-7EE6-4342-B048-85BDC9FD1C3A}</a:tableStyleId>
              </a:tblPr>
              <a:tblGrid>
                <a:gridCol w="2605280">
                  <a:extLst>
                    <a:ext uri="{9D8B030D-6E8A-4147-A177-3AD203B41FA5}">
                      <a16:colId xmlns:a16="http://schemas.microsoft.com/office/drawing/2014/main" val="2168096558"/>
                    </a:ext>
                  </a:extLst>
                </a:gridCol>
                <a:gridCol w="2784956">
                  <a:extLst>
                    <a:ext uri="{9D8B030D-6E8A-4147-A177-3AD203B41FA5}">
                      <a16:colId xmlns:a16="http://schemas.microsoft.com/office/drawing/2014/main" val="2484758404"/>
                    </a:ext>
                  </a:extLst>
                </a:gridCol>
                <a:gridCol w="1805382">
                  <a:extLst>
                    <a:ext uri="{9D8B030D-6E8A-4147-A177-3AD203B41FA5}">
                      <a16:colId xmlns:a16="http://schemas.microsoft.com/office/drawing/2014/main" val="4024304603"/>
                    </a:ext>
                  </a:extLst>
                </a:gridCol>
                <a:gridCol w="1805382">
                  <a:extLst>
                    <a:ext uri="{9D8B030D-6E8A-4147-A177-3AD203B41FA5}">
                      <a16:colId xmlns:a16="http://schemas.microsoft.com/office/drawing/2014/main" val="948104253"/>
                    </a:ext>
                  </a:extLst>
                </a:gridCol>
              </a:tblGrid>
              <a:tr h="370840">
                <a:tc>
                  <a:txBody>
                    <a:bodyPr/>
                    <a:lstStyle/>
                    <a:p>
                      <a:pPr algn="ctr"/>
                      <a:r>
                        <a:rPr lang="nb-NO" dirty="0"/>
                        <a:t>Treslag</a:t>
                      </a:r>
                    </a:p>
                  </a:txBody>
                  <a:tcPr>
                    <a:solidFill>
                      <a:schemeClr val="accent3">
                        <a:lumMod val="50000"/>
                      </a:schemeClr>
                    </a:solidFill>
                  </a:tcPr>
                </a:tc>
                <a:tc>
                  <a:txBody>
                    <a:bodyPr/>
                    <a:lstStyle/>
                    <a:p>
                      <a:pPr algn="ctr"/>
                      <a:r>
                        <a:rPr lang="nb-NO" dirty="0"/>
                        <a:t>Omkrets</a:t>
                      </a:r>
                    </a:p>
                  </a:txBody>
                  <a:tcPr>
                    <a:solidFill>
                      <a:schemeClr val="accent3">
                        <a:lumMod val="50000"/>
                      </a:schemeClr>
                    </a:solidFill>
                  </a:tcPr>
                </a:tc>
                <a:tc>
                  <a:txBody>
                    <a:bodyPr/>
                    <a:lstStyle/>
                    <a:p>
                      <a:pPr algn="ctr"/>
                      <a:r>
                        <a:rPr lang="nb-NO" dirty="0"/>
                        <a:t>Alder</a:t>
                      </a:r>
                    </a:p>
                  </a:txBody>
                  <a:tcPr>
                    <a:solidFill>
                      <a:schemeClr val="accent3">
                        <a:lumMod val="50000"/>
                      </a:schemeClr>
                    </a:solidFill>
                  </a:tcPr>
                </a:tc>
                <a:tc>
                  <a:txBody>
                    <a:bodyPr/>
                    <a:lstStyle/>
                    <a:p>
                      <a:pPr algn="ctr"/>
                      <a:r>
                        <a:rPr lang="nb-NO" dirty="0"/>
                        <a:t>Høyde</a:t>
                      </a:r>
                    </a:p>
                  </a:txBody>
                  <a:tcPr>
                    <a:solidFill>
                      <a:schemeClr val="accent3">
                        <a:lumMod val="50000"/>
                      </a:schemeClr>
                    </a:solidFill>
                  </a:tcPr>
                </a:tc>
                <a:extLst>
                  <a:ext uri="{0D108BD9-81ED-4DB2-BD59-A6C34878D82A}">
                    <a16:rowId xmlns:a16="http://schemas.microsoft.com/office/drawing/2014/main" val="3613519200"/>
                  </a:ext>
                </a:extLst>
              </a:tr>
              <a:tr h="370840">
                <a:tc>
                  <a:txBody>
                    <a:bodyPr/>
                    <a:lstStyle/>
                    <a:p>
                      <a:pPr algn="ctr"/>
                      <a:r>
                        <a:rPr lang="nb-NO" dirty="0"/>
                        <a:t>Bjørk</a:t>
                      </a:r>
                    </a:p>
                  </a:txBody>
                  <a:tcPr>
                    <a:solidFill>
                      <a:schemeClr val="accent3">
                        <a:lumMod val="60000"/>
                        <a:lumOff val="40000"/>
                      </a:schemeClr>
                    </a:solidFill>
                  </a:tcPr>
                </a:tc>
                <a:tc>
                  <a:txBody>
                    <a:bodyPr/>
                    <a:lstStyle/>
                    <a:p>
                      <a:pPr algn="ctr">
                        <a:lnSpc>
                          <a:spcPct val="150000"/>
                        </a:lnSpc>
                      </a:pPr>
                      <a:r>
                        <a:rPr lang="nb-NO" dirty="0"/>
                        <a:t>125</a:t>
                      </a:r>
                      <a:r>
                        <a:rPr lang="nb-NO" baseline="0" dirty="0"/>
                        <a:t> </a:t>
                      </a:r>
                      <a:r>
                        <a:rPr lang="nb-NO" dirty="0"/>
                        <a:t>cm</a:t>
                      </a:r>
                    </a:p>
                  </a:txBody>
                  <a:tcPr>
                    <a:solidFill>
                      <a:schemeClr val="accent3">
                        <a:lumMod val="60000"/>
                        <a:lumOff val="40000"/>
                      </a:schemeClr>
                    </a:solidFill>
                  </a:tcPr>
                </a:tc>
                <a:tc>
                  <a:txBody>
                    <a:bodyPr/>
                    <a:lstStyle/>
                    <a:p>
                      <a:pPr algn="ctr">
                        <a:lnSpc>
                          <a:spcPct val="150000"/>
                        </a:lnSpc>
                      </a:pPr>
                      <a:r>
                        <a:rPr lang="nb-NO" dirty="0"/>
                        <a:t>50 år</a:t>
                      </a:r>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extLst>
                  <a:ext uri="{0D108BD9-81ED-4DB2-BD59-A6C34878D82A}">
                    <a16:rowId xmlns:a16="http://schemas.microsoft.com/office/drawing/2014/main" val="3777098145"/>
                  </a:ext>
                </a:extLst>
              </a:tr>
            </a:tbl>
          </a:graphicData>
        </a:graphic>
      </p:graphicFrame>
      <p:pic>
        <p:nvPicPr>
          <p:cNvPr id="8" name="Picture 7" descr="Bilde av tre bjørkeblad med bjørkestammen i bakgrunnen"/>
          <p:cNvPicPr>
            <a:picLocks noChangeAspect="1"/>
          </p:cNvPicPr>
          <p:nvPr/>
        </p:nvPicPr>
        <p:blipFill>
          <a:blip r:embed="rId4"/>
          <a:stretch>
            <a:fillRect/>
          </a:stretch>
        </p:blipFill>
        <p:spPr>
          <a:xfrm>
            <a:off x="407368" y="4437112"/>
            <a:ext cx="2270466" cy="1746512"/>
          </a:xfrm>
          <a:prstGeom prst="rect">
            <a:avLst/>
          </a:prstGeom>
        </p:spPr>
      </p:pic>
      <p:sp>
        <p:nvSpPr>
          <p:cNvPr id="9" name="Rectangle 8"/>
          <p:cNvSpPr/>
          <p:nvPr/>
        </p:nvSpPr>
        <p:spPr>
          <a:xfrm>
            <a:off x="335360" y="6237312"/>
            <a:ext cx="2388795" cy="215444"/>
          </a:xfrm>
          <a:prstGeom prst="rect">
            <a:avLst/>
          </a:prstGeom>
        </p:spPr>
        <p:txBody>
          <a:bodyPr wrap="none">
            <a:spAutoFit/>
          </a:bodyPr>
          <a:lstStyle/>
          <a:p>
            <a:r>
              <a:rPr lang="nb-NO" sz="800" dirty="0"/>
              <a:t>https://www.miljolare.no/aktiviteter/gamletre/arter</a:t>
            </a:r>
            <a:endParaRPr lang="nb-NO" dirty="0"/>
          </a:p>
        </p:txBody>
      </p:sp>
    </p:spTree>
    <p:extLst>
      <p:ext uri="{BB962C8B-B14F-4D97-AF65-F5344CB8AC3E}">
        <p14:creationId xmlns:p14="http://schemas.microsoft.com/office/powerpoint/2010/main" val="271019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a:spLocks noGrp="1"/>
          </p:cNvSpPr>
          <p:nvPr>
            <p:ph type="title"/>
          </p:nvPr>
        </p:nvSpPr>
        <p:spPr>
          <a:xfrm>
            <a:off x="573596" y="-10657"/>
            <a:ext cx="10972800" cy="1143000"/>
          </a:xfrm>
        </p:spPr>
        <p:txBody>
          <a:bodyPr/>
          <a:lstStyle/>
          <a:p>
            <a:pPr algn="l"/>
            <a:r>
              <a:rPr lang="nb-NO" dirty="0"/>
              <a:t>Klassens data</a:t>
            </a:r>
          </a:p>
        </p:txBody>
      </p:sp>
      <p:graphicFrame>
        <p:nvGraphicFramePr>
          <p:cNvPr id="5" name="Plasshaldar for innhald 3"/>
          <p:cNvGraphicFramePr>
            <a:graphicFrameLocks/>
          </p:cNvGraphicFramePr>
          <p:nvPr>
            <p:extLst>
              <p:ext uri="{D42A27DB-BD31-4B8C-83A1-F6EECF244321}">
                <p14:modId xmlns:p14="http://schemas.microsoft.com/office/powerpoint/2010/main" val="3652236748"/>
              </p:ext>
            </p:extLst>
          </p:nvPr>
        </p:nvGraphicFramePr>
        <p:xfrm>
          <a:off x="479376" y="1009752"/>
          <a:ext cx="11161240" cy="5587600"/>
        </p:xfrm>
        <a:graphic>
          <a:graphicData uri="http://schemas.openxmlformats.org/drawingml/2006/table">
            <a:tbl>
              <a:tblPr firstRow="1" bandRow="1">
                <a:tableStyleId>{5C22544A-7EE6-4342-B048-85BDC9FD1C3A}</a:tableStyleId>
              </a:tblPr>
              <a:tblGrid>
                <a:gridCol w="3230547">
                  <a:extLst>
                    <a:ext uri="{9D8B030D-6E8A-4147-A177-3AD203B41FA5}">
                      <a16:colId xmlns:a16="http://schemas.microsoft.com/office/drawing/2014/main" val="699880753"/>
                    </a:ext>
                  </a:extLst>
                </a:gridCol>
                <a:gridCol w="3453347">
                  <a:extLst>
                    <a:ext uri="{9D8B030D-6E8A-4147-A177-3AD203B41FA5}">
                      <a16:colId xmlns:a16="http://schemas.microsoft.com/office/drawing/2014/main" val="341316548"/>
                    </a:ext>
                  </a:extLst>
                </a:gridCol>
                <a:gridCol w="2238673">
                  <a:extLst>
                    <a:ext uri="{9D8B030D-6E8A-4147-A177-3AD203B41FA5}">
                      <a16:colId xmlns:a16="http://schemas.microsoft.com/office/drawing/2014/main" val="251301181"/>
                    </a:ext>
                  </a:extLst>
                </a:gridCol>
                <a:gridCol w="2238673">
                  <a:extLst>
                    <a:ext uri="{9D8B030D-6E8A-4147-A177-3AD203B41FA5}">
                      <a16:colId xmlns:a16="http://schemas.microsoft.com/office/drawing/2014/main" val="2153321434"/>
                    </a:ext>
                  </a:extLst>
                </a:gridCol>
              </a:tblGrid>
              <a:tr h="382799">
                <a:tc>
                  <a:txBody>
                    <a:bodyPr/>
                    <a:lstStyle/>
                    <a:p>
                      <a:pPr algn="ctr"/>
                      <a:r>
                        <a:rPr lang="nb-NO" sz="2000" dirty="0"/>
                        <a:t>Treslag</a:t>
                      </a:r>
                    </a:p>
                  </a:txBody>
                  <a:tcPr>
                    <a:solidFill>
                      <a:schemeClr val="accent3">
                        <a:lumMod val="50000"/>
                      </a:schemeClr>
                    </a:solidFill>
                  </a:tcPr>
                </a:tc>
                <a:tc>
                  <a:txBody>
                    <a:bodyPr/>
                    <a:lstStyle/>
                    <a:p>
                      <a:pPr algn="ctr"/>
                      <a:r>
                        <a:rPr lang="nb-NO" sz="2000" dirty="0"/>
                        <a:t>Omkrets</a:t>
                      </a:r>
                    </a:p>
                  </a:txBody>
                  <a:tcPr>
                    <a:solidFill>
                      <a:schemeClr val="accent3">
                        <a:lumMod val="50000"/>
                      </a:schemeClr>
                    </a:solidFill>
                  </a:tcPr>
                </a:tc>
                <a:tc>
                  <a:txBody>
                    <a:bodyPr/>
                    <a:lstStyle/>
                    <a:p>
                      <a:pPr algn="ctr"/>
                      <a:r>
                        <a:rPr lang="nb-NO" sz="2000" dirty="0"/>
                        <a:t>Alder</a:t>
                      </a:r>
                    </a:p>
                  </a:txBody>
                  <a:tcPr>
                    <a:solidFill>
                      <a:schemeClr val="accent3">
                        <a:lumMod val="50000"/>
                      </a:schemeClr>
                    </a:solidFill>
                  </a:tcPr>
                </a:tc>
                <a:tc>
                  <a:txBody>
                    <a:bodyPr/>
                    <a:lstStyle/>
                    <a:p>
                      <a:pPr algn="ctr"/>
                      <a:r>
                        <a:rPr lang="nb-NO" sz="2000" dirty="0"/>
                        <a:t>Høyde</a:t>
                      </a:r>
                    </a:p>
                  </a:txBody>
                  <a:tcPr>
                    <a:solidFill>
                      <a:schemeClr val="accent3">
                        <a:lumMod val="50000"/>
                      </a:schemeClr>
                    </a:solidFill>
                  </a:tcPr>
                </a:tc>
                <a:extLst>
                  <a:ext uri="{0D108BD9-81ED-4DB2-BD59-A6C34878D82A}">
                    <a16:rowId xmlns:a16="http://schemas.microsoft.com/office/drawing/2014/main" val="3884117912"/>
                  </a:ext>
                </a:extLst>
              </a:tr>
              <a:tr h="519136">
                <a:tc>
                  <a:txBody>
                    <a:bodyPr/>
                    <a:lstStyle/>
                    <a:p>
                      <a:pPr algn="ct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extLst>
                  <a:ext uri="{0D108BD9-81ED-4DB2-BD59-A6C34878D82A}">
                    <a16:rowId xmlns:a16="http://schemas.microsoft.com/office/drawing/2014/main" val="862820338"/>
                  </a:ext>
                </a:extLst>
              </a:tr>
              <a:tr h="519136">
                <a:tc>
                  <a:txBody>
                    <a:bodyPr/>
                    <a:lstStyle/>
                    <a:p>
                      <a:pPr algn="ctr"/>
                      <a:endParaRPr lang="nb-NO" dirty="0"/>
                    </a:p>
                  </a:txBody>
                  <a:tcPr>
                    <a:solidFill>
                      <a:schemeClr val="accent3">
                        <a:lumMod val="60000"/>
                        <a:lumOff val="4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extLst>
                  <a:ext uri="{0D108BD9-81ED-4DB2-BD59-A6C34878D82A}">
                    <a16:rowId xmlns:a16="http://schemas.microsoft.com/office/drawing/2014/main" val="150725193"/>
                  </a:ext>
                </a:extLst>
              </a:tr>
              <a:tr h="519136">
                <a:tc>
                  <a:txBody>
                    <a:bodyPr/>
                    <a:lstStyle/>
                    <a:p>
                      <a:pPr algn="ctr"/>
                      <a:endParaRPr lang="nb-NO" dirty="0"/>
                    </a:p>
                  </a:txBody>
                  <a:tcPr>
                    <a:solidFill>
                      <a:schemeClr val="accent3">
                        <a:lumMod val="60000"/>
                        <a:lumOff val="4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extLst>
                  <a:ext uri="{0D108BD9-81ED-4DB2-BD59-A6C34878D82A}">
                    <a16:rowId xmlns:a16="http://schemas.microsoft.com/office/drawing/2014/main" val="152621151"/>
                  </a:ext>
                </a:extLst>
              </a:tr>
              <a:tr h="519136">
                <a:tc>
                  <a:txBody>
                    <a:bodyPr/>
                    <a:lstStyle/>
                    <a:p>
                      <a:pPr algn="ct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extLst>
                  <a:ext uri="{0D108BD9-81ED-4DB2-BD59-A6C34878D82A}">
                    <a16:rowId xmlns:a16="http://schemas.microsoft.com/office/drawing/2014/main" val="1993240120"/>
                  </a:ext>
                </a:extLst>
              </a:tr>
              <a:tr h="519136">
                <a:tc>
                  <a:txBody>
                    <a:bodyPr/>
                    <a:lstStyle/>
                    <a:p>
                      <a:pPr algn="ct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extLst>
                  <a:ext uri="{0D108BD9-81ED-4DB2-BD59-A6C34878D82A}">
                    <a16:rowId xmlns:a16="http://schemas.microsoft.com/office/drawing/2014/main" val="4199127546"/>
                  </a:ext>
                </a:extLst>
              </a:tr>
              <a:tr h="519136">
                <a:tc>
                  <a:txBody>
                    <a:bodyPr/>
                    <a:lstStyle/>
                    <a:p>
                      <a:pPr algn="ct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extLst>
                  <a:ext uri="{0D108BD9-81ED-4DB2-BD59-A6C34878D82A}">
                    <a16:rowId xmlns:a16="http://schemas.microsoft.com/office/drawing/2014/main" val="2118297488"/>
                  </a:ext>
                </a:extLst>
              </a:tr>
              <a:tr h="519136">
                <a:tc>
                  <a:txBody>
                    <a:bodyPr/>
                    <a:lstStyle/>
                    <a:p>
                      <a:pPr algn="ct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extLst>
                  <a:ext uri="{0D108BD9-81ED-4DB2-BD59-A6C34878D82A}">
                    <a16:rowId xmlns:a16="http://schemas.microsoft.com/office/drawing/2014/main" val="3795159409"/>
                  </a:ext>
                </a:extLst>
              </a:tr>
              <a:tr h="519136">
                <a:tc>
                  <a:txBody>
                    <a:bodyPr/>
                    <a:lstStyle/>
                    <a:p>
                      <a:pPr algn="ct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extLst>
                  <a:ext uri="{0D108BD9-81ED-4DB2-BD59-A6C34878D82A}">
                    <a16:rowId xmlns:a16="http://schemas.microsoft.com/office/drawing/2014/main" val="2807211352"/>
                  </a:ext>
                </a:extLst>
              </a:tr>
              <a:tr h="519136">
                <a:tc>
                  <a:txBody>
                    <a:bodyPr/>
                    <a:lstStyle/>
                    <a:p>
                      <a:pPr algn="ct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extLst>
                  <a:ext uri="{0D108BD9-81ED-4DB2-BD59-A6C34878D82A}">
                    <a16:rowId xmlns:a16="http://schemas.microsoft.com/office/drawing/2014/main" val="3828481348"/>
                  </a:ext>
                </a:extLst>
              </a:tr>
              <a:tr h="519136">
                <a:tc>
                  <a:txBody>
                    <a:bodyPr/>
                    <a:lstStyle/>
                    <a:p>
                      <a:pPr algn="ct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tc>
                  <a:txBody>
                    <a:bodyPr/>
                    <a:lstStyle/>
                    <a:p>
                      <a:pPr algn="ctr">
                        <a:lnSpc>
                          <a:spcPct val="150000"/>
                        </a:lnSpc>
                      </a:pPr>
                      <a:endParaRPr lang="nb-NO" dirty="0"/>
                    </a:p>
                  </a:txBody>
                  <a:tcPr>
                    <a:solidFill>
                      <a:schemeClr val="accent3">
                        <a:lumMod val="60000"/>
                        <a:lumOff val="40000"/>
                      </a:schemeClr>
                    </a:solidFill>
                  </a:tcPr>
                </a:tc>
                <a:extLst>
                  <a:ext uri="{0D108BD9-81ED-4DB2-BD59-A6C34878D82A}">
                    <a16:rowId xmlns:a16="http://schemas.microsoft.com/office/drawing/2014/main" val="2294830473"/>
                  </a:ext>
                </a:extLst>
              </a:tr>
            </a:tbl>
          </a:graphicData>
        </a:graphic>
      </p:graphicFrame>
      <p:sp>
        <p:nvSpPr>
          <p:cNvPr id="4" name="Biletforklaring forma som eit avrunda rektangel 5"/>
          <p:cNvSpPr/>
          <p:nvPr/>
        </p:nvSpPr>
        <p:spPr>
          <a:xfrm>
            <a:off x="7968208" y="188640"/>
            <a:ext cx="4032448" cy="517496"/>
          </a:xfrm>
          <a:prstGeom prst="wedgeRoundRectCallout">
            <a:avLst>
              <a:gd name="adj1" fmla="val 20963"/>
              <a:gd name="adj2" fmla="val 102114"/>
              <a:gd name="adj3" fmla="val 16667"/>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Er de eldste trærne høyest?</a:t>
            </a:r>
          </a:p>
        </p:txBody>
      </p:sp>
    </p:spTree>
    <p:extLst>
      <p:ext uri="{BB962C8B-B14F-4D97-AF65-F5344CB8AC3E}">
        <p14:creationId xmlns:p14="http://schemas.microsoft.com/office/powerpoint/2010/main" val="387453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Størrelse på trær og alder</a:t>
            </a:r>
          </a:p>
        </p:txBody>
      </p:sp>
      <p:sp>
        <p:nvSpPr>
          <p:cNvPr id="3" name="Plasshaldar for innhald 2"/>
          <p:cNvSpPr>
            <a:spLocks noGrp="1"/>
          </p:cNvSpPr>
          <p:nvPr>
            <p:ph idx="1"/>
          </p:nvPr>
        </p:nvSpPr>
        <p:spPr>
          <a:xfrm>
            <a:off x="609600" y="1600201"/>
            <a:ext cx="7574632" cy="2548879"/>
          </a:xfrm>
          <a:noFill/>
        </p:spPr>
        <p:txBody>
          <a:bodyPr>
            <a:normAutofit lnSpcReduction="10000"/>
          </a:bodyPr>
          <a:lstStyle/>
          <a:p>
            <a:pPr marL="0" indent="0">
              <a:spcAft>
                <a:spcPts val="1800"/>
              </a:spcAft>
              <a:buNone/>
            </a:pPr>
            <a:r>
              <a:rPr lang="nb-NO" sz="2200" b="0" dirty="0"/>
              <a:t>Den beste måten å finne alderen på et tre, er å telle årringene. For hvert år dannes det en lys og en mørk ring i stammen.</a:t>
            </a:r>
          </a:p>
          <a:p>
            <a:pPr marL="0" indent="0">
              <a:spcAft>
                <a:spcPts val="1800"/>
              </a:spcAft>
              <a:buNone/>
            </a:pPr>
            <a:r>
              <a:rPr lang="nb-NO" sz="2200" dirty="0"/>
              <a:t>Men v</a:t>
            </a:r>
            <a:r>
              <a:rPr lang="nb-NO" sz="2200" b="0" dirty="0"/>
              <a:t>ed å måle omkretsen og bruke formelen, som vi gjorde i sted, kan vi finne omtrentlig alder på treet uten å felle treet. </a:t>
            </a:r>
          </a:p>
          <a:p>
            <a:pPr marL="0" indent="0">
              <a:spcAft>
                <a:spcPts val="1800"/>
              </a:spcAft>
              <a:buNone/>
            </a:pPr>
            <a:r>
              <a:rPr lang="nb-NO" sz="2200" dirty="0"/>
              <a:t>H</a:t>
            </a:r>
            <a:r>
              <a:rPr lang="nb-NO" sz="2200" b="0" dirty="0"/>
              <a:t>va med høyden på treet?</a:t>
            </a:r>
          </a:p>
          <a:p>
            <a:pPr marL="0" indent="0">
              <a:spcAft>
                <a:spcPts val="1800"/>
              </a:spcAft>
              <a:buNone/>
            </a:pPr>
            <a:endParaRPr lang="nb-NO" sz="2200" dirty="0"/>
          </a:p>
          <a:p>
            <a:pPr marL="0" indent="0">
              <a:spcAft>
                <a:spcPts val="1800"/>
              </a:spcAft>
              <a:buNone/>
            </a:pPr>
            <a:endParaRPr lang="nb-NO" sz="2200" dirty="0"/>
          </a:p>
          <a:p>
            <a:pPr marL="0" indent="0">
              <a:spcAft>
                <a:spcPts val="1800"/>
              </a:spcAft>
              <a:buNone/>
            </a:pPr>
            <a:endParaRPr lang="nb-NO" sz="2000" dirty="0"/>
          </a:p>
          <a:p>
            <a:pPr marL="0" indent="0">
              <a:spcAft>
                <a:spcPts val="1800"/>
              </a:spcAft>
              <a:buNone/>
            </a:pPr>
            <a:endParaRPr lang="nb-NO" sz="2000" dirty="0"/>
          </a:p>
          <a:p>
            <a:pPr marL="0" indent="0">
              <a:spcAft>
                <a:spcPts val="1800"/>
              </a:spcAft>
              <a:buNone/>
            </a:pPr>
            <a:endParaRPr lang="nb-NO" sz="2200" b="0" dirty="0"/>
          </a:p>
        </p:txBody>
      </p:sp>
      <p:pic>
        <p:nvPicPr>
          <p:cNvPr id="6" name="Bilete 5" descr="Bilde av trestubbe der årringene er tydelige."/>
          <p:cNvPicPr>
            <a:picLocks noChangeAspect="1"/>
          </p:cNvPicPr>
          <p:nvPr/>
        </p:nvPicPr>
        <p:blipFill rotWithShape="1">
          <a:blip r:embed="rId3" cstate="print">
            <a:extLst>
              <a:ext uri="{28A0092B-C50C-407E-A947-70E740481C1C}">
                <a14:useLocalDpi xmlns:a14="http://schemas.microsoft.com/office/drawing/2010/main" val="0"/>
              </a:ext>
            </a:extLst>
          </a:blip>
          <a:srcRect l="17400" r="16767"/>
          <a:stretch/>
        </p:blipFill>
        <p:spPr>
          <a:xfrm>
            <a:off x="8529240" y="1447106"/>
            <a:ext cx="3255392" cy="2227166"/>
          </a:xfrm>
          <a:prstGeom prst="rect">
            <a:avLst/>
          </a:prstGeom>
        </p:spPr>
      </p:pic>
      <p:cxnSp>
        <p:nvCxnSpPr>
          <p:cNvPr id="9" name="Straight Arrow Connector 8" descr="Pil som peker på en av årringene."/>
          <p:cNvCxnSpPr/>
          <p:nvPr/>
        </p:nvCxnSpPr>
        <p:spPr>
          <a:xfrm>
            <a:off x="8256240" y="1916832"/>
            <a:ext cx="1152128" cy="576064"/>
          </a:xfrm>
          <a:prstGeom prst="straightConnector1">
            <a:avLst/>
          </a:prstGeom>
          <a:ln w="57150">
            <a:solidFill>
              <a:srgbClr val="FFFF00"/>
            </a:solidFill>
            <a:tailEnd type="triangle"/>
          </a:ln>
          <a:effectLst>
            <a:glow rad="101600">
              <a:schemeClr val="accent3">
                <a:lumMod val="60000"/>
                <a:lumOff val="40000"/>
                <a:alpha val="6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7" name="Biletforklaring forma som eit avrunda rektangel 5"/>
          <p:cNvSpPr/>
          <p:nvPr/>
        </p:nvSpPr>
        <p:spPr>
          <a:xfrm>
            <a:off x="1055440" y="4293096"/>
            <a:ext cx="2900908" cy="1791589"/>
          </a:xfrm>
          <a:prstGeom prst="wedgeRoundRectCallout">
            <a:avLst>
              <a:gd name="adj1" fmla="val -40897"/>
              <a:gd name="adj2" fmla="val 82643"/>
              <a:gd name="adj3" fmla="val 16667"/>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t>Er de eldste </a:t>
            </a:r>
            <a:br>
              <a:rPr lang="nb-NO" sz="2000" dirty="0"/>
            </a:br>
            <a:r>
              <a:rPr lang="nb-NO" sz="2000" dirty="0"/>
              <a:t>trærne høyest?</a:t>
            </a:r>
          </a:p>
        </p:txBody>
      </p:sp>
      <p:sp>
        <p:nvSpPr>
          <p:cNvPr id="8" name="Biletforklaring forma som eit avrunda rektangel 5"/>
          <p:cNvSpPr/>
          <p:nvPr/>
        </p:nvSpPr>
        <p:spPr>
          <a:xfrm>
            <a:off x="4583832" y="4293096"/>
            <a:ext cx="6638528" cy="1791589"/>
          </a:xfrm>
          <a:prstGeom prst="wedgeRoundRectCallout">
            <a:avLst>
              <a:gd name="adj1" fmla="val 34677"/>
              <a:gd name="adj2" fmla="val 73776"/>
              <a:gd name="adj3" fmla="val 16667"/>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000" dirty="0"/>
              <a:t>Ikke nødvendigvis. Størrelse på treet avhenger av: </a:t>
            </a:r>
          </a:p>
          <a:p>
            <a:r>
              <a:rPr lang="nb-NO" sz="2000" dirty="0"/>
              <a:t>- treslagets egenskaper </a:t>
            </a:r>
          </a:p>
          <a:p>
            <a:pPr>
              <a:buFontTx/>
              <a:buChar char="-"/>
            </a:pPr>
            <a:r>
              <a:rPr lang="nb-NO" sz="2000" dirty="0"/>
              <a:t> klima </a:t>
            </a:r>
          </a:p>
          <a:p>
            <a:pPr>
              <a:buFontTx/>
              <a:buChar char="-"/>
            </a:pPr>
            <a:r>
              <a:rPr lang="nb-NO" sz="2000" dirty="0"/>
              <a:t> tilgjengelighet på vann og næringsstoffer </a:t>
            </a:r>
          </a:p>
        </p:txBody>
      </p:sp>
    </p:spTree>
    <p:extLst>
      <p:ext uri="{BB962C8B-B14F-4D97-AF65-F5344CB8AC3E}">
        <p14:creationId xmlns:p14="http://schemas.microsoft.com/office/powerpoint/2010/main" val="21350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5786"/>
            <a:ext cx="5990456" cy="1819078"/>
          </a:xfrm>
        </p:spPr>
        <p:txBody>
          <a:bodyPr>
            <a:normAutofit/>
          </a:bodyPr>
          <a:lstStyle/>
          <a:p>
            <a:pPr algn="l"/>
            <a:r>
              <a:rPr lang="nb-NO" dirty="0"/>
              <a:t>Alder på skikkelig gamle trær</a:t>
            </a:r>
          </a:p>
        </p:txBody>
      </p:sp>
      <p:sp>
        <p:nvSpPr>
          <p:cNvPr id="3" name="Content Placeholder 2"/>
          <p:cNvSpPr>
            <a:spLocks noGrp="1"/>
          </p:cNvSpPr>
          <p:nvPr>
            <p:ph idx="1"/>
          </p:nvPr>
        </p:nvSpPr>
        <p:spPr>
          <a:xfrm>
            <a:off x="609600" y="2492896"/>
            <a:ext cx="5702424" cy="3744416"/>
          </a:xfrm>
        </p:spPr>
        <p:txBody>
          <a:bodyPr>
            <a:normAutofit/>
          </a:bodyPr>
          <a:lstStyle/>
          <a:p>
            <a:pPr marL="0" indent="0">
              <a:spcAft>
                <a:spcPts val="1200"/>
              </a:spcAft>
              <a:buNone/>
            </a:pPr>
            <a:r>
              <a:rPr lang="nb-NO" sz="2200" dirty="0"/>
              <a:t>Fram til trærne er omtrent 150 år, er det ofte en god sammenheng mellom diameter og alder. Men når trærne blir eldre, er det ikke alltid størrelsen det kommer an på.</a:t>
            </a:r>
          </a:p>
          <a:p>
            <a:pPr marL="0" indent="0">
              <a:spcAft>
                <a:spcPts val="1200"/>
              </a:spcAft>
              <a:buNone/>
            </a:pPr>
            <a:r>
              <a:rPr lang="nb-NO" sz="2200" dirty="0"/>
              <a:t>For å anslå alderen på et tre kan vi også se på noen ytre kjennetegn.</a:t>
            </a:r>
          </a:p>
        </p:txBody>
      </p:sp>
      <p:pic>
        <p:nvPicPr>
          <p:cNvPr id="1026" name="Picture 2" descr="Bilde langs stammen av et furutre opp mot top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789" y="-949"/>
            <a:ext cx="5144211" cy="685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12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Kjennetegn på gamle bartrær</a:t>
            </a:r>
          </a:p>
        </p:txBody>
      </p:sp>
      <p:sp>
        <p:nvSpPr>
          <p:cNvPr id="16" name="Content Placeholder 15"/>
          <p:cNvSpPr>
            <a:spLocks noGrp="1"/>
          </p:cNvSpPr>
          <p:nvPr>
            <p:ph sz="half" idx="1"/>
          </p:nvPr>
        </p:nvSpPr>
        <p:spPr>
          <a:xfrm>
            <a:off x="609600" y="1600201"/>
            <a:ext cx="5384800" cy="2476871"/>
          </a:xfrm>
        </p:spPr>
        <p:txBody>
          <a:bodyPr/>
          <a:lstStyle/>
          <a:p>
            <a:pPr marL="0" lvl="0" indent="0">
              <a:buNone/>
              <a:defRPr/>
            </a:pPr>
            <a:r>
              <a:rPr lang="nb-NO" sz="2200" b="1" dirty="0"/>
              <a:t>Gamle furutrær: </a:t>
            </a:r>
          </a:p>
          <a:p>
            <a:pPr lvl="0">
              <a:defRPr/>
            </a:pPr>
            <a:r>
              <a:rPr lang="nb-NO" sz="2200" dirty="0"/>
              <a:t>barken har store tette plater</a:t>
            </a:r>
          </a:p>
          <a:p>
            <a:pPr lvl="0">
              <a:defRPr/>
            </a:pPr>
            <a:r>
              <a:rPr lang="nb-NO" sz="2200" dirty="0"/>
              <a:t>treet har vridd vekst </a:t>
            </a:r>
          </a:p>
          <a:p>
            <a:pPr lvl="0">
              <a:defRPr/>
            </a:pPr>
            <a:r>
              <a:rPr lang="nb-NO" sz="2200" dirty="0"/>
              <a:t>store, </a:t>
            </a:r>
            <a:r>
              <a:rPr lang="nb-NO" sz="2200" dirty="0" err="1"/>
              <a:t>nedoverbøyde</a:t>
            </a:r>
            <a:r>
              <a:rPr lang="nb-NO" sz="2200" dirty="0"/>
              <a:t> greiner </a:t>
            </a:r>
          </a:p>
          <a:p>
            <a:pPr lvl="0">
              <a:defRPr/>
            </a:pPr>
            <a:r>
              <a:rPr lang="nb-NO" sz="2200" dirty="0"/>
              <a:t>stammen er krokete</a:t>
            </a:r>
          </a:p>
          <a:p>
            <a:endParaRPr lang="nb-NO" dirty="0"/>
          </a:p>
          <a:p>
            <a:endParaRPr lang="nb-NO" dirty="0"/>
          </a:p>
        </p:txBody>
      </p:sp>
      <p:sp>
        <p:nvSpPr>
          <p:cNvPr id="19" name="Content Placeholder 18"/>
          <p:cNvSpPr>
            <a:spLocks noGrp="1"/>
          </p:cNvSpPr>
          <p:nvPr>
            <p:ph sz="half" idx="2"/>
          </p:nvPr>
        </p:nvSpPr>
        <p:spPr>
          <a:xfrm>
            <a:off x="6096000" y="4817440"/>
            <a:ext cx="5384800" cy="2067944"/>
          </a:xfrm>
        </p:spPr>
        <p:txBody>
          <a:bodyPr>
            <a:normAutofit/>
          </a:bodyPr>
          <a:lstStyle/>
          <a:p>
            <a:pPr marL="0" indent="0">
              <a:buNone/>
            </a:pPr>
            <a:r>
              <a:rPr lang="nb-NO" sz="2200" b="1" dirty="0"/>
              <a:t>Gamle grantrær</a:t>
            </a:r>
          </a:p>
          <a:p>
            <a:r>
              <a:rPr lang="nb-NO" sz="2200" dirty="0"/>
              <a:t>grov og grå bark</a:t>
            </a:r>
          </a:p>
          <a:p>
            <a:r>
              <a:rPr lang="nb-NO" sz="2200" dirty="0"/>
              <a:t>sylindrisk form på stammen</a:t>
            </a:r>
            <a:endParaRPr lang="nb-NO" sz="2200" b="1" dirty="0"/>
          </a:p>
        </p:txBody>
      </p:sp>
      <p:pic>
        <p:nvPicPr>
          <p:cNvPr id="15" name="Picture 14">
            <a:extLs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167" r="14300" b="15243"/>
          <a:stretch/>
        </p:blipFill>
        <p:spPr>
          <a:xfrm>
            <a:off x="1055440" y="3645024"/>
            <a:ext cx="2739914" cy="3314019"/>
          </a:xfrm>
          <a:prstGeom prst="rect">
            <a:avLst/>
          </a:prstGeom>
        </p:spPr>
      </p:pic>
      <p:pic>
        <p:nvPicPr>
          <p:cNvPr id="18" name="Picture 17">
            <a:extLst>
              <a:ext uri="{C183D7F6-B498-43B3-948B-1728B52AA6E4}">
                <adec:decorative xmlns=""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55596" y="188640"/>
            <a:ext cx="2736404" cy="4885543"/>
          </a:xfrm>
          <a:prstGeom prst="rect">
            <a:avLst/>
          </a:prstGeom>
        </p:spPr>
      </p:pic>
      <p:sp>
        <p:nvSpPr>
          <p:cNvPr id="4" name="Rounded Rectangular Callout 3"/>
          <p:cNvSpPr/>
          <p:nvPr/>
        </p:nvSpPr>
        <p:spPr>
          <a:xfrm>
            <a:off x="5735960" y="1628800"/>
            <a:ext cx="3312368" cy="2448272"/>
          </a:xfrm>
          <a:prstGeom prst="wedgeRoundRectCallout">
            <a:avLst>
              <a:gd name="adj1" fmla="val 78060"/>
              <a:gd name="adj2" fmla="val -16205"/>
              <a:gd name="adj3" fmla="val 16667"/>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lt1"/>
                </a:solidFill>
              </a:rPr>
              <a:t>Grantrær setter en ny krans av greiner hvert år, derfor kan vi finne granas alder ved å telle antall «etasjer» av kvistkranser opp stammen.</a:t>
            </a:r>
          </a:p>
        </p:txBody>
      </p:sp>
    </p:spTree>
    <p:extLst>
      <p:ext uri="{BB962C8B-B14F-4D97-AF65-F5344CB8AC3E}">
        <p14:creationId xmlns:p14="http://schemas.microsoft.com/office/powerpoint/2010/main" val="308336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262201"/>
            <a:ext cx="10972800" cy="1143000"/>
          </a:xfrm>
        </p:spPr>
        <p:txBody>
          <a:bodyPr/>
          <a:lstStyle/>
          <a:p>
            <a:pPr algn="l"/>
            <a:r>
              <a:rPr lang="nb-NO" dirty="0"/>
              <a:t>Når er et tre gammelt?</a:t>
            </a:r>
          </a:p>
        </p:txBody>
      </p:sp>
      <p:graphicFrame>
        <p:nvGraphicFramePr>
          <p:cNvPr id="4" name="Plasshaldar for innhald 3"/>
          <p:cNvGraphicFramePr>
            <a:graphicFrameLocks noGrp="1"/>
          </p:cNvGraphicFramePr>
          <p:nvPr>
            <p:ph idx="1"/>
            <p:extLst>
              <p:ext uri="{D42A27DB-BD31-4B8C-83A1-F6EECF244321}">
                <p14:modId xmlns:p14="http://schemas.microsoft.com/office/powerpoint/2010/main" val="1113614996"/>
              </p:ext>
            </p:extLst>
          </p:nvPr>
        </p:nvGraphicFramePr>
        <p:xfrm>
          <a:off x="609600" y="1539950"/>
          <a:ext cx="8045400" cy="4931570"/>
        </p:xfrm>
        <a:graphic>
          <a:graphicData uri="http://schemas.openxmlformats.org/drawingml/2006/table">
            <a:tbl>
              <a:tblPr firstRow="1" bandRow="1">
                <a:tableStyleId>{5C22544A-7EE6-4342-B048-85BDC9FD1C3A}</a:tableStyleId>
              </a:tblPr>
              <a:tblGrid>
                <a:gridCol w="2102024">
                  <a:extLst>
                    <a:ext uri="{9D8B030D-6E8A-4147-A177-3AD203B41FA5}">
                      <a16:colId xmlns:a16="http://schemas.microsoft.com/office/drawing/2014/main" val="699880753"/>
                    </a:ext>
                  </a:extLst>
                </a:gridCol>
                <a:gridCol w="2448272">
                  <a:extLst>
                    <a:ext uri="{9D8B030D-6E8A-4147-A177-3AD203B41FA5}">
                      <a16:colId xmlns:a16="http://schemas.microsoft.com/office/drawing/2014/main" val="2542231356"/>
                    </a:ext>
                  </a:extLst>
                </a:gridCol>
                <a:gridCol w="3495104">
                  <a:extLst>
                    <a:ext uri="{9D8B030D-6E8A-4147-A177-3AD203B41FA5}">
                      <a16:colId xmlns:a16="http://schemas.microsoft.com/office/drawing/2014/main" val="251301181"/>
                    </a:ext>
                  </a:extLst>
                </a:gridCol>
              </a:tblGrid>
              <a:tr h="863024">
                <a:tc>
                  <a:txBody>
                    <a:bodyPr/>
                    <a:lstStyle/>
                    <a:p>
                      <a:pPr algn="ctr"/>
                      <a:r>
                        <a:rPr lang="nb-NO" sz="2400" dirty="0" err="1"/>
                        <a:t>Treslaggruppe</a:t>
                      </a:r>
                      <a:endParaRPr lang="nb-NO" sz="2400" dirty="0"/>
                    </a:p>
                  </a:txBody>
                  <a:tcPr>
                    <a:solidFill>
                      <a:schemeClr val="accent3">
                        <a:lumMod val="50000"/>
                      </a:schemeClr>
                    </a:solidFill>
                  </a:tcPr>
                </a:tc>
                <a:tc>
                  <a:txBody>
                    <a:bodyPr/>
                    <a:lstStyle/>
                    <a:p>
                      <a:pPr algn="ctr"/>
                      <a:r>
                        <a:rPr lang="nb-NO" sz="2400" dirty="0"/>
                        <a:t>Treslag</a:t>
                      </a:r>
                    </a:p>
                  </a:txBody>
                  <a:tcPr>
                    <a:solidFill>
                      <a:schemeClr val="accent3">
                        <a:lumMod val="50000"/>
                      </a:schemeClr>
                    </a:solidFill>
                  </a:tcPr>
                </a:tc>
                <a:tc>
                  <a:txBody>
                    <a:bodyPr/>
                    <a:lstStyle/>
                    <a:p>
                      <a:pPr algn="ctr"/>
                      <a:r>
                        <a:rPr lang="nb-NO" sz="2400" dirty="0"/>
                        <a:t>Nedre</a:t>
                      </a:r>
                      <a:r>
                        <a:rPr lang="nb-NO" sz="2400" baseline="0" dirty="0"/>
                        <a:t> grense for å kalle treet for et gammelt tre</a:t>
                      </a:r>
                      <a:endParaRPr lang="nb-NO" sz="2400" dirty="0"/>
                    </a:p>
                  </a:txBody>
                  <a:tcPr>
                    <a:solidFill>
                      <a:schemeClr val="accent3">
                        <a:lumMod val="50000"/>
                      </a:schemeClr>
                    </a:solidFill>
                  </a:tcPr>
                </a:tc>
                <a:extLst>
                  <a:ext uri="{0D108BD9-81ED-4DB2-BD59-A6C34878D82A}">
                    <a16:rowId xmlns:a16="http://schemas.microsoft.com/office/drawing/2014/main" val="3884117912"/>
                  </a:ext>
                </a:extLst>
              </a:tr>
              <a:tr h="678091">
                <a:tc rowSpan="3">
                  <a:txBody>
                    <a:bodyPr/>
                    <a:lstStyle/>
                    <a:p>
                      <a:pPr algn="ctr"/>
                      <a:r>
                        <a:rPr lang="nb-NO" sz="2400" dirty="0"/>
                        <a:t>Bartrær</a:t>
                      </a:r>
                    </a:p>
                  </a:txBody>
                  <a:tcPr>
                    <a:solidFill>
                      <a:schemeClr val="accent3">
                        <a:lumMod val="60000"/>
                        <a:lumOff val="40000"/>
                      </a:schemeClr>
                    </a:solidFill>
                  </a:tcPr>
                </a:tc>
                <a:tc>
                  <a:txBody>
                    <a:bodyPr/>
                    <a:lstStyle/>
                    <a:p>
                      <a:pPr algn="ctr">
                        <a:lnSpc>
                          <a:spcPct val="150000"/>
                        </a:lnSpc>
                      </a:pPr>
                      <a:r>
                        <a:rPr lang="nb-NO" sz="2400" dirty="0"/>
                        <a:t>Furu</a:t>
                      </a:r>
                    </a:p>
                  </a:txBody>
                  <a:tcPr>
                    <a:solidFill>
                      <a:schemeClr val="accent3">
                        <a:lumMod val="60000"/>
                        <a:lumOff val="40000"/>
                      </a:schemeClr>
                    </a:solidFill>
                  </a:tcPr>
                </a:tc>
                <a:tc>
                  <a:txBody>
                    <a:bodyPr/>
                    <a:lstStyle/>
                    <a:p>
                      <a:pPr algn="ctr">
                        <a:lnSpc>
                          <a:spcPct val="150000"/>
                        </a:lnSpc>
                      </a:pPr>
                      <a:r>
                        <a:rPr lang="nb-NO" sz="2400" dirty="0"/>
                        <a:t>200 år</a:t>
                      </a:r>
                    </a:p>
                  </a:txBody>
                  <a:tcPr>
                    <a:solidFill>
                      <a:schemeClr val="accent3">
                        <a:lumMod val="60000"/>
                        <a:lumOff val="40000"/>
                      </a:schemeClr>
                    </a:solidFill>
                  </a:tcPr>
                </a:tc>
                <a:extLst>
                  <a:ext uri="{0D108BD9-81ED-4DB2-BD59-A6C34878D82A}">
                    <a16:rowId xmlns:a16="http://schemas.microsoft.com/office/drawing/2014/main" val="862820338"/>
                  </a:ext>
                </a:extLst>
              </a:tr>
              <a:tr h="678091">
                <a:tc vMerge="1">
                  <a:txBody>
                    <a:bodyPr/>
                    <a:lstStyle/>
                    <a:p>
                      <a:endParaRPr lang="nb-NO" dirty="0"/>
                    </a:p>
                  </a:txBody>
                  <a:tcPr>
                    <a:solidFill>
                      <a:schemeClr val="accent3">
                        <a:lumMod val="60000"/>
                        <a:lumOff val="4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b-NO" sz="2400" dirty="0"/>
                        <a:t>Gran</a:t>
                      </a:r>
                    </a:p>
                  </a:txBody>
                  <a:tcPr>
                    <a:solidFill>
                      <a:schemeClr val="accent3">
                        <a:lumMod val="60000"/>
                        <a:lumOff val="40000"/>
                      </a:schemeClr>
                    </a:solidFill>
                  </a:tcPr>
                </a:tc>
                <a:tc>
                  <a:txBody>
                    <a:bodyPr/>
                    <a:lstStyle/>
                    <a:p>
                      <a:pPr algn="ctr">
                        <a:lnSpc>
                          <a:spcPct val="150000"/>
                        </a:lnSpc>
                      </a:pPr>
                      <a:r>
                        <a:rPr lang="nb-NO" sz="2400" dirty="0"/>
                        <a:t>150 år</a:t>
                      </a:r>
                    </a:p>
                  </a:txBody>
                  <a:tcPr>
                    <a:solidFill>
                      <a:schemeClr val="accent3">
                        <a:lumMod val="60000"/>
                        <a:lumOff val="40000"/>
                      </a:schemeClr>
                    </a:solidFill>
                  </a:tcPr>
                </a:tc>
                <a:extLst>
                  <a:ext uri="{0D108BD9-81ED-4DB2-BD59-A6C34878D82A}">
                    <a16:rowId xmlns:a16="http://schemas.microsoft.com/office/drawing/2014/main" val="150725193"/>
                  </a:ext>
                </a:extLst>
              </a:tr>
              <a:tr h="678091">
                <a:tc vMerge="1">
                  <a:txBody>
                    <a:bodyPr/>
                    <a:lstStyle/>
                    <a:p>
                      <a:endParaRPr lang="nb-NO" dirty="0"/>
                    </a:p>
                  </a:txBody>
                  <a:tcPr>
                    <a:solidFill>
                      <a:schemeClr val="accent3">
                        <a:lumMod val="60000"/>
                        <a:lumOff val="4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b-NO" sz="2400" dirty="0"/>
                        <a:t>Barlind og einer</a:t>
                      </a:r>
                    </a:p>
                  </a:txBody>
                  <a:tcPr>
                    <a:solidFill>
                      <a:schemeClr val="accent3">
                        <a:lumMod val="60000"/>
                        <a:lumOff val="40000"/>
                      </a:schemeClr>
                    </a:solidFill>
                  </a:tcPr>
                </a:tc>
                <a:tc>
                  <a:txBody>
                    <a:bodyPr/>
                    <a:lstStyle/>
                    <a:p>
                      <a:pPr algn="ctr">
                        <a:lnSpc>
                          <a:spcPct val="150000"/>
                        </a:lnSpc>
                      </a:pPr>
                      <a:r>
                        <a:rPr lang="nb-NO" sz="2400" dirty="0"/>
                        <a:t>100 år</a:t>
                      </a:r>
                    </a:p>
                  </a:txBody>
                  <a:tcPr>
                    <a:solidFill>
                      <a:schemeClr val="accent3">
                        <a:lumMod val="60000"/>
                        <a:lumOff val="40000"/>
                      </a:schemeClr>
                    </a:solidFill>
                  </a:tcPr>
                </a:tc>
                <a:extLst>
                  <a:ext uri="{0D108BD9-81ED-4DB2-BD59-A6C34878D82A}">
                    <a16:rowId xmlns:a16="http://schemas.microsoft.com/office/drawing/2014/main" val="152621151"/>
                  </a:ext>
                </a:extLst>
              </a:tr>
              <a:tr h="678091">
                <a:tc rowSpan="3">
                  <a:txBody>
                    <a:bodyPr/>
                    <a:lstStyle/>
                    <a:p>
                      <a:pPr algn="ctr"/>
                      <a:r>
                        <a:rPr lang="nb-NO" sz="2400" dirty="0"/>
                        <a:t>Løvtrær</a:t>
                      </a:r>
                    </a:p>
                  </a:txBody>
                  <a:tcPr>
                    <a:solidFill>
                      <a:schemeClr val="accent3">
                        <a:lumMod val="60000"/>
                        <a:lumOff val="40000"/>
                      </a:schemeClr>
                    </a:solidFill>
                  </a:tcPr>
                </a:tc>
                <a:tc>
                  <a:txBody>
                    <a:bodyPr/>
                    <a:lstStyle/>
                    <a:p>
                      <a:pPr algn="ctr">
                        <a:lnSpc>
                          <a:spcPct val="150000"/>
                        </a:lnSpc>
                      </a:pPr>
                      <a:r>
                        <a:rPr lang="nb-NO" sz="2400" dirty="0"/>
                        <a:t>Eik</a:t>
                      </a:r>
                    </a:p>
                  </a:txBody>
                  <a:tcPr>
                    <a:solidFill>
                      <a:schemeClr val="accent3">
                        <a:lumMod val="60000"/>
                        <a:lumOff val="40000"/>
                      </a:schemeClr>
                    </a:solidFill>
                  </a:tcPr>
                </a:tc>
                <a:tc>
                  <a:txBody>
                    <a:bodyPr/>
                    <a:lstStyle/>
                    <a:p>
                      <a:pPr algn="ctr">
                        <a:lnSpc>
                          <a:spcPct val="150000"/>
                        </a:lnSpc>
                      </a:pPr>
                      <a:r>
                        <a:rPr lang="nb-NO" sz="2400" dirty="0"/>
                        <a:t>200 år</a:t>
                      </a:r>
                    </a:p>
                  </a:txBody>
                  <a:tcPr>
                    <a:solidFill>
                      <a:schemeClr val="accent3">
                        <a:lumMod val="60000"/>
                        <a:lumOff val="40000"/>
                      </a:schemeClr>
                    </a:solidFill>
                  </a:tcPr>
                </a:tc>
                <a:extLst>
                  <a:ext uri="{0D108BD9-81ED-4DB2-BD59-A6C34878D82A}">
                    <a16:rowId xmlns:a16="http://schemas.microsoft.com/office/drawing/2014/main" val="1392304510"/>
                  </a:ext>
                </a:extLst>
              </a:tr>
              <a:tr h="678091">
                <a:tc vMerge="1">
                  <a:txBody>
                    <a:bodyPr/>
                    <a:lstStyle/>
                    <a:p>
                      <a:endParaRPr lang="nb-NO" dirty="0"/>
                    </a:p>
                  </a:txBody>
                  <a:tcPr>
                    <a:solidFill>
                      <a:schemeClr val="accent3">
                        <a:lumMod val="60000"/>
                        <a:lumOff val="40000"/>
                      </a:schemeClr>
                    </a:solidFill>
                  </a:tcPr>
                </a:tc>
                <a:tc>
                  <a:txBody>
                    <a:bodyPr/>
                    <a:lstStyle/>
                    <a:p>
                      <a:pPr algn="ctr">
                        <a:lnSpc>
                          <a:spcPct val="150000"/>
                        </a:lnSpc>
                      </a:pPr>
                      <a:r>
                        <a:rPr lang="nb-NO" sz="2400" dirty="0"/>
                        <a:t>Bjørk</a:t>
                      </a:r>
                    </a:p>
                  </a:txBody>
                  <a:tcPr>
                    <a:solidFill>
                      <a:schemeClr val="accent3">
                        <a:lumMod val="60000"/>
                        <a:lumOff val="40000"/>
                      </a:schemeClr>
                    </a:solidFill>
                  </a:tcPr>
                </a:tc>
                <a:tc>
                  <a:txBody>
                    <a:bodyPr/>
                    <a:lstStyle/>
                    <a:p>
                      <a:pPr algn="ctr">
                        <a:lnSpc>
                          <a:spcPct val="150000"/>
                        </a:lnSpc>
                      </a:pPr>
                      <a:r>
                        <a:rPr lang="nb-NO" sz="2400" dirty="0"/>
                        <a:t>125 år</a:t>
                      </a:r>
                    </a:p>
                  </a:txBody>
                  <a:tcPr>
                    <a:solidFill>
                      <a:schemeClr val="accent3">
                        <a:lumMod val="60000"/>
                        <a:lumOff val="40000"/>
                      </a:schemeClr>
                    </a:solidFill>
                  </a:tcPr>
                </a:tc>
                <a:extLst>
                  <a:ext uri="{0D108BD9-81ED-4DB2-BD59-A6C34878D82A}">
                    <a16:rowId xmlns:a16="http://schemas.microsoft.com/office/drawing/2014/main" val="1993240120"/>
                  </a:ext>
                </a:extLst>
              </a:tr>
              <a:tr h="678091">
                <a:tc vMerge="1">
                  <a:txBody>
                    <a:bodyPr/>
                    <a:lstStyle/>
                    <a:p>
                      <a:endParaRPr lang="nb-NO" dirty="0"/>
                    </a:p>
                  </a:txBody>
                  <a:tcPr>
                    <a:solidFill>
                      <a:schemeClr val="accent3">
                        <a:lumMod val="60000"/>
                        <a:lumOff val="40000"/>
                      </a:schemeClr>
                    </a:solidFill>
                  </a:tcPr>
                </a:tc>
                <a:tc>
                  <a:txBody>
                    <a:bodyPr/>
                    <a:lstStyle/>
                    <a:p>
                      <a:pPr algn="ctr">
                        <a:lnSpc>
                          <a:spcPct val="150000"/>
                        </a:lnSpc>
                      </a:pPr>
                      <a:r>
                        <a:rPr lang="nb-NO" sz="2400" dirty="0"/>
                        <a:t>Rogn og gråor</a:t>
                      </a:r>
                    </a:p>
                  </a:txBody>
                  <a:tcPr>
                    <a:solidFill>
                      <a:schemeClr val="accent3">
                        <a:lumMod val="60000"/>
                        <a:lumOff val="40000"/>
                      </a:schemeClr>
                    </a:solidFill>
                  </a:tcPr>
                </a:tc>
                <a:tc>
                  <a:txBody>
                    <a:bodyPr/>
                    <a:lstStyle/>
                    <a:p>
                      <a:pPr algn="ctr">
                        <a:lnSpc>
                          <a:spcPct val="150000"/>
                        </a:lnSpc>
                      </a:pPr>
                      <a:r>
                        <a:rPr lang="nb-NO" sz="2400" dirty="0"/>
                        <a:t>75  år</a:t>
                      </a:r>
                    </a:p>
                  </a:txBody>
                  <a:tcPr>
                    <a:solidFill>
                      <a:schemeClr val="accent3">
                        <a:lumMod val="60000"/>
                        <a:lumOff val="40000"/>
                      </a:schemeClr>
                    </a:solidFill>
                  </a:tcPr>
                </a:tc>
                <a:extLst>
                  <a:ext uri="{0D108BD9-81ED-4DB2-BD59-A6C34878D82A}">
                    <a16:rowId xmlns:a16="http://schemas.microsoft.com/office/drawing/2014/main" val="4199127546"/>
                  </a:ext>
                </a:extLst>
              </a:tr>
            </a:tbl>
          </a:graphicData>
        </a:graphic>
      </p:graphicFrame>
      <p:sp>
        <p:nvSpPr>
          <p:cNvPr id="7" name="Rounded Rectangular Callout 6"/>
          <p:cNvSpPr/>
          <p:nvPr/>
        </p:nvSpPr>
        <p:spPr>
          <a:xfrm>
            <a:off x="8904312" y="2060848"/>
            <a:ext cx="3096344" cy="1368152"/>
          </a:xfrm>
          <a:prstGeom prst="wedgeRoundRectCallout">
            <a:avLst>
              <a:gd name="adj1" fmla="val -91627"/>
              <a:gd name="adj2" fmla="val 6949"/>
              <a:gd name="adj3" fmla="val 16667"/>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lt1"/>
                </a:solidFill>
              </a:rPr>
              <a:t>Furutre blir normalt eldre enn grantre, og kan fint nå en alder av over 700 år.</a:t>
            </a:r>
          </a:p>
        </p:txBody>
      </p:sp>
      <p:sp>
        <p:nvSpPr>
          <p:cNvPr id="6" name="Rounded Rectangular Callout 5"/>
          <p:cNvSpPr/>
          <p:nvPr/>
        </p:nvSpPr>
        <p:spPr>
          <a:xfrm>
            <a:off x="8904312" y="3620906"/>
            <a:ext cx="3096344" cy="1368152"/>
          </a:xfrm>
          <a:prstGeom prst="wedgeRoundRectCallout">
            <a:avLst>
              <a:gd name="adj1" fmla="val -90651"/>
              <a:gd name="adj2" fmla="val -56458"/>
              <a:gd name="adj3" fmla="val 16667"/>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lt1"/>
                </a:solidFill>
              </a:rPr>
              <a:t>Det eldste grantreet i Norge er rundt 532 år gammelt.</a:t>
            </a:r>
          </a:p>
        </p:txBody>
      </p:sp>
      <p:sp>
        <p:nvSpPr>
          <p:cNvPr id="8" name="Rounded Rectangular Callout 7"/>
          <p:cNvSpPr/>
          <p:nvPr/>
        </p:nvSpPr>
        <p:spPr>
          <a:xfrm>
            <a:off x="8904312" y="5229200"/>
            <a:ext cx="3096344" cy="1368152"/>
          </a:xfrm>
          <a:prstGeom prst="wedgeRoundRectCallout">
            <a:avLst>
              <a:gd name="adj1" fmla="val -88213"/>
              <a:gd name="adj2" fmla="val -83109"/>
              <a:gd name="adj3" fmla="val 16667"/>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lt1"/>
                </a:solidFill>
              </a:rPr>
              <a:t>Det er flere eldgamle eiketrær i Norge, og noen av dem antas å være 900 til 1 000 år gamle.</a:t>
            </a:r>
          </a:p>
        </p:txBody>
      </p:sp>
    </p:spTree>
    <p:extLst>
      <p:ext uri="{BB962C8B-B14F-4D97-AF65-F5344CB8AC3E}">
        <p14:creationId xmlns:p14="http://schemas.microsoft.com/office/powerpoint/2010/main" val="214928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Er det viktig å ta vare på gamle trær?</a:t>
            </a:r>
          </a:p>
        </p:txBody>
      </p:sp>
      <p:sp>
        <p:nvSpPr>
          <p:cNvPr id="3" name="Plasshaldar for innhald 2"/>
          <p:cNvSpPr>
            <a:spLocks noGrp="1"/>
          </p:cNvSpPr>
          <p:nvPr>
            <p:ph idx="1"/>
          </p:nvPr>
        </p:nvSpPr>
        <p:spPr>
          <a:xfrm>
            <a:off x="191344" y="2060849"/>
            <a:ext cx="6192688" cy="3888432"/>
          </a:xfrm>
        </p:spPr>
        <p:txBody>
          <a:bodyPr>
            <a:noAutofit/>
          </a:bodyPr>
          <a:lstStyle/>
          <a:p>
            <a:pPr>
              <a:spcAft>
                <a:spcPts val="1200"/>
              </a:spcAft>
            </a:pPr>
            <a:r>
              <a:rPr lang="nb-NO" sz="2200" dirty="0"/>
              <a:t>Noen dyr, for eksempel hakkespettene, trenger trær som er gamle og store nok til å lage reirhull i.</a:t>
            </a:r>
          </a:p>
          <a:p>
            <a:pPr>
              <a:spcAft>
                <a:spcPts val="1200"/>
              </a:spcAft>
            </a:pPr>
            <a:r>
              <a:rPr lang="nb-NO" sz="2200" dirty="0"/>
              <a:t>Flaggspetten er den vanligste av spettene i Norge. I tillegg til insekter og insektslarver spiser den frø fra kongler. Den kan også spise fugleegg og fugleunger.</a:t>
            </a:r>
          </a:p>
          <a:p>
            <a:pPr>
              <a:spcAft>
                <a:spcPts val="1200"/>
              </a:spcAft>
            </a:pPr>
            <a:r>
              <a:rPr lang="nb-NO" sz="2200" dirty="0"/>
              <a:t>De fleste hakkespettene lager et nytt reirhull hvert år, da kan andre dyr overta de gamle reirhullene. </a:t>
            </a:r>
          </a:p>
          <a:p>
            <a:pPr>
              <a:spcAft>
                <a:spcPts val="1200"/>
              </a:spcAft>
            </a:pPr>
            <a:r>
              <a:rPr lang="nb-NO" sz="2200" dirty="0"/>
              <a:t>Både småfugler, ekorn, ugler og mår vil gjerne overta reirhullet til hakkespettene.</a:t>
            </a:r>
          </a:p>
          <a:p>
            <a:pPr>
              <a:spcAft>
                <a:spcPts val="1200"/>
              </a:spcAft>
            </a:pPr>
            <a:endParaRPr lang="nb-NO" sz="2400" dirty="0"/>
          </a:p>
        </p:txBody>
      </p:sp>
      <p:pic>
        <p:nvPicPr>
          <p:cNvPr id="6" name="Bilde 5" descr="Ugle"/>
          <p:cNvPicPr>
            <a:picLocks noChangeAspect="1"/>
          </p:cNvPicPr>
          <p:nvPr/>
        </p:nvPicPr>
        <p:blipFill rotWithShape="1">
          <a:blip r:embed="rId3" cstate="print">
            <a:extLst>
              <a:ext uri="{28A0092B-C50C-407E-A947-70E740481C1C}">
                <a14:useLocalDpi xmlns:a14="http://schemas.microsoft.com/office/drawing/2010/main" val="0"/>
              </a:ext>
            </a:extLst>
          </a:blip>
          <a:srcRect l="21713" t="13514" r="15746" b="6486"/>
          <a:stretch/>
        </p:blipFill>
        <p:spPr>
          <a:xfrm>
            <a:off x="9179391" y="1772816"/>
            <a:ext cx="2955066" cy="2520280"/>
          </a:xfrm>
          <a:prstGeom prst="ellipse">
            <a:avLst/>
          </a:prstGeom>
          <a:ln>
            <a:noFill/>
          </a:ln>
          <a:effectLst>
            <a:softEdge rad="112500"/>
          </a:effectLst>
        </p:spPr>
      </p:pic>
      <p:pic>
        <p:nvPicPr>
          <p:cNvPr id="7" name="Bilde 6" descr="Ekorn"/>
          <p:cNvPicPr>
            <a:picLocks noChangeAspect="1"/>
          </p:cNvPicPr>
          <p:nvPr/>
        </p:nvPicPr>
        <p:blipFill rotWithShape="1">
          <a:blip r:embed="rId4" cstate="print">
            <a:extLst>
              <a:ext uri="{28A0092B-C50C-407E-A947-70E740481C1C}">
                <a14:useLocalDpi xmlns:a14="http://schemas.microsoft.com/office/drawing/2010/main" val="0"/>
              </a:ext>
            </a:extLst>
          </a:blip>
          <a:srcRect l="27481"/>
          <a:stretch/>
        </p:blipFill>
        <p:spPr>
          <a:xfrm>
            <a:off x="9496299" y="4096201"/>
            <a:ext cx="2638158" cy="2425257"/>
          </a:xfrm>
          <a:prstGeom prst="ellipse">
            <a:avLst/>
          </a:prstGeom>
          <a:ln>
            <a:noFill/>
          </a:ln>
          <a:effectLst>
            <a:softEdge rad="112500"/>
          </a:effectLst>
        </p:spPr>
      </p:pic>
      <p:pic>
        <p:nvPicPr>
          <p:cNvPr id="8" name="Bilde 7" descr="Mår"/>
          <p:cNvPicPr>
            <a:picLocks noChangeAspect="1"/>
          </p:cNvPicPr>
          <p:nvPr/>
        </p:nvPicPr>
        <p:blipFill rotWithShape="1">
          <a:blip r:embed="rId5" cstate="print">
            <a:extLst>
              <a:ext uri="{28A0092B-C50C-407E-A947-70E740481C1C}">
                <a14:useLocalDpi xmlns:a14="http://schemas.microsoft.com/office/drawing/2010/main" val="0"/>
              </a:ext>
            </a:extLst>
          </a:blip>
          <a:srcRect l="6956" r="4524" b="11017"/>
          <a:stretch/>
        </p:blipFill>
        <p:spPr>
          <a:xfrm>
            <a:off x="6384032" y="4334699"/>
            <a:ext cx="3299415" cy="2205324"/>
          </a:xfrm>
          <a:prstGeom prst="ellipse">
            <a:avLst/>
          </a:prstGeom>
          <a:ln>
            <a:noFill/>
          </a:ln>
          <a:effectLst>
            <a:softEdge rad="112500"/>
          </a:effectLst>
        </p:spPr>
      </p:pic>
      <p:pic>
        <p:nvPicPr>
          <p:cNvPr id="9" name="Bilde 8" descr="Flaggspett og blåmei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4032" y="1991347"/>
            <a:ext cx="2969842" cy="1942084"/>
          </a:xfrm>
          <a:prstGeom prst="ellipse">
            <a:avLst/>
          </a:prstGeom>
          <a:ln>
            <a:noFill/>
          </a:ln>
          <a:effectLst>
            <a:softEdge rad="112500"/>
          </a:effectLst>
        </p:spPr>
      </p:pic>
      <p:pic>
        <p:nvPicPr>
          <p:cNvPr id="10" name="Bilde 3" descr="Flaggspet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7107" y="3186564"/>
            <a:ext cx="3444405" cy="2296270"/>
          </a:xfrm>
          <a:prstGeom prst="ellipse">
            <a:avLst/>
          </a:prstGeom>
          <a:ln>
            <a:noFill/>
          </a:ln>
          <a:effectLst>
            <a:softEdge rad="112500"/>
          </a:effectLst>
        </p:spPr>
      </p:pic>
      <p:sp>
        <p:nvSpPr>
          <p:cNvPr id="11" name="TekstSylinder 4"/>
          <p:cNvSpPr txBox="1"/>
          <p:nvPr/>
        </p:nvSpPr>
        <p:spPr>
          <a:xfrm>
            <a:off x="8903037" y="4881863"/>
            <a:ext cx="1186524" cy="369332"/>
          </a:xfrm>
          <a:prstGeom prst="rect">
            <a:avLst/>
          </a:prstGeom>
          <a:noFill/>
        </p:spPr>
        <p:txBody>
          <a:bodyPr wrap="square" rtlCol="0">
            <a:spAutoFit/>
          </a:bodyPr>
          <a:lstStyle/>
          <a:p>
            <a:r>
              <a:rPr lang="nb-NO" dirty="0">
                <a:solidFill>
                  <a:schemeClr val="bg1"/>
                </a:solidFill>
              </a:rPr>
              <a:t>Flaggspett</a:t>
            </a:r>
          </a:p>
        </p:txBody>
      </p:sp>
    </p:spTree>
    <p:extLst>
      <p:ext uri="{BB962C8B-B14F-4D97-AF65-F5344CB8AC3E}">
        <p14:creationId xmlns:p14="http://schemas.microsoft.com/office/powerpoint/2010/main" val="258755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Er det viktig å ta vare på gamle trær?</a:t>
            </a:r>
          </a:p>
        </p:txBody>
      </p:sp>
      <p:pic>
        <p:nvPicPr>
          <p:cNvPr id="7" name="Picture 6" descr="Ug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08" y="1949700"/>
            <a:ext cx="5724635" cy="3816424"/>
          </a:xfrm>
          <a:prstGeom prst="ellipse">
            <a:avLst/>
          </a:prstGeom>
          <a:ln>
            <a:noFill/>
          </a:ln>
          <a:effectLst>
            <a:softEdge rad="112500"/>
          </a:effectLst>
        </p:spPr>
      </p:pic>
      <p:sp>
        <p:nvSpPr>
          <p:cNvPr id="6" name="Biletforklaring forma som eit avrunda rektangel 5"/>
          <p:cNvSpPr/>
          <p:nvPr/>
        </p:nvSpPr>
        <p:spPr>
          <a:xfrm>
            <a:off x="3532820" y="1484784"/>
            <a:ext cx="3888432" cy="864096"/>
          </a:xfrm>
          <a:prstGeom prst="wedgeRoundRectCallout">
            <a:avLst>
              <a:gd name="adj1" fmla="val 68831"/>
              <a:gd name="adj2" fmla="val 186737"/>
              <a:gd name="adj3" fmla="val 16667"/>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i="1" dirty="0"/>
              <a:t>Ja, fordi …</a:t>
            </a:r>
          </a:p>
        </p:txBody>
      </p:sp>
      <p:sp>
        <p:nvSpPr>
          <p:cNvPr id="3" name="Plasshaldar for innhald 2"/>
          <p:cNvSpPr>
            <a:spLocks noGrp="1"/>
          </p:cNvSpPr>
          <p:nvPr>
            <p:ph idx="1"/>
          </p:nvPr>
        </p:nvSpPr>
        <p:spPr>
          <a:xfrm>
            <a:off x="609600" y="2708920"/>
            <a:ext cx="5846440" cy="3417244"/>
          </a:xfrm>
        </p:spPr>
        <p:txBody>
          <a:bodyPr>
            <a:normAutofit/>
          </a:bodyPr>
          <a:lstStyle/>
          <a:p>
            <a:r>
              <a:rPr lang="nb-NO" sz="2200" dirty="0"/>
              <a:t>Gamle trær er et viktig levested for mange forskjellige organismer, alt fra fugler til insekter, sopp, moser, lav og til og med flaggermus!  På denne måten bidrar gamle trær til skogens biologiske mangfold. </a:t>
            </a:r>
            <a:br>
              <a:rPr lang="nb-NO" sz="2200" dirty="0"/>
            </a:br>
            <a:endParaRPr lang="nb-NO" sz="2200" dirty="0"/>
          </a:p>
          <a:p>
            <a:r>
              <a:rPr lang="nb-NO" sz="2200" dirty="0"/>
              <a:t>Neste gang du ser et gammelt tre, kan du kanskje finne ut hvem som lever i treet? </a:t>
            </a:r>
          </a:p>
        </p:txBody>
      </p:sp>
    </p:spTree>
    <p:extLst>
      <p:ext uri="{BB962C8B-B14F-4D97-AF65-F5344CB8AC3E}">
        <p14:creationId xmlns:p14="http://schemas.microsoft.com/office/powerpoint/2010/main" val="380772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14008</TotalTime>
  <Words>590</Words>
  <Application>Microsoft Office PowerPoint</Application>
  <PresentationFormat>Widescreen</PresentationFormat>
  <Paragraphs>87</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 Math</vt:lpstr>
      <vt:lpstr>Office-tema</vt:lpstr>
      <vt:lpstr>Gamle trær</vt:lpstr>
      <vt:lpstr>Beregne alderen på et løvtre</vt:lpstr>
      <vt:lpstr>Klassens data</vt:lpstr>
      <vt:lpstr>Størrelse på trær og alder</vt:lpstr>
      <vt:lpstr>Alder på skikkelig gamle trær</vt:lpstr>
      <vt:lpstr>Kjennetegn på gamle bartrær</vt:lpstr>
      <vt:lpstr>Når er et tre gammelt?</vt:lpstr>
      <vt:lpstr>Er det viktig å ta vare på gamle trær?</vt:lpstr>
      <vt:lpstr>Er det viktig å ta vare på gamle trær?</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Øystein Sørborg</dc:creator>
  <cp:lastModifiedBy>Øystein Sørborg</cp:lastModifiedBy>
  <cp:revision>468</cp:revision>
  <dcterms:created xsi:type="dcterms:W3CDTF">2016-11-04T13:38:15Z</dcterms:created>
  <dcterms:modified xsi:type="dcterms:W3CDTF">2023-06-26T11:37:41Z</dcterms:modified>
</cp:coreProperties>
</file>