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576" r:id="rId2"/>
    <p:sldId id="580" r:id="rId3"/>
    <p:sldId id="577" r:id="rId4"/>
    <p:sldId id="260" r:id="rId5"/>
    <p:sldId id="354" r:id="rId6"/>
    <p:sldId id="658" r:id="rId7"/>
    <p:sldId id="557" r:id="rId8"/>
    <p:sldId id="594" r:id="rId9"/>
    <p:sldId id="636" r:id="rId10"/>
    <p:sldId id="635" r:id="rId11"/>
    <p:sldId id="622" r:id="rId12"/>
    <p:sldId id="638" r:id="rId13"/>
    <p:sldId id="643" r:id="rId14"/>
    <p:sldId id="661" r:id="rId15"/>
    <p:sldId id="662" r:id="rId16"/>
    <p:sldId id="623" r:id="rId17"/>
    <p:sldId id="652" r:id="rId18"/>
    <p:sldId id="653" r:id="rId19"/>
    <p:sldId id="619" r:id="rId20"/>
    <p:sldId id="645" r:id="rId21"/>
    <p:sldId id="655" r:id="rId22"/>
    <p:sldId id="656" r:id="rId23"/>
    <p:sldId id="659" r:id="rId24"/>
    <p:sldId id="657" r:id="rId25"/>
    <p:sldId id="660" r:id="rId26"/>
    <p:sldId id="648" r:id="rId2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83325-E0B0-656E-CF78-30BB164F5EC8}" name="Berit Reitan" initials="BR" userId="S::berire@uio.no::43bce2ec-33aa-41b6-ab62-07979b3a03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8ECEE"/>
    <a:srgbClr val="E1EAE7"/>
    <a:srgbClr val="EBEBDB"/>
    <a:srgbClr val="285770"/>
    <a:srgbClr val="D6EBEE"/>
    <a:srgbClr val="6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ddels stil 3 –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ddels stil 3 – uthev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ddels stil 3 –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29" autoAdjust="0"/>
    <p:restoredTop sz="95869"/>
  </p:normalViewPr>
  <p:slideViewPr>
    <p:cSldViewPr snapToGrid="0">
      <p:cViewPr varScale="1">
        <p:scale>
          <a:sx n="95" d="100"/>
          <a:sy n="95" d="100"/>
        </p:scale>
        <p:origin x="3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n-NO" b="1" noProof="0" dirty="0"/>
            <a:t>A</a:t>
          </a:r>
        </a:p>
        <a:p>
          <a:r>
            <a:rPr lang="nn-NO" noProof="0" dirty="0"/>
            <a:t>Samarbeid lærarar</a:t>
          </a:r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n-NO" b="1" noProof="0" dirty="0"/>
            <a:t>B</a:t>
          </a:r>
        </a:p>
        <a:p>
          <a:r>
            <a:rPr lang="nn-NO" noProof="0" dirty="0"/>
            <a:t>Utprøving med elevar</a:t>
          </a:r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n-NO" b="1" noProof="0" dirty="0"/>
            <a:t>C</a:t>
          </a:r>
        </a:p>
        <a:p>
          <a:r>
            <a:rPr lang="nn-NO" noProof="0" dirty="0"/>
            <a:t>Erfaringsdeling lærarar</a:t>
          </a:r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417A3-745C-4A07-B7D9-20BA81CF00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BB45007-F656-4B3A-B974-CA6E117CC5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200" dirty="0"/>
            <a:t>Kva </a:t>
          </a:r>
          <a:r>
            <a:rPr lang="nn-NO" sz="2200" noProof="0" dirty="0"/>
            <a:t>utstyr</a:t>
          </a:r>
          <a:r>
            <a:rPr lang="nb-NO" sz="2200" dirty="0"/>
            <a:t> var nødvendig?</a:t>
          </a:r>
          <a:endParaRPr lang="en-US" sz="2200" dirty="0"/>
        </a:p>
      </dgm:t>
    </dgm:pt>
    <dgm:pt modelId="{E14D2ED6-AAB8-48AA-8ECF-F058302AD909}" type="parTrans" cxnId="{B84BD99C-4BB3-4F0F-9E87-34796F83F7C8}">
      <dgm:prSet/>
      <dgm:spPr/>
      <dgm:t>
        <a:bodyPr/>
        <a:lstStyle/>
        <a:p>
          <a:endParaRPr lang="en-US"/>
        </a:p>
      </dgm:t>
    </dgm:pt>
    <dgm:pt modelId="{42E76F3A-97BD-46F8-A9FF-CE56B9DF7ECC}" type="sibTrans" cxnId="{B84BD99C-4BB3-4F0F-9E87-34796F83F7C8}">
      <dgm:prSet/>
      <dgm:spPr/>
      <dgm:t>
        <a:bodyPr/>
        <a:lstStyle/>
        <a:p>
          <a:endParaRPr lang="en-US"/>
        </a:p>
      </dgm:t>
    </dgm:pt>
    <dgm:pt modelId="{AE9CB9B1-3E8D-42BA-91E6-A1965C31B5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200" dirty="0"/>
            <a:t>Er utstyret </a:t>
          </a:r>
          <a:r>
            <a:rPr lang="nn-NO" sz="2200" noProof="0" dirty="0"/>
            <a:t>tilgjengeleg</a:t>
          </a:r>
          <a:r>
            <a:rPr lang="nb-NO" sz="2200" dirty="0"/>
            <a:t> på skolen?</a:t>
          </a:r>
          <a:endParaRPr lang="en-US" sz="2200" dirty="0"/>
        </a:p>
      </dgm:t>
    </dgm:pt>
    <dgm:pt modelId="{DAF466D7-88EC-4A09-B6E5-64DB906F024A}" type="parTrans" cxnId="{255EA5AA-607D-4524-867C-8709FF74B5E0}">
      <dgm:prSet/>
      <dgm:spPr/>
      <dgm:t>
        <a:bodyPr/>
        <a:lstStyle/>
        <a:p>
          <a:endParaRPr lang="en-US"/>
        </a:p>
      </dgm:t>
    </dgm:pt>
    <dgm:pt modelId="{C3DBDF80-71B9-448A-BF91-B6E0720416F4}" type="sibTrans" cxnId="{255EA5AA-607D-4524-867C-8709FF74B5E0}">
      <dgm:prSet/>
      <dgm:spPr/>
      <dgm:t>
        <a:bodyPr/>
        <a:lstStyle/>
        <a:p>
          <a:endParaRPr lang="en-US"/>
        </a:p>
      </dgm:t>
    </dgm:pt>
    <dgm:pt modelId="{432E011F-3B14-4965-86CF-C8C0733AAC2A}" type="pres">
      <dgm:prSet presAssocID="{E5F417A3-745C-4A07-B7D9-20BA81CF000F}" presName="root" presStyleCnt="0">
        <dgm:presLayoutVars>
          <dgm:dir/>
          <dgm:resizeHandles val="exact"/>
        </dgm:presLayoutVars>
      </dgm:prSet>
      <dgm:spPr/>
    </dgm:pt>
    <dgm:pt modelId="{5671BD97-154C-4DD1-9579-E59AF9D4F819}" type="pres">
      <dgm:prSet presAssocID="{EBB45007-F656-4B3A-B974-CA6E117CC5B6}" presName="compNode" presStyleCnt="0"/>
      <dgm:spPr/>
    </dgm:pt>
    <dgm:pt modelId="{0E945669-12E8-421E-AB04-77A956563E44}" type="pres">
      <dgm:prSet presAssocID="{EBB45007-F656-4B3A-B974-CA6E117CC5B6}" presName="bgRect" presStyleLbl="bgShp" presStyleIdx="0" presStyleCnt="2" custScaleY="73118"/>
      <dgm:spPr/>
      <dgm:extLst>
        <a:ext uri="{E40237B7-FDA0-4F09-8148-C483321AD2D9}">
          <dgm14:cNvPr xmlns:dgm14="http://schemas.microsoft.com/office/drawing/2010/diagram" id="0" name="" descr="Tre punkter som forteller hva gruppene skal dele erfaringer om. Hvert punkt består av en grå bakgrunn og et tall i en blå sirkel. "/>
        </a:ext>
      </dgm:extLst>
    </dgm:pt>
    <dgm:pt modelId="{4FC344EC-88EF-432B-9326-D05EFBAD36CA}" type="pres">
      <dgm:prSet presAssocID="{EBB45007-F656-4B3A-B974-CA6E117CC5B6}" presName="iconRect" presStyleLbl="nod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rke 1 med heldekkende fyll"/>
        </a:ext>
      </dgm:extLst>
    </dgm:pt>
    <dgm:pt modelId="{242A519B-59F2-452B-979C-225381CA5AC3}" type="pres">
      <dgm:prSet presAssocID="{EBB45007-F656-4B3A-B974-CA6E117CC5B6}" presName="spaceRect" presStyleCnt="0"/>
      <dgm:spPr/>
    </dgm:pt>
    <dgm:pt modelId="{C6476C8A-78D4-4957-BE78-90CC7A5235A6}" type="pres">
      <dgm:prSet presAssocID="{EBB45007-F656-4B3A-B974-CA6E117CC5B6}" presName="parTx" presStyleLbl="revTx" presStyleIdx="0" presStyleCnt="2">
        <dgm:presLayoutVars>
          <dgm:chMax val="0"/>
          <dgm:chPref val="0"/>
        </dgm:presLayoutVars>
      </dgm:prSet>
      <dgm:spPr/>
    </dgm:pt>
    <dgm:pt modelId="{6B0F6A9C-9E80-4BB2-A87F-7F59DBA53C42}" type="pres">
      <dgm:prSet presAssocID="{42E76F3A-97BD-46F8-A9FF-CE56B9DF7ECC}" presName="sibTrans" presStyleCnt="0"/>
      <dgm:spPr/>
    </dgm:pt>
    <dgm:pt modelId="{567F4613-A760-4D42-B643-A6F8A7D5C5EC}" type="pres">
      <dgm:prSet presAssocID="{AE9CB9B1-3E8D-42BA-91E6-A1965C31B567}" presName="compNode" presStyleCnt="0"/>
      <dgm:spPr/>
    </dgm:pt>
    <dgm:pt modelId="{184FFD82-BFBC-48CB-A77C-FC784B1FD2F8}" type="pres">
      <dgm:prSet presAssocID="{AE9CB9B1-3E8D-42BA-91E6-A1965C31B567}" presName="bgRect" presStyleLbl="bgShp" presStyleIdx="1" presStyleCnt="2" custScaleY="73118" custLinFactNeighborX="0" custLinFactNeighborY="-32404"/>
      <dgm:spPr/>
    </dgm:pt>
    <dgm:pt modelId="{D7B35DC0-1560-4355-BA37-0ECEB5BF419B}" type="pres">
      <dgm:prSet presAssocID="{AE9CB9B1-3E8D-42BA-91E6-A1965C31B567}" presName="iconRect" presStyleLbl="node1" presStyleIdx="1" presStyleCnt="2" custLinFactNeighborX="0" custLinFactNeighborY="-5891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rke med heldekkende fyll"/>
        </a:ext>
      </dgm:extLst>
    </dgm:pt>
    <dgm:pt modelId="{03A4BDE2-F3E8-4FA5-A6A3-E589C41DBA6C}" type="pres">
      <dgm:prSet presAssocID="{AE9CB9B1-3E8D-42BA-91E6-A1965C31B567}" presName="spaceRect" presStyleCnt="0"/>
      <dgm:spPr/>
    </dgm:pt>
    <dgm:pt modelId="{2C25D107-F56D-4C1D-96B6-BFAD3F4474D4}" type="pres">
      <dgm:prSet presAssocID="{AE9CB9B1-3E8D-42BA-91E6-A1965C31B567}" presName="parTx" presStyleLbl="revTx" presStyleIdx="1" presStyleCnt="2" custLinFactNeighborX="0" custLinFactNeighborY="-32404">
        <dgm:presLayoutVars>
          <dgm:chMax val="0"/>
          <dgm:chPref val="0"/>
        </dgm:presLayoutVars>
      </dgm:prSet>
      <dgm:spPr/>
    </dgm:pt>
  </dgm:ptLst>
  <dgm:cxnLst>
    <dgm:cxn modelId="{278D1564-C026-455B-A89A-2CB584E032C6}" type="presOf" srcId="{EBB45007-F656-4B3A-B974-CA6E117CC5B6}" destId="{C6476C8A-78D4-4957-BE78-90CC7A5235A6}" srcOrd="0" destOrd="0" presId="urn:microsoft.com/office/officeart/2018/2/layout/IconVerticalSolidList"/>
    <dgm:cxn modelId="{0F89C268-A9E1-4F99-83A8-8183DA6BDD5D}" type="presOf" srcId="{AE9CB9B1-3E8D-42BA-91E6-A1965C31B567}" destId="{2C25D107-F56D-4C1D-96B6-BFAD3F4474D4}" srcOrd="0" destOrd="0" presId="urn:microsoft.com/office/officeart/2018/2/layout/IconVerticalSolidList"/>
    <dgm:cxn modelId="{B84BD99C-4BB3-4F0F-9E87-34796F83F7C8}" srcId="{E5F417A3-745C-4A07-B7D9-20BA81CF000F}" destId="{EBB45007-F656-4B3A-B974-CA6E117CC5B6}" srcOrd="0" destOrd="0" parTransId="{E14D2ED6-AAB8-48AA-8ECF-F058302AD909}" sibTransId="{42E76F3A-97BD-46F8-A9FF-CE56B9DF7ECC}"/>
    <dgm:cxn modelId="{255EA5AA-607D-4524-867C-8709FF74B5E0}" srcId="{E5F417A3-745C-4A07-B7D9-20BA81CF000F}" destId="{AE9CB9B1-3E8D-42BA-91E6-A1965C31B567}" srcOrd="1" destOrd="0" parTransId="{DAF466D7-88EC-4A09-B6E5-64DB906F024A}" sibTransId="{C3DBDF80-71B9-448A-BF91-B6E0720416F4}"/>
    <dgm:cxn modelId="{2EA45AC5-0B54-4E18-B092-EDEC167F9FED}" type="presOf" srcId="{E5F417A3-745C-4A07-B7D9-20BA81CF000F}" destId="{432E011F-3B14-4965-86CF-C8C0733AAC2A}" srcOrd="0" destOrd="0" presId="urn:microsoft.com/office/officeart/2018/2/layout/IconVerticalSolidList"/>
    <dgm:cxn modelId="{FD96A782-A98F-4B6F-A35D-5E09DF5FD00F}" type="presParOf" srcId="{432E011F-3B14-4965-86CF-C8C0733AAC2A}" destId="{5671BD97-154C-4DD1-9579-E59AF9D4F819}" srcOrd="0" destOrd="0" presId="urn:microsoft.com/office/officeart/2018/2/layout/IconVerticalSolidList"/>
    <dgm:cxn modelId="{0E734494-35D4-46B3-BD4B-B05BA1FDD431}" type="presParOf" srcId="{5671BD97-154C-4DD1-9579-E59AF9D4F819}" destId="{0E945669-12E8-421E-AB04-77A956563E44}" srcOrd="0" destOrd="0" presId="urn:microsoft.com/office/officeart/2018/2/layout/IconVerticalSolidList"/>
    <dgm:cxn modelId="{4375FDCC-D916-4B3D-AB53-133820F85CFF}" type="presParOf" srcId="{5671BD97-154C-4DD1-9579-E59AF9D4F819}" destId="{4FC344EC-88EF-432B-9326-D05EFBAD36CA}" srcOrd="1" destOrd="0" presId="urn:microsoft.com/office/officeart/2018/2/layout/IconVerticalSolidList"/>
    <dgm:cxn modelId="{CA6A791F-50C4-467C-B453-8B1290A11012}" type="presParOf" srcId="{5671BD97-154C-4DD1-9579-E59AF9D4F819}" destId="{242A519B-59F2-452B-979C-225381CA5AC3}" srcOrd="2" destOrd="0" presId="urn:microsoft.com/office/officeart/2018/2/layout/IconVerticalSolidList"/>
    <dgm:cxn modelId="{E9ECFA53-B922-4F3A-8D86-0E09D5552F16}" type="presParOf" srcId="{5671BD97-154C-4DD1-9579-E59AF9D4F819}" destId="{C6476C8A-78D4-4957-BE78-90CC7A5235A6}" srcOrd="3" destOrd="0" presId="urn:microsoft.com/office/officeart/2018/2/layout/IconVerticalSolidList"/>
    <dgm:cxn modelId="{C09E8E00-E4D8-4E09-8F49-B24ACEE279F2}" type="presParOf" srcId="{432E011F-3B14-4965-86CF-C8C0733AAC2A}" destId="{6B0F6A9C-9E80-4BB2-A87F-7F59DBA53C42}" srcOrd="1" destOrd="0" presId="urn:microsoft.com/office/officeart/2018/2/layout/IconVerticalSolidList"/>
    <dgm:cxn modelId="{7452464A-EDF8-4142-905F-86265E0534F8}" type="presParOf" srcId="{432E011F-3B14-4965-86CF-C8C0733AAC2A}" destId="{567F4613-A760-4D42-B643-A6F8A7D5C5EC}" srcOrd="2" destOrd="0" presId="urn:microsoft.com/office/officeart/2018/2/layout/IconVerticalSolidList"/>
    <dgm:cxn modelId="{21A8B0FC-8144-4321-8BAE-B113BBDD753D}" type="presParOf" srcId="{567F4613-A760-4D42-B643-A6F8A7D5C5EC}" destId="{184FFD82-BFBC-48CB-A77C-FC784B1FD2F8}" srcOrd="0" destOrd="0" presId="urn:microsoft.com/office/officeart/2018/2/layout/IconVerticalSolidList"/>
    <dgm:cxn modelId="{972B9958-EAA7-451D-9FF8-C6494FCD82D0}" type="presParOf" srcId="{567F4613-A760-4D42-B643-A6F8A7D5C5EC}" destId="{D7B35DC0-1560-4355-BA37-0ECEB5BF419B}" srcOrd="1" destOrd="0" presId="urn:microsoft.com/office/officeart/2018/2/layout/IconVerticalSolidList"/>
    <dgm:cxn modelId="{9F2EE4D2-2BA6-4156-8CCB-D42465788096}" type="presParOf" srcId="{567F4613-A760-4D42-B643-A6F8A7D5C5EC}" destId="{03A4BDE2-F3E8-4FA5-A6A3-E589C41DBA6C}" srcOrd="2" destOrd="0" presId="urn:microsoft.com/office/officeart/2018/2/layout/IconVerticalSolidList"/>
    <dgm:cxn modelId="{44654DE3-A981-4F3F-9B8F-7EDC54EA2F48}" type="presParOf" srcId="{567F4613-A760-4D42-B643-A6F8A7D5C5EC}" destId="{2C25D107-F56D-4C1D-96B6-BFAD3F4474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n-NO" b="1" noProof="0" dirty="0"/>
            <a:t>A</a:t>
          </a:r>
        </a:p>
        <a:p>
          <a:r>
            <a:rPr lang="nn-NO" noProof="0" dirty="0"/>
            <a:t>Samarbeid lærarar</a:t>
          </a:r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n-NO" b="1" noProof="0" dirty="0"/>
            <a:t>B</a:t>
          </a:r>
        </a:p>
        <a:p>
          <a:r>
            <a:rPr lang="nn-NO" noProof="0" dirty="0"/>
            <a:t>Utprøving med elevar</a:t>
          </a:r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n-NO" b="1" noProof="0" dirty="0"/>
            <a:t>C</a:t>
          </a:r>
        </a:p>
        <a:p>
          <a:r>
            <a:rPr lang="nn-NO" noProof="0" dirty="0"/>
            <a:t>Erfaringsdeling lærarar</a:t>
          </a:r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n-NO" b="1" noProof="0" dirty="0"/>
            <a:t>A</a:t>
          </a:r>
        </a:p>
        <a:p>
          <a:r>
            <a:rPr lang="nn-NO" noProof="0" dirty="0"/>
            <a:t>Samarbeid lærarar</a:t>
          </a:r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n-NO" b="1" noProof="0" dirty="0"/>
            <a:t>B</a:t>
          </a:r>
        </a:p>
        <a:p>
          <a:r>
            <a:rPr lang="nn-NO" noProof="0" dirty="0"/>
            <a:t>Utprøving med elevar</a:t>
          </a:r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n-NO" b="1" noProof="0" dirty="0"/>
            <a:t>C</a:t>
          </a:r>
        </a:p>
        <a:p>
          <a:r>
            <a:rPr lang="nn-NO" noProof="0" dirty="0"/>
            <a:t>Erfaringsdeling lærarar</a:t>
          </a:r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n-NO" b="1" noProof="0" dirty="0"/>
            <a:t>A</a:t>
          </a:r>
        </a:p>
        <a:p>
          <a:r>
            <a:rPr lang="nn-NO" noProof="0" dirty="0"/>
            <a:t>Samarbeid lærarar</a:t>
          </a:r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n-NO" b="1" noProof="0" dirty="0"/>
            <a:t>B</a:t>
          </a:r>
        </a:p>
        <a:p>
          <a:r>
            <a:rPr lang="nn-NO" noProof="0" dirty="0"/>
            <a:t>Utprøving med elevar</a:t>
          </a:r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n-NO" b="1" noProof="0" dirty="0"/>
            <a:t>C</a:t>
          </a:r>
        </a:p>
        <a:p>
          <a:r>
            <a:rPr lang="nn-NO" noProof="0" dirty="0"/>
            <a:t>Erfaringsdeling lærarar</a:t>
          </a:r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F417A3-745C-4A07-B7D9-20BA81CF00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BB45007-F656-4B3A-B974-CA6E117CC5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n-NO" sz="2200" dirty="0"/>
            <a:t>Tenk på aktiviteten: </a:t>
          </a:r>
          <a:r>
            <a:rPr lang="nn-NO" sz="2200" i="1" dirty="0"/>
            <a:t>Korleis kan vi observere vind? </a:t>
          </a:r>
          <a:br>
            <a:rPr lang="nn-NO" sz="2200" i="1" dirty="0"/>
          </a:br>
          <a:r>
            <a:rPr lang="nn-NO" sz="2200" dirty="0"/>
            <a:t>Kva </a:t>
          </a:r>
          <a:r>
            <a:rPr lang="nn-NO" sz="2200" noProof="0" dirty="0"/>
            <a:t>utstyr</a:t>
          </a:r>
          <a:r>
            <a:rPr lang="nn-NO" sz="2200" dirty="0"/>
            <a:t> var nødvendig og var det tilgjengeleg på skolen?</a:t>
          </a:r>
        </a:p>
      </dgm:t>
    </dgm:pt>
    <dgm:pt modelId="{E14D2ED6-AAB8-48AA-8ECF-F058302AD909}" type="parTrans" cxnId="{B84BD99C-4BB3-4F0F-9E87-34796F83F7C8}">
      <dgm:prSet/>
      <dgm:spPr/>
      <dgm:t>
        <a:bodyPr/>
        <a:lstStyle/>
        <a:p>
          <a:endParaRPr lang="en-US"/>
        </a:p>
      </dgm:t>
    </dgm:pt>
    <dgm:pt modelId="{42E76F3A-97BD-46F8-A9FF-CE56B9DF7ECC}" type="sibTrans" cxnId="{B84BD99C-4BB3-4F0F-9E87-34796F83F7C8}">
      <dgm:prSet/>
      <dgm:spPr/>
      <dgm:t>
        <a:bodyPr/>
        <a:lstStyle/>
        <a:p>
          <a:endParaRPr lang="en-US"/>
        </a:p>
      </dgm:t>
    </dgm:pt>
    <dgm:pt modelId="{AE9CB9B1-3E8D-42BA-91E6-A1965C31B5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n-NO" sz="2200" dirty="0"/>
            <a:t>Kva kan vi gjere for å organisere </a:t>
          </a:r>
          <a:r>
            <a:rPr lang="nn-NO" sz="2200" dirty="0" err="1"/>
            <a:t>uteromsutstyr</a:t>
          </a:r>
          <a:r>
            <a:rPr lang="nn-NO" sz="2200" dirty="0"/>
            <a:t> på skolen vår </a:t>
          </a:r>
          <a:br>
            <a:rPr lang="nn-NO" sz="2200" dirty="0"/>
          </a:br>
          <a:r>
            <a:rPr lang="nn-NO" sz="2200" dirty="0"/>
            <a:t>og gjere det lett tilgjengeleg for bruk?</a:t>
          </a:r>
        </a:p>
      </dgm:t>
    </dgm:pt>
    <dgm:pt modelId="{DAF466D7-88EC-4A09-B6E5-64DB906F024A}" type="parTrans" cxnId="{255EA5AA-607D-4524-867C-8709FF74B5E0}">
      <dgm:prSet/>
      <dgm:spPr/>
      <dgm:t>
        <a:bodyPr/>
        <a:lstStyle/>
        <a:p>
          <a:endParaRPr lang="en-US"/>
        </a:p>
      </dgm:t>
    </dgm:pt>
    <dgm:pt modelId="{C3DBDF80-71B9-448A-BF91-B6E0720416F4}" type="sibTrans" cxnId="{255EA5AA-607D-4524-867C-8709FF74B5E0}">
      <dgm:prSet/>
      <dgm:spPr/>
      <dgm:t>
        <a:bodyPr/>
        <a:lstStyle/>
        <a:p>
          <a:endParaRPr lang="en-US"/>
        </a:p>
      </dgm:t>
    </dgm:pt>
    <dgm:pt modelId="{432E011F-3B14-4965-86CF-C8C0733AAC2A}" type="pres">
      <dgm:prSet presAssocID="{E5F417A3-745C-4A07-B7D9-20BA81CF000F}" presName="root" presStyleCnt="0">
        <dgm:presLayoutVars>
          <dgm:dir/>
          <dgm:resizeHandles val="exact"/>
        </dgm:presLayoutVars>
      </dgm:prSet>
      <dgm:spPr/>
    </dgm:pt>
    <dgm:pt modelId="{5671BD97-154C-4DD1-9579-E59AF9D4F819}" type="pres">
      <dgm:prSet presAssocID="{EBB45007-F656-4B3A-B974-CA6E117CC5B6}" presName="compNode" presStyleCnt="0"/>
      <dgm:spPr/>
    </dgm:pt>
    <dgm:pt modelId="{0E945669-12E8-421E-AB04-77A956563E44}" type="pres">
      <dgm:prSet presAssocID="{EBB45007-F656-4B3A-B974-CA6E117CC5B6}" presName="bgRect" presStyleLbl="bgShp" presStyleIdx="0" presStyleCnt="2" custScaleY="73118"/>
      <dgm:spPr/>
      <dgm:extLst>
        <a:ext uri="{E40237B7-FDA0-4F09-8148-C483321AD2D9}">
          <dgm14:cNvPr xmlns:dgm14="http://schemas.microsoft.com/office/drawing/2010/diagram" id="0" name="" descr="Tre punkter som forteller hva gruppene skal dele erfaringer om. Hvert punkt består av en grå bakgrunn og et tall i en blå sirkel. "/>
        </a:ext>
      </dgm:extLst>
    </dgm:pt>
    <dgm:pt modelId="{4FC344EC-88EF-432B-9326-D05EFBAD36CA}" type="pres">
      <dgm:prSet presAssocID="{EBB45007-F656-4B3A-B974-CA6E117CC5B6}" presName="iconRect" presStyleLbl="nod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rke 1 med heldekkende fyll"/>
        </a:ext>
      </dgm:extLst>
    </dgm:pt>
    <dgm:pt modelId="{242A519B-59F2-452B-979C-225381CA5AC3}" type="pres">
      <dgm:prSet presAssocID="{EBB45007-F656-4B3A-B974-CA6E117CC5B6}" presName="spaceRect" presStyleCnt="0"/>
      <dgm:spPr/>
    </dgm:pt>
    <dgm:pt modelId="{C6476C8A-78D4-4957-BE78-90CC7A5235A6}" type="pres">
      <dgm:prSet presAssocID="{EBB45007-F656-4B3A-B974-CA6E117CC5B6}" presName="parTx" presStyleLbl="revTx" presStyleIdx="0" presStyleCnt="2">
        <dgm:presLayoutVars>
          <dgm:chMax val="0"/>
          <dgm:chPref val="0"/>
        </dgm:presLayoutVars>
      </dgm:prSet>
      <dgm:spPr/>
    </dgm:pt>
    <dgm:pt modelId="{6B0F6A9C-9E80-4BB2-A87F-7F59DBA53C42}" type="pres">
      <dgm:prSet presAssocID="{42E76F3A-97BD-46F8-A9FF-CE56B9DF7ECC}" presName="sibTrans" presStyleCnt="0"/>
      <dgm:spPr/>
    </dgm:pt>
    <dgm:pt modelId="{567F4613-A760-4D42-B643-A6F8A7D5C5EC}" type="pres">
      <dgm:prSet presAssocID="{AE9CB9B1-3E8D-42BA-91E6-A1965C31B567}" presName="compNode" presStyleCnt="0"/>
      <dgm:spPr/>
    </dgm:pt>
    <dgm:pt modelId="{184FFD82-BFBC-48CB-A77C-FC784B1FD2F8}" type="pres">
      <dgm:prSet presAssocID="{AE9CB9B1-3E8D-42BA-91E6-A1965C31B567}" presName="bgRect" presStyleLbl="bgShp" presStyleIdx="1" presStyleCnt="2" custScaleY="73118" custLinFactNeighborX="0" custLinFactNeighborY="-32404"/>
      <dgm:spPr/>
    </dgm:pt>
    <dgm:pt modelId="{D7B35DC0-1560-4355-BA37-0ECEB5BF419B}" type="pres">
      <dgm:prSet presAssocID="{AE9CB9B1-3E8D-42BA-91E6-A1965C31B567}" presName="iconRect" presStyleLbl="node1" presStyleIdx="1" presStyleCnt="2" custLinFactNeighborX="0" custLinFactNeighborY="-5891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rke med heldekkende fyll"/>
        </a:ext>
      </dgm:extLst>
    </dgm:pt>
    <dgm:pt modelId="{03A4BDE2-F3E8-4FA5-A6A3-E589C41DBA6C}" type="pres">
      <dgm:prSet presAssocID="{AE9CB9B1-3E8D-42BA-91E6-A1965C31B567}" presName="spaceRect" presStyleCnt="0"/>
      <dgm:spPr/>
    </dgm:pt>
    <dgm:pt modelId="{2C25D107-F56D-4C1D-96B6-BFAD3F4474D4}" type="pres">
      <dgm:prSet presAssocID="{AE9CB9B1-3E8D-42BA-91E6-A1965C31B567}" presName="parTx" presStyleLbl="revTx" presStyleIdx="1" presStyleCnt="2" custLinFactNeighborX="0" custLinFactNeighborY="-32404">
        <dgm:presLayoutVars>
          <dgm:chMax val="0"/>
          <dgm:chPref val="0"/>
        </dgm:presLayoutVars>
      </dgm:prSet>
      <dgm:spPr/>
    </dgm:pt>
  </dgm:ptLst>
  <dgm:cxnLst>
    <dgm:cxn modelId="{278D1564-C026-455B-A89A-2CB584E032C6}" type="presOf" srcId="{EBB45007-F656-4B3A-B974-CA6E117CC5B6}" destId="{C6476C8A-78D4-4957-BE78-90CC7A5235A6}" srcOrd="0" destOrd="0" presId="urn:microsoft.com/office/officeart/2018/2/layout/IconVerticalSolidList"/>
    <dgm:cxn modelId="{0F89C268-A9E1-4F99-83A8-8183DA6BDD5D}" type="presOf" srcId="{AE9CB9B1-3E8D-42BA-91E6-A1965C31B567}" destId="{2C25D107-F56D-4C1D-96B6-BFAD3F4474D4}" srcOrd="0" destOrd="0" presId="urn:microsoft.com/office/officeart/2018/2/layout/IconVerticalSolidList"/>
    <dgm:cxn modelId="{B84BD99C-4BB3-4F0F-9E87-34796F83F7C8}" srcId="{E5F417A3-745C-4A07-B7D9-20BA81CF000F}" destId="{EBB45007-F656-4B3A-B974-CA6E117CC5B6}" srcOrd="0" destOrd="0" parTransId="{E14D2ED6-AAB8-48AA-8ECF-F058302AD909}" sibTransId="{42E76F3A-97BD-46F8-A9FF-CE56B9DF7ECC}"/>
    <dgm:cxn modelId="{255EA5AA-607D-4524-867C-8709FF74B5E0}" srcId="{E5F417A3-745C-4A07-B7D9-20BA81CF000F}" destId="{AE9CB9B1-3E8D-42BA-91E6-A1965C31B567}" srcOrd="1" destOrd="0" parTransId="{DAF466D7-88EC-4A09-B6E5-64DB906F024A}" sibTransId="{C3DBDF80-71B9-448A-BF91-B6E0720416F4}"/>
    <dgm:cxn modelId="{2EA45AC5-0B54-4E18-B092-EDEC167F9FED}" type="presOf" srcId="{E5F417A3-745C-4A07-B7D9-20BA81CF000F}" destId="{432E011F-3B14-4965-86CF-C8C0733AAC2A}" srcOrd="0" destOrd="0" presId="urn:microsoft.com/office/officeart/2018/2/layout/IconVerticalSolidList"/>
    <dgm:cxn modelId="{FD96A782-A98F-4B6F-A35D-5E09DF5FD00F}" type="presParOf" srcId="{432E011F-3B14-4965-86CF-C8C0733AAC2A}" destId="{5671BD97-154C-4DD1-9579-E59AF9D4F819}" srcOrd="0" destOrd="0" presId="urn:microsoft.com/office/officeart/2018/2/layout/IconVerticalSolidList"/>
    <dgm:cxn modelId="{0E734494-35D4-46B3-BD4B-B05BA1FDD431}" type="presParOf" srcId="{5671BD97-154C-4DD1-9579-E59AF9D4F819}" destId="{0E945669-12E8-421E-AB04-77A956563E44}" srcOrd="0" destOrd="0" presId="urn:microsoft.com/office/officeart/2018/2/layout/IconVerticalSolidList"/>
    <dgm:cxn modelId="{4375FDCC-D916-4B3D-AB53-133820F85CFF}" type="presParOf" srcId="{5671BD97-154C-4DD1-9579-E59AF9D4F819}" destId="{4FC344EC-88EF-432B-9326-D05EFBAD36CA}" srcOrd="1" destOrd="0" presId="urn:microsoft.com/office/officeart/2018/2/layout/IconVerticalSolidList"/>
    <dgm:cxn modelId="{CA6A791F-50C4-467C-B453-8B1290A11012}" type="presParOf" srcId="{5671BD97-154C-4DD1-9579-E59AF9D4F819}" destId="{242A519B-59F2-452B-979C-225381CA5AC3}" srcOrd="2" destOrd="0" presId="urn:microsoft.com/office/officeart/2018/2/layout/IconVerticalSolidList"/>
    <dgm:cxn modelId="{E9ECFA53-B922-4F3A-8D86-0E09D5552F16}" type="presParOf" srcId="{5671BD97-154C-4DD1-9579-E59AF9D4F819}" destId="{C6476C8A-78D4-4957-BE78-90CC7A5235A6}" srcOrd="3" destOrd="0" presId="urn:microsoft.com/office/officeart/2018/2/layout/IconVerticalSolidList"/>
    <dgm:cxn modelId="{C09E8E00-E4D8-4E09-8F49-B24ACEE279F2}" type="presParOf" srcId="{432E011F-3B14-4965-86CF-C8C0733AAC2A}" destId="{6B0F6A9C-9E80-4BB2-A87F-7F59DBA53C42}" srcOrd="1" destOrd="0" presId="urn:microsoft.com/office/officeart/2018/2/layout/IconVerticalSolidList"/>
    <dgm:cxn modelId="{7452464A-EDF8-4142-905F-86265E0534F8}" type="presParOf" srcId="{432E011F-3B14-4965-86CF-C8C0733AAC2A}" destId="{567F4613-A760-4D42-B643-A6F8A7D5C5EC}" srcOrd="2" destOrd="0" presId="urn:microsoft.com/office/officeart/2018/2/layout/IconVerticalSolidList"/>
    <dgm:cxn modelId="{21A8B0FC-8144-4321-8BAE-B113BBDD753D}" type="presParOf" srcId="{567F4613-A760-4D42-B643-A6F8A7D5C5EC}" destId="{184FFD82-BFBC-48CB-A77C-FC784B1FD2F8}" srcOrd="0" destOrd="0" presId="urn:microsoft.com/office/officeart/2018/2/layout/IconVerticalSolidList"/>
    <dgm:cxn modelId="{972B9958-EAA7-451D-9FF8-C6494FCD82D0}" type="presParOf" srcId="{567F4613-A760-4D42-B643-A6F8A7D5C5EC}" destId="{D7B35DC0-1560-4355-BA37-0ECEB5BF419B}" srcOrd="1" destOrd="0" presId="urn:microsoft.com/office/officeart/2018/2/layout/IconVerticalSolidList"/>
    <dgm:cxn modelId="{9F2EE4D2-2BA6-4156-8CCB-D42465788096}" type="presParOf" srcId="{567F4613-A760-4D42-B643-A6F8A7D5C5EC}" destId="{03A4BDE2-F3E8-4FA5-A6A3-E589C41DBA6C}" srcOrd="2" destOrd="0" presId="urn:microsoft.com/office/officeart/2018/2/layout/IconVerticalSolidList"/>
    <dgm:cxn modelId="{44654DE3-A981-4F3F-9B8F-7EDC54EA2F48}" type="presParOf" srcId="{567F4613-A760-4D42-B643-A6F8A7D5C5EC}" destId="{2C25D107-F56D-4C1D-96B6-BFAD3F4474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Samarbeid lærarar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Utprøving med elevar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Erfaringsdeling lærarar</a:t>
          </a:r>
        </a:p>
      </dsp:txBody>
      <dsp:txXfrm>
        <a:off x="5619307" y="906880"/>
        <a:ext cx="1685101" cy="112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5669-12E8-421E-AB04-77A956563E44}">
      <dsp:nvSpPr>
        <dsp:cNvPr id="0" name=""/>
        <dsp:cNvSpPr/>
      </dsp:nvSpPr>
      <dsp:spPr>
        <a:xfrm>
          <a:off x="0" y="856630"/>
          <a:ext cx="10515599" cy="9264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344EC-88EF-432B-9326-D05EFBAD36CA}">
      <dsp:nvSpPr>
        <dsp:cNvPr id="0" name=""/>
        <dsp:cNvSpPr/>
      </dsp:nvSpPr>
      <dsp:spPr>
        <a:xfrm>
          <a:off x="383285" y="971413"/>
          <a:ext cx="696883" cy="6968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76C8A-78D4-4957-BE78-90CC7A5235A6}">
      <dsp:nvSpPr>
        <dsp:cNvPr id="0" name=""/>
        <dsp:cNvSpPr/>
      </dsp:nvSpPr>
      <dsp:spPr>
        <a:xfrm>
          <a:off x="1463455" y="686324"/>
          <a:ext cx="9052143" cy="126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97" tIns="134097" rIns="134097" bIns="1340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Kva </a:t>
          </a:r>
          <a:r>
            <a:rPr lang="nn-NO" sz="2200" kern="1200" noProof="0" dirty="0"/>
            <a:t>utstyr</a:t>
          </a:r>
          <a:r>
            <a:rPr lang="nb-NO" sz="2200" kern="1200" dirty="0"/>
            <a:t> var nødvendig?</a:t>
          </a:r>
          <a:endParaRPr lang="en-US" sz="2200" kern="1200" dirty="0"/>
        </a:p>
      </dsp:txBody>
      <dsp:txXfrm>
        <a:off x="1463455" y="686324"/>
        <a:ext cx="9052143" cy="1267061"/>
      </dsp:txXfrm>
    </dsp:sp>
    <dsp:sp modelId="{184FFD82-BFBC-48CB-A77C-FC784B1FD2F8}">
      <dsp:nvSpPr>
        <dsp:cNvPr id="0" name=""/>
        <dsp:cNvSpPr/>
      </dsp:nvSpPr>
      <dsp:spPr>
        <a:xfrm>
          <a:off x="0" y="2029878"/>
          <a:ext cx="10515599" cy="9264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35DC0-1560-4355-BA37-0ECEB5BF419B}">
      <dsp:nvSpPr>
        <dsp:cNvPr id="0" name=""/>
        <dsp:cNvSpPr/>
      </dsp:nvSpPr>
      <dsp:spPr>
        <a:xfrm>
          <a:off x="383285" y="2144663"/>
          <a:ext cx="696883" cy="696883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5D107-F56D-4C1D-96B6-BFAD3F4474D4}">
      <dsp:nvSpPr>
        <dsp:cNvPr id="0" name=""/>
        <dsp:cNvSpPr/>
      </dsp:nvSpPr>
      <dsp:spPr>
        <a:xfrm>
          <a:off x="1463455" y="1859572"/>
          <a:ext cx="9052143" cy="126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97" tIns="134097" rIns="134097" bIns="1340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Er utstyret </a:t>
          </a:r>
          <a:r>
            <a:rPr lang="nn-NO" sz="2200" kern="1200" noProof="0" dirty="0"/>
            <a:t>tilgjengeleg</a:t>
          </a:r>
          <a:r>
            <a:rPr lang="nb-NO" sz="2200" kern="1200" dirty="0"/>
            <a:t> på skolen?</a:t>
          </a:r>
          <a:endParaRPr lang="en-US" sz="2200" kern="1200" dirty="0"/>
        </a:p>
      </dsp:txBody>
      <dsp:txXfrm>
        <a:off x="1463455" y="1859572"/>
        <a:ext cx="9052143" cy="1267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Samarbeid lærarar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Utprøving med elevar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Erfaringsdeling lærarar</a:t>
          </a:r>
        </a:p>
      </dsp:txBody>
      <dsp:txXfrm>
        <a:off x="5619307" y="906880"/>
        <a:ext cx="1685101" cy="1123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Samarbeid lærarar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Utprøving med elevar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Erfaringsdeling lærarar</a:t>
          </a:r>
        </a:p>
      </dsp:txBody>
      <dsp:txXfrm>
        <a:off x="5619307" y="906880"/>
        <a:ext cx="1685101" cy="1123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Samarbeid lærarar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Utprøving med elevar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noProof="0" dirty="0"/>
            <a:t>Erfaringsdeling lærarar</a:t>
          </a:r>
        </a:p>
      </dsp:txBody>
      <dsp:txXfrm>
        <a:off x="5619307" y="906880"/>
        <a:ext cx="1685101" cy="1123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5669-12E8-421E-AB04-77A956563E44}">
      <dsp:nvSpPr>
        <dsp:cNvPr id="0" name=""/>
        <dsp:cNvSpPr/>
      </dsp:nvSpPr>
      <dsp:spPr>
        <a:xfrm>
          <a:off x="0" y="856630"/>
          <a:ext cx="10515599" cy="9264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344EC-88EF-432B-9326-D05EFBAD36CA}">
      <dsp:nvSpPr>
        <dsp:cNvPr id="0" name=""/>
        <dsp:cNvSpPr/>
      </dsp:nvSpPr>
      <dsp:spPr>
        <a:xfrm>
          <a:off x="383285" y="971413"/>
          <a:ext cx="696883" cy="6968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76C8A-78D4-4957-BE78-90CC7A5235A6}">
      <dsp:nvSpPr>
        <dsp:cNvPr id="0" name=""/>
        <dsp:cNvSpPr/>
      </dsp:nvSpPr>
      <dsp:spPr>
        <a:xfrm>
          <a:off x="1463455" y="686324"/>
          <a:ext cx="9052143" cy="126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97" tIns="134097" rIns="134097" bIns="1340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200" kern="1200" dirty="0"/>
            <a:t>Tenk på aktiviteten: </a:t>
          </a:r>
          <a:r>
            <a:rPr lang="nn-NO" sz="2200" i="1" kern="1200" dirty="0"/>
            <a:t>Korleis kan vi observere vind? </a:t>
          </a:r>
          <a:br>
            <a:rPr lang="nn-NO" sz="2200" i="1" kern="1200" dirty="0"/>
          </a:br>
          <a:r>
            <a:rPr lang="nn-NO" sz="2200" kern="1200" dirty="0"/>
            <a:t>Kva </a:t>
          </a:r>
          <a:r>
            <a:rPr lang="nn-NO" sz="2200" kern="1200" noProof="0" dirty="0"/>
            <a:t>utstyr</a:t>
          </a:r>
          <a:r>
            <a:rPr lang="nn-NO" sz="2200" kern="1200" dirty="0"/>
            <a:t> var nødvendig og var det tilgjengeleg på skolen?</a:t>
          </a:r>
        </a:p>
      </dsp:txBody>
      <dsp:txXfrm>
        <a:off x="1463455" y="686324"/>
        <a:ext cx="9052143" cy="1267061"/>
      </dsp:txXfrm>
    </dsp:sp>
    <dsp:sp modelId="{184FFD82-BFBC-48CB-A77C-FC784B1FD2F8}">
      <dsp:nvSpPr>
        <dsp:cNvPr id="0" name=""/>
        <dsp:cNvSpPr/>
      </dsp:nvSpPr>
      <dsp:spPr>
        <a:xfrm>
          <a:off x="0" y="2029878"/>
          <a:ext cx="10515599" cy="9264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35DC0-1560-4355-BA37-0ECEB5BF419B}">
      <dsp:nvSpPr>
        <dsp:cNvPr id="0" name=""/>
        <dsp:cNvSpPr/>
      </dsp:nvSpPr>
      <dsp:spPr>
        <a:xfrm>
          <a:off x="383285" y="2144663"/>
          <a:ext cx="696883" cy="696883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5D107-F56D-4C1D-96B6-BFAD3F4474D4}">
      <dsp:nvSpPr>
        <dsp:cNvPr id="0" name=""/>
        <dsp:cNvSpPr/>
      </dsp:nvSpPr>
      <dsp:spPr>
        <a:xfrm>
          <a:off x="1463455" y="1859572"/>
          <a:ext cx="9052143" cy="126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97" tIns="134097" rIns="134097" bIns="1340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200" kern="1200" dirty="0"/>
            <a:t>Kva kan vi gjere for å organisere </a:t>
          </a:r>
          <a:r>
            <a:rPr lang="nn-NO" sz="2200" kern="1200" dirty="0" err="1"/>
            <a:t>uteromsutstyr</a:t>
          </a:r>
          <a:r>
            <a:rPr lang="nn-NO" sz="2200" kern="1200" dirty="0"/>
            <a:t> på skolen vår </a:t>
          </a:r>
          <a:br>
            <a:rPr lang="nn-NO" sz="2200" kern="1200" dirty="0"/>
          </a:br>
          <a:r>
            <a:rPr lang="nn-NO" sz="2200" kern="1200" dirty="0"/>
            <a:t>og gjere det lett tilgjengeleg for bruk?</a:t>
          </a:r>
        </a:p>
      </dsp:txBody>
      <dsp:txXfrm>
        <a:off x="1463455" y="1859572"/>
        <a:ext cx="9052143" cy="1267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5740EF2-BF26-D74B-B76B-2264CCA3BAAA}" type="datetimeFigureOut">
              <a:rPr lang="nb-NO" smtClean="0"/>
              <a:pPr/>
              <a:t>05.01.2026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90EDEF5-C786-594C-A590-441095D3935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7736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730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127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42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77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955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06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437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375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39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018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61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01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362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00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08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699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37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19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73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tre, person, klær, utendørs&#10;&#10;Automatisk generert beskrivelse">
            <a:extLst>
              <a:ext uri="{FF2B5EF4-FFF2-40B4-BE49-F238E27FC236}">
                <a16:creationId xmlns:a16="http://schemas.microsoft.com/office/drawing/2014/main" id="{A015FE4D-3A7F-CC38-D0D7-753DD5BA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person, tre, klær, utendørs&#10;&#10;Automatisk generert beskrivelse">
            <a:extLst>
              <a:ext uri="{FF2B5EF4-FFF2-40B4-BE49-F238E27FC236}">
                <a16:creationId xmlns:a16="http://schemas.microsoft.com/office/drawing/2014/main" id="{060FB5FD-36E8-CD1E-3B2E-A7D534B2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utendørs, himmel, gress, konstruksjon&#10;&#10;Automatisk generert beskrivelse">
            <a:extLst>
              <a:ext uri="{FF2B5EF4-FFF2-40B4-BE49-F238E27FC236}">
                <a16:creationId xmlns:a16="http://schemas.microsoft.com/office/drawing/2014/main" id="{FFBE33D4-9505-D84B-C760-B73F9BA0D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0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05.01.2026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8" r:id="rId4"/>
    <p:sldLayoutId id="2147483669" r:id="rId5"/>
    <p:sldLayoutId id="2147483667" r:id="rId6"/>
    <p:sldLayoutId id="2147483666" r:id="rId7"/>
    <p:sldLayoutId id="2147483670" r:id="rId8"/>
    <p:sldLayoutId id="2147483671" r:id="rId9"/>
    <p:sldLayoutId id="2147483672" r:id="rId10"/>
    <p:sldLayoutId id="2147483660" r:id="rId11"/>
    <p:sldLayoutId id="2147483650" r:id="rId12"/>
    <p:sldLayoutId id="2147483658" r:id="rId13"/>
    <p:sldLayoutId id="2147483663" r:id="rId14"/>
    <p:sldLayoutId id="2147483651" r:id="rId15"/>
    <p:sldLayoutId id="2147483664" r:id="rId16"/>
    <p:sldLayoutId id="2147483652" r:id="rId17"/>
    <p:sldLayoutId id="2147483661" r:id="rId18"/>
    <p:sldLayoutId id="2147483653" r:id="rId19"/>
    <p:sldLayoutId id="2147483662" r:id="rId20"/>
    <p:sldLayoutId id="2147483654" r:id="rId21"/>
    <p:sldLayoutId id="2147483655" r:id="rId22"/>
    <p:sldLayoutId id="2147483656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fag.no/uteromm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uteromm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91FEE5-523C-5EB8-B402-A1C5B7A92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6353"/>
            <a:ext cx="9144000" cy="2387600"/>
          </a:xfrm>
        </p:spPr>
        <p:txBody>
          <a:bodyPr/>
          <a:lstStyle/>
          <a:p>
            <a:r>
              <a:rPr lang="nn-NO" dirty="0"/>
              <a:t>Utstyr til uteaktivitetar – kva treng vi?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04DFAE-E613-184B-ED35-CB9498293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80275"/>
            <a:ext cx="9144000" cy="805828"/>
          </a:xfrm>
        </p:spPr>
        <p:txBody>
          <a:bodyPr/>
          <a:lstStyle/>
          <a:p>
            <a:r>
              <a:rPr lang="nb-NO" dirty="0"/>
              <a:t>MODUL 4</a:t>
            </a:r>
          </a:p>
        </p:txBody>
      </p:sp>
    </p:spTree>
    <p:extLst>
      <p:ext uri="{BB962C8B-B14F-4D97-AF65-F5344CB8AC3E}">
        <p14:creationId xmlns:p14="http://schemas.microsoft.com/office/powerpoint/2010/main" val="377649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A58C0-4C12-AD54-7C6F-6C8A2674E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A96F4-67C1-F904-BB6C-420C7436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Diskuter i grupper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8F71C08-44E2-305A-980E-D2FA43BC966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dirty="0"/>
              <a:t>5 min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3061DFDF-7E7F-BCD9-C791-002CD22A4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645"/>
            <a:ext cx="10515600" cy="822379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Tenk på aktiviteten: </a:t>
            </a:r>
            <a:r>
              <a:rPr lang="nb-NO" i="1" dirty="0"/>
              <a:t>Hvor gammelt er treet?</a:t>
            </a:r>
          </a:p>
          <a:p>
            <a:endParaRPr lang="nn-NO" dirty="0"/>
          </a:p>
        </p:txBody>
      </p:sp>
      <p:graphicFrame>
        <p:nvGraphicFramePr>
          <p:cNvPr id="3" name="Plassholder for innhold 4" descr="Tre punkter som forteller hva gruppene skal dele erfaringer om. Hvert punkt består av en grå bakgrunn og et tall i en blå sirkel. ">
            <a:extLst>
              <a:ext uri="{FF2B5EF4-FFF2-40B4-BE49-F238E27FC236}">
                <a16:creationId xmlns:a16="http://schemas.microsoft.com/office/drawing/2014/main" id="{AFAC6FD1-B40D-E904-7450-2601A5E05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426682"/>
              </p:ext>
            </p:extLst>
          </p:nvPr>
        </p:nvGraphicFramePr>
        <p:xfrm>
          <a:off x="674238" y="2037695"/>
          <a:ext cx="10515599" cy="422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Bildeforklaring formet som et avrundet rektangel 11">
            <a:extLst>
              <a:ext uri="{FF2B5EF4-FFF2-40B4-BE49-F238E27FC236}">
                <a16:creationId xmlns:a16="http://schemas.microsoft.com/office/drawing/2014/main" id="{4D279DF0-92AA-A05B-9D1B-C481130C26EB}"/>
              </a:ext>
            </a:extLst>
          </p:cNvPr>
          <p:cNvSpPr/>
          <p:nvPr/>
        </p:nvSpPr>
        <p:spPr>
          <a:xfrm>
            <a:off x="8021485" y="1737153"/>
            <a:ext cx="3168352" cy="1026830"/>
          </a:xfrm>
          <a:prstGeom prst="wedgeRoundRectCallout">
            <a:avLst>
              <a:gd name="adj1" fmla="val 1881"/>
              <a:gd name="adj2" fmla="val 131076"/>
              <a:gd name="adj3" fmla="val 16667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0800" indent="0" algn="ctr">
              <a:buNone/>
            </a:pPr>
            <a:r>
              <a:rPr lang="nn-NO" sz="2200" dirty="0">
                <a:solidFill>
                  <a:schemeClr val="tx1"/>
                </a:solidFill>
              </a:rPr>
              <a:t>Fyll inn i tabellen.</a:t>
            </a:r>
          </a:p>
        </p:txBody>
      </p:sp>
      <p:pic>
        <p:nvPicPr>
          <p:cNvPr id="12" name="Bilde 11" descr="Skjermdump av tabellen som blir utlevert.">
            <a:extLst>
              <a:ext uri="{FF2B5EF4-FFF2-40B4-BE49-F238E27FC236}">
                <a16:creationId xmlns:a16="http://schemas.microsoft.com/office/drawing/2014/main" id="{31E61AEF-D4B1-F646-4B8F-1B086110A8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379" y="3853976"/>
            <a:ext cx="4816001" cy="22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F654CF2-9139-217F-CA5E-4E9CBDA9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Samarbeid i grupper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A81C8E4-7199-4EB2-524E-AE5350482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Gå inn på </a:t>
            </a:r>
            <a:r>
              <a:rPr lang="nn-NO" sz="2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naturfag.no/</a:t>
            </a:r>
            <a:r>
              <a:rPr lang="nn-NO" sz="2200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uterommet</a:t>
            </a:r>
            <a:r>
              <a:rPr lang="nn-NO" sz="2200" dirty="0"/>
              <a:t>, </a:t>
            </a:r>
            <a:br>
              <a:rPr lang="nn-NO" sz="2200" dirty="0"/>
            </a:br>
            <a:r>
              <a:rPr lang="nn-NO" sz="2200" dirty="0"/>
              <a:t>og vel minst to aktivitetar som er aktuelle for trinnet du underviser på.</a:t>
            </a:r>
          </a:p>
          <a:p>
            <a:pPr marL="0" indent="0">
              <a:buNone/>
            </a:pPr>
            <a:r>
              <a:rPr lang="nn-NO" sz="2200" dirty="0"/>
              <a:t>Registrer i tabellen:</a:t>
            </a:r>
          </a:p>
          <a:p>
            <a:r>
              <a:rPr lang="nn-NO" sz="2200" dirty="0"/>
              <a:t>Kva utstyr er nødvendig?</a:t>
            </a:r>
          </a:p>
          <a:p>
            <a:r>
              <a:rPr lang="nn-NO" sz="2200" dirty="0"/>
              <a:t>Kva finst på skolen frå før, og ev. kvar er det lagra?</a:t>
            </a:r>
          </a:p>
          <a:p>
            <a:r>
              <a:rPr lang="nn-NO" sz="2200" dirty="0"/>
              <a:t>Kva må skolen skaffe, eller finst det alternativ?</a:t>
            </a:r>
          </a:p>
          <a:p>
            <a:endParaRPr lang="nn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C10150-C33B-9E74-4ABE-C69628F36A8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dirty="0"/>
              <a:t>10 min</a:t>
            </a:r>
          </a:p>
        </p:txBody>
      </p:sp>
      <p:pic>
        <p:nvPicPr>
          <p:cNvPr id="7" name="Picture 5" descr="Skjermdump av naturfag.no/uterommet inngang til de ulike aktivitetene.">
            <a:extLst>
              <a:ext uri="{FF2B5EF4-FFF2-40B4-BE49-F238E27FC236}">
                <a16:creationId xmlns:a16="http://schemas.microsoft.com/office/drawing/2014/main" id="{9162B464-C093-8725-A583-461B731B2C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370" y="0"/>
            <a:ext cx="5067870" cy="6890526"/>
          </a:xfrm>
          <a:prstGeom prst="rect">
            <a:avLst/>
          </a:prstGeom>
        </p:spPr>
      </p:pic>
      <p:sp>
        <p:nvSpPr>
          <p:cNvPr id="2" name="Bildeforklaring formet som et avrundet rektangel 11">
            <a:extLst>
              <a:ext uri="{FF2B5EF4-FFF2-40B4-BE49-F238E27FC236}">
                <a16:creationId xmlns:a16="http://schemas.microsoft.com/office/drawing/2014/main" id="{734CC3A0-0608-3BEA-DB66-A528DA7A0775}"/>
              </a:ext>
            </a:extLst>
          </p:cNvPr>
          <p:cNvSpPr/>
          <p:nvPr/>
        </p:nvSpPr>
        <p:spPr>
          <a:xfrm>
            <a:off x="2116142" y="5205845"/>
            <a:ext cx="3168352" cy="752764"/>
          </a:xfrm>
          <a:prstGeom prst="wedgeRoundRectCallout">
            <a:avLst>
              <a:gd name="adj1" fmla="val -41478"/>
              <a:gd name="adj2" fmla="val 105142"/>
              <a:gd name="adj3" fmla="val 16667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0800" indent="0" algn="ctr">
              <a:buNone/>
            </a:pPr>
            <a:r>
              <a:rPr lang="nn-NO" sz="2200" dirty="0">
                <a:solidFill>
                  <a:schemeClr val="tx1"/>
                </a:solidFill>
              </a:rPr>
              <a:t>Fyll inn i tabellen.</a:t>
            </a:r>
          </a:p>
        </p:txBody>
      </p:sp>
    </p:spTree>
    <p:extLst>
      <p:ext uri="{BB962C8B-B14F-4D97-AF65-F5344CB8AC3E}">
        <p14:creationId xmlns:p14="http://schemas.microsoft.com/office/powerpoint/2010/main" val="17190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D33D3-0F23-2E7C-E8E9-5C9CE3A9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DEC19B-B67A-63AD-E80F-E54171E5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Del i plenum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E1BF21-8FC6-63F5-23B3-53940C91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135"/>
            <a:ext cx="4816001" cy="387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Kvar gruppe deler kva aktivitetar dei har undersøkt og kva utstyr som er nødvendig og kva som ev. må skaffast.  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7E32DE9-3608-356B-56C8-D086F98ED75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dirty="0"/>
              <a:t>5 min</a:t>
            </a:r>
          </a:p>
        </p:txBody>
      </p:sp>
      <p:pic>
        <p:nvPicPr>
          <p:cNvPr id="7" name="Bilde 6" descr="Skjermdump av tabellen som blir utlevert">
            <a:extLst>
              <a:ext uri="{FF2B5EF4-FFF2-40B4-BE49-F238E27FC236}">
                <a16:creationId xmlns:a16="http://schemas.microsoft.com/office/drawing/2014/main" id="{BC3EEBD2-56D0-D835-8800-F11AB47204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379" y="2302135"/>
            <a:ext cx="4816001" cy="22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3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n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Planlegg utprøving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n-NO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nn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0 minutt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6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F7E40-B82C-4909-928E-643C63D7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n-NO" sz="3600" b="0" dirty="0"/>
              <a:t>Planlegg utprøving med elevar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BC24F027-2493-BAED-8B20-700BBACDB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652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Samarbeid gjerne på trinn eller i team.</a:t>
            </a:r>
          </a:p>
          <a:p>
            <a:r>
              <a:rPr lang="nn-NO" sz="2200" dirty="0"/>
              <a:t>Vel ein av aktivitetane på naturfag.no/</a:t>
            </a:r>
            <a:r>
              <a:rPr lang="nn-NO" sz="2200" dirty="0" err="1"/>
              <a:t>uterommet</a:t>
            </a:r>
            <a:r>
              <a:rPr lang="nn-NO" sz="2200" dirty="0"/>
              <a:t> som de vil prøve ut med elevar. </a:t>
            </a:r>
          </a:p>
          <a:p>
            <a:r>
              <a:rPr lang="nn-NO" sz="2200" dirty="0"/>
              <a:t>Planlegg når og kvar de skal prøve ut aktiviteten. </a:t>
            </a:r>
          </a:p>
          <a:p>
            <a:pPr marL="0" indent="0">
              <a:buNone/>
            </a:pPr>
            <a:r>
              <a:rPr lang="nn-NO" sz="2200" b="1" dirty="0"/>
              <a:t>Under og etter </a:t>
            </a:r>
            <a:r>
              <a:rPr lang="nn-NO" sz="2200" b="1" i="1" dirty="0"/>
              <a:t>B – Utprøving </a:t>
            </a:r>
          </a:p>
          <a:p>
            <a:r>
              <a:rPr lang="nn-NO" sz="2200" dirty="0"/>
              <a:t>Vurder bruken av utstyr med utgangspunkt i tabellen.</a:t>
            </a:r>
          </a:p>
          <a:p>
            <a:r>
              <a:rPr lang="nn-NO" sz="2200" dirty="0"/>
              <a:t>Ta med notata dine til </a:t>
            </a:r>
            <a:r>
              <a:rPr lang="nn-NO" sz="2200" i="1" dirty="0"/>
              <a:t>C – Erfaringsdeling</a:t>
            </a:r>
            <a:r>
              <a:rPr lang="nn-NO" sz="2200" dirty="0"/>
              <a:t>.</a:t>
            </a:r>
          </a:p>
          <a:p>
            <a:pPr marL="0" indent="0">
              <a:buNone/>
            </a:pPr>
            <a:endParaRPr lang="nn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B49F95-E245-B435-1CE5-ECE0ED389E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/>
          <a:p>
            <a:r>
              <a:rPr lang="nn-NO" dirty="0"/>
              <a:t>10 min</a:t>
            </a:r>
          </a:p>
        </p:txBody>
      </p:sp>
      <p:pic>
        <p:nvPicPr>
          <p:cNvPr id="8" name="Bilde 7" descr="Skjermdump av tabellen de får utlevert">
            <a:extLst>
              <a:ext uri="{FF2B5EF4-FFF2-40B4-BE49-F238E27FC236}">
                <a16:creationId xmlns:a16="http://schemas.microsoft.com/office/drawing/2014/main" id="{6858A25C-7C21-EC76-B567-EEE9D74A9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999" y="1717560"/>
            <a:ext cx="4816001" cy="2283734"/>
          </a:xfrm>
          <a:prstGeom prst="rect">
            <a:avLst/>
          </a:prstGeom>
        </p:spPr>
      </p:pic>
      <p:graphicFrame>
        <p:nvGraphicFramePr>
          <p:cNvPr id="4" name="Plassholder for innhold 3" descr="A Samarbeid lærarar&#10;B Utprøving med elevar&#10;C Erfaringsdeling lærarar">
            <a:extLst>
              <a:ext uri="{FF2B5EF4-FFF2-40B4-BE49-F238E27FC236}">
                <a16:creationId xmlns:a16="http://schemas.microsoft.com/office/drawing/2014/main" id="{15CB3D33-CFC0-CE72-6FC9-67F703423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670785"/>
              </p:ext>
            </p:extLst>
          </p:nvPr>
        </p:nvGraphicFramePr>
        <p:xfrm>
          <a:off x="4075072" y="4533336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295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AE608029-EBA7-2B0D-D98C-FF61D240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n-NO" sz="6000" b="1" i="0" u="none" strike="noStrike" kern="1200" cap="none" spc="0" normalizeH="0" baseline="0" noProof="0" dirty="0">
                <a:ln>
                  <a:noFill/>
                </a:ln>
                <a:solidFill>
                  <a:srgbClr val="227186"/>
                </a:solidFill>
                <a:effectLst/>
                <a:uLnTx/>
                <a:uFillTx/>
                <a:latin typeface="Calibri" panose="020F0502020204030204"/>
              </a:rPr>
              <a:t>B – Utprøving</a:t>
            </a:r>
            <a:endParaRPr lang="nn-NO" dirty="0"/>
          </a:p>
        </p:txBody>
      </p:sp>
      <p:graphicFrame>
        <p:nvGraphicFramePr>
          <p:cNvPr id="8" name="Plassholder for innhold 3" descr="A Samarbeid lærarar&#10;B Utprøving med elevar&#10;C Erfaringsdeling lærarar">
            <a:extLst>
              <a:ext uri="{FF2B5EF4-FFF2-40B4-BE49-F238E27FC236}">
                <a16:creationId xmlns:a16="http://schemas.microsoft.com/office/drawing/2014/main" id="{078B5267-5E69-E2DD-8709-7BDD0B21A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165762"/>
              </p:ext>
            </p:extLst>
          </p:nvPr>
        </p:nvGraphicFramePr>
        <p:xfrm>
          <a:off x="1391249" y="1983399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Bildeforklaring formet som et avrundet rektangel 5">
            <a:extLst>
              <a:ext uri="{FF2B5EF4-FFF2-40B4-BE49-F238E27FC236}">
                <a16:creationId xmlns:a16="http://schemas.microsoft.com/office/drawing/2014/main" id="{8F96C5C2-5B17-AF2F-9DD2-08C2175F21C8}"/>
              </a:ext>
            </a:extLst>
          </p:cNvPr>
          <p:cNvSpPr/>
          <p:nvPr/>
        </p:nvSpPr>
        <p:spPr>
          <a:xfrm>
            <a:off x="6769556" y="1320618"/>
            <a:ext cx="4980214" cy="1147267"/>
          </a:xfrm>
          <a:prstGeom prst="wedgeRoundRectCallout">
            <a:avLst>
              <a:gd name="adj1" fmla="val -46637"/>
              <a:gd name="adj2" fmla="val 7373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Etter at vi har gjort </a:t>
            </a:r>
            <a:r>
              <a:rPr kumimoji="0" lang="nn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B – Utprøving </a:t>
            </a: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med elevar, møtest vi til </a:t>
            </a:r>
            <a:r>
              <a:rPr kumimoji="0" lang="nn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C – </a:t>
            </a:r>
            <a:r>
              <a:rPr lang="nn-NO" sz="2200" i="1" dirty="0">
                <a:solidFill>
                  <a:schemeClr val="tx1"/>
                </a:solidFill>
                <a:latin typeface="Calibri"/>
              </a:rPr>
              <a:t>Er</a:t>
            </a:r>
            <a:r>
              <a:rPr kumimoji="0" lang="nn-NO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faringsdeling</a:t>
            </a:r>
            <a:r>
              <a:rPr lang="nn-NO" sz="2200" dirty="0">
                <a:solidFill>
                  <a:schemeClr val="tx1"/>
                </a:solidFill>
                <a:latin typeface="Calibri"/>
              </a:rPr>
              <a:t>.</a:t>
            </a:r>
            <a:endParaRPr kumimoji="0" lang="nn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0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DEF51-F835-36FD-8D3F-A20299B0B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0F53421-C075-45F0-9EB8-9AFC70749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C – Erfaringsdeling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1A97C914-9D88-1D3F-B95F-0D27C4774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Utstyr til uteaktivitetar – kva treng vi?</a:t>
            </a:r>
          </a:p>
        </p:txBody>
      </p:sp>
    </p:spTree>
    <p:extLst>
      <p:ext uri="{BB962C8B-B14F-4D97-AF65-F5344CB8AC3E}">
        <p14:creationId xmlns:p14="http://schemas.microsoft.com/office/powerpoint/2010/main" val="414603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EA87-FFF0-EE67-6E07-871F9A43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39BD534-6A1A-2677-5C6D-CF8C9A6E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/>
              <a:t>Mål</a:t>
            </a:r>
            <a:endParaRPr lang="nn-NO" sz="36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4A98D7-926C-9CB5-8A41-F726FBE7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84"/>
            <a:ext cx="5994400" cy="22038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n-NO" sz="2200" dirty="0">
                <a:sym typeface="Calibri"/>
              </a:rPr>
              <a:t>I denne modulen har vi diskutert korleis vi kan organisere og planlegge bruk av utstyr på skolen som skal brukast til uteaktivitetar.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n-NO" sz="22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n-NO" sz="2200" dirty="0"/>
              <a:t>Modulen består av tre delar:</a:t>
            </a:r>
            <a:endParaRPr lang="nn-NO" sz="2200" dirty="0">
              <a:sym typeface="Calibri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n-NO" sz="22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17FBBBB-FE2F-57BA-AB9A-A81575073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328" y="365125"/>
            <a:ext cx="4416903" cy="2944602"/>
          </a:xfrm>
          <a:prstGeom prst="rect">
            <a:avLst/>
          </a:prstGeom>
        </p:spPr>
      </p:pic>
      <p:sp>
        <p:nvSpPr>
          <p:cNvPr id="8" name="Bildeforklaring formet som et avrundet rektangel 5">
            <a:extLst>
              <a:ext uri="{FF2B5EF4-FFF2-40B4-BE49-F238E27FC236}">
                <a16:creationId xmlns:a16="http://schemas.microsoft.com/office/drawing/2014/main" id="{ABDA4171-3816-7A4A-8741-2EAADA9D6C5C}"/>
              </a:ext>
            </a:extLst>
          </p:cNvPr>
          <p:cNvSpPr/>
          <p:nvPr/>
        </p:nvSpPr>
        <p:spPr>
          <a:xfrm>
            <a:off x="4650752" y="3623623"/>
            <a:ext cx="3383134" cy="968972"/>
          </a:xfrm>
          <a:prstGeom prst="wedgeRoundRectCallout">
            <a:avLst>
              <a:gd name="adj1" fmla="val 8640"/>
              <a:gd name="adj2" fmla="val 9375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I dag skal vi gjennomføre </a:t>
            </a:r>
            <a:r>
              <a:rPr lang="nn-NO" sz="2200" b="1" dirty="0">
                <a:solidFill>
                  <a:schemeClr val="tx1"/>
                </a:solidFill>
                <a:latin typeface="Calibri"/>
              </a:rPr>
              <a:t>C.</a:t>
            </a:r>
            <a:endParaRPr kumimoji="0" lang="nn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7" name="Plassholder for innhold 3" descr="A Samarbeid lærarar&#10;B Utprøving med elevar&#10;C Erfaringsdeling lærarar">
            <a:extLst>
              <a:ext uri="{FF2B5EF4-FFF2-40B4-BE49-F238E27FC236}">
                <a16:creationId xmlns:a16="http://schemas.microsoft.com/office/drawing/2014/main" id="{9E90F7FF-5F45-C4AD-42F3-282A45651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626024"/>
              </p:ext>
            </p:extLst>
          </p:nvPr>
        </p:nvGraphicFramePr>
        <p:xfrm>
          <a:off x="165472" y="4124438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775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n-NO" sz="3600" dirty="0"/>
              <a:t>Tidsplan for økt C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601A4A-603E-FA08-9768-0682D6A91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14808"/>
              </p:ext>
            </p:extLst>
          </p:nvPr>
        </p:nvGraphicFramePr>
        <p:xfrm>
          <a:off x="1130424" y="2276872"/>
          <a:ext cx="9502080" cy="31683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u="none" strike="noStrike" cap="none" noProof="0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lang="nn-NO" sz="2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noProof="0" dirty="0">
                          <a:solidFill>
                            <a:schemeClr val="bg1"/>
                          </a:solidFill>
                        </a:rPr>
                        <a:t>Tid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b="0" noProof="0" dirty="0">
                          <a:solidFill>
                            <a:schemeClr val="tx1"/>
                          </a:solidFill>
                        </a:rPr>
                        <a:t>Del erfaringar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10 minutt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70937394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b="0" noProof="0" dirty="0">
                          <a:solidFill>
                            <a:schemeClr val="tx1"/>
                          </a:solidFill>
                        </a:rPr>
                        <a:t>Uteaktivitet i elevrolle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noProof="0" dirty="0"/>
                        <a:t>25 </a:t>
                      </a:r>
                      <a:r>
                        <a:rPr lang="nn-NO" sz="2200" noProof="0" dirty="0"/>
                        <a:t>minutt</a:t>
                      </a:r>
                      <a:endParaRPr lang="nn-NO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b="0" noProof="0" dirty="0">
                          <a:solidFill>
                            <a:schemeClr val="dk1"/>
                          </a:solidFill>
                          <a:sym typeface="Calibri"/>
                        </a:rPr>
                        <a:t>Diskusjon om utstyr</a:t>
                      </a:r>
                      <a:endParaRPr lang="nn-NO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noProof="0" dirty="0"/>
                        <a:t>15 minutt</a:t>
                      </a:r>
                      <a:endParaRPr lang="nn-NO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Oppsummering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10 minutt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576595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1" noProof="0" dirty="0"/>
                        <a:t>Totalt</a:t>
                      </a:r>
                      <a:endParaRPr lang="nn-NO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1" noProof="0" dirty="0"/>
                        <a:t>60 minutt</a:t>
                      </a:r>
                      <a:endParaRPr lang="nn-NO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19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B70617-778A-3638-1EB8-0120323B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Del erfaringar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7A8FF9B-2518-B8E2-4144-4695C2B465E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dirty="0"/>
              <a:t>10 min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24B60E-BA7D-C5B9-0976-4D2425C84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Fortel om aktivitetane de kartla i gruppa:</a:t>
            </a:r>
          </a:p>
          <a:p>
            <a:r>
              <a:rPr lang="nn-NO" sz="2200" dirty="0"/>
              <a:t>Kva for aktivitet valde du, og kvifor?</a:t>
            </a:r>
          </a:p>
          <a:p>
            <a:r>
              <a:rPr lang="nn-NO" sz="2200" dirty="0"/>
              <a:t>Kva utstyr var det behov for?</a:t>
            </a:r>
          </a:p>
          <a:p>
            <a:r>
              <a:rPr lang="nn-NO" sz="2200" dirty="0"/>
              <a:t>Hadde skolen utstyret det var behov for?</a:t>
            </a:r>
          </a:p>
          <a:p>
            <a:r>
              <a:rPr lang="nn-NO" sz="2200" dirty="0"/>
              <a:t>Har du forslag til alternativt utstyr, eller til tilpassing av aktiviteten?</a:t>
            </a:r>
          </a:p>
          <a:p>
            <a:pPr marL="0" indent="0">
              <a:buNone/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11401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EA87-FFF0-EE67-6E07-871F9A43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39BD534-6A1A-2677-5C6D-CF8C9A6E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Mål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4A98D7-926C-9CB5-8A41-F726FBE7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455"/>
            <a:ext cx="5994400" cy="37084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n-NO" sz="2200" dirty="0">
                <a:sym typeface="Calibri"/>
              </a:rPr>
              <a:t>I denne modulen skal vi diskutere korleis vi kan organisere og planlegge bruk av utstyr på skolen som skal brukast til uteaktivitetar.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n-NO" sz="22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n-NO" sz="2200" dirty="0"/>
              <a:t>Modulen består av tre delar:</a:t>
            </a:r>
            <a:endParaRPr lang="nn-NO" sz="2200" dirty="0">
              <a:sym typeface="Calibri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444BEA1-EC26-9D00-EE36-A16F2AB7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388" y="1027906"/>
            <a:ext cx="3097457" cy="4643919"/>
          </a:xfrm>
          <a:prstGeom prst="rect">
            <a:avLst/>
          </a:prstGeom>
        </p:spPr>
      </p:pic>
      <p:graphicFrame>
        <p:nvGraphicFramePr>
          <p:cNvPr id="7" name="Plassholder for innhold 3" descr="A Samarbeid lærarar&#10;B Utprøving med elevar&#10;C Erfaringsdeling lærarar&#10;">
            <a:extLst>
              <a:ext uri="{FF2B5EF4-FFF2-40B4-BE49-F238E27FC236}">
                <a16:creationId xmlns:a16="http://schemas.microsoft.com/office/drawing/2014/main" id="{8CE7093A-E9FB-3D1C-B139-329E761C5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30381"/>
              </p:ext>
            </p:extLst>
          </p:nvPr>
        </p:nvGraphicFramePr>
        <p:xfrm>
          <a:off x="246434" y="3765210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Bildeforklaring formet som et avrundet rektangel 5">
            <a:extLst>
              <a:ext uri="{FF2B5EF4-FFF2-40B4-BE49-F238E27FC236}">
                <a16:creationId xmlns:a16="http://schemas.microsoft.com/office/drawing/2014/main" id="{56A46AE5-0C7C-B575-DD2C-738E40F33773}"/>
              </a:ext>
            </a:extLst>
          </p:cNvPr>
          <p:cNvSpPr/>
          <p:nvPr/>
        </p:nvSpPr>
        <p:spPr>
          <a:xfrm>
            <a:off x="4434840" y="3353457"/>
            <a:ext cx="3599046" cy="968972"/>
          </a:xfrm>
          <a:prstGeom prst="wedgeRoundRectCallout">
            <a:avLst>
              <a:gd name="adj1" fmla="val -110091"/>
              <a:gd name="adj2" fmla="val 8449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I dag skal vi gjennomføre </a:t>
            </a:r>
            <a:r>
              <a:rPr lang="nn-NO" sz="2200" b="1" dirty="0">
                <a:solidFill>
                  <a:schemeClr val="tx1"/>
                </a:solidFill>
                <a:latin typeface="Calibri"/>
              </a:rPr>
              <a:t>A.</a:t>
            </a:r>
            <a:endParaRPr kumimoji="0" lang="nn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86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A0FD5-5A19-5932-2356-23DE796E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6046F21-BA0F-E3B6-5FD2-C01CA875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n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Uteaktivitet i elevrolle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838AA3-96C5-C035-37A8-8B0507C1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n-NO" dirty="0">
                <a:solidFill>
                  <a:schemeClr val="accent1"/>
                </a:solidFill>
                <a:latin typeface="+mn-lt"/>
              </a:rPr>
              <a:t>25</a:t>
            </a:r>
            <a:r>
              <a:rPr lang="nn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9203FE0E-0AF2-B7E1-17BC-ABA510A09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5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05502-907C-7FD8-A868-431321BEF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E76567B-D323-E723-FBAF-04F45DC0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n-NO" sz="3600" b="0" dirty="0"/>
              <a:t>Korleis kan vi observere vind?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7C4623C-90FB-000E-B4FB-B221F0A8B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7084"/>
            <a:ext cx="5562600" cy="368413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n-NO" sz="2200" dirty="0"/>
              <a:t>Vi skal no bli kjende med opplegget </a:t>
            </a:r>
            <a:r>
              <a:rPr lang="nn-NO" sz="2200" i="1" dirty="0"/>
              <a:t>Korleis kan vi observere vind? </a:t>
            </a:r>
            <a:r>
              <a:rPr lang="nn-NO" sz="2200" dirty="0"/>
              <a:t>frå</a:t>
            </a:r>
            <a:r>
              <a:rPr lang="nn-NO" sz="2200" i="1" dirty="0"/>
              <a:t> </a:t>
            </a:r>
            <a:r>
              <a:rPr lang="nn-NO" sz="2200" dirty="0">
                <a:hlinkClick r:id="rId3"/>
              </a:rPr>
              <a:t>naturfag.no/</a:t>
            </a:r>
            <a:r>
              <a:rPr lang="nn-NO" sz="2200" dirty="0" err="1">
                <a:hlinkClick r:id="rId3"/>
              </a:rPr>
              <a:t>uterommet</a:t>
            </a:r>
            <a:r>
              <a:rPr lang="nn-NO" sz="2200" dirty="0"/>
              <a:t>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n-NO" sz="2200" dirty="0"/>
              <a:t>Vi går ut og gjennomfører </a:t>
            </a:r>
            <a:r>
              <a:rPr lang="nn-NO" sz="2200" dirty="0" err="1"/>
              <a:t>utedelen</a:t>
            </a:r>
            <a:r>
              <a:rPr lang="nn-NO" sz="2200" dirty="0"/>
              <a:t> i opplegget. Etterpå skal de vurdere utbyttet.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n-NO" sz="2200" dirty="0"/>
              <a:t>Modulleiar er lærar og dei andre er i elevrolle. </a:t>
            </a:r>
          </a:p>
          <a:p>
            <a:pPr marL="0" indent="0">
              <a:spcBef>
                <a:spcPts val="1800"/>
              </a:spcBef>
              <a:buNone/>
            </a:pPr>
            <a:endParaRPr lang="nn-NO" sz="2200" i="1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CF0266B-4D77-9BF3-99D7-D9ACB953C1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/>
          <a:p>
            <a:r>
              <a:rPr lang="nn-NO" dirty="0"/>
              <a:t>15 min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EA79F9A1-E675-1760-DCC1-3E40021F8DB6}"/>
              </a:ext>
            </a:extLst>
          </p:cNvPr>
          <p:cNvSpPr/>
          <p:nvPr/>
        </p:nvSpPr>
        <p:spPr>
          <a:xfrm>
            <a:off x="838200" y="5192854"/>
            <a:ext cx="5727700" cy="977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3200" b="1" dirty="0"/>
              <a:t>Sjåast ute </a:t>
            </a:r>
            <a:r>
              <a:rPr lang="nn-NO" sz="3200" b="1" dirty="0">
                <a:sym typeface="Wingdings" panose="05000000000000000000" pitchFamily="2" charset="2"/>
              </a:rPr>
              <a:t></a:t>
            </a:r>
            <a:endParaRPr lang="nn-NO" sz="3200" b="1" dirty="0"/>
          </a:p>
        </p:txBody>
      </p:sp>
      <p:grpSp>
        <p:nvGrpSpPr>
          <p:cNvPr id="3" name="Group 2" descr="Ein skjermdump av nettsida med undervisningsopplegget &quot;Korleis kan vi observere vind?&quot;.">
            <a:extLst>
              <a:ext uri="{FF2B5EF4-FFF2-40B4-BE49-F238E27FC236}">
                <a16:creationId xmlns:a16="http://schemas.microsoft.com/office/drawing/2014/main" id="{86166348-FD62-4631-F92D-2079BA9F27B1}"/>
              </a:ext>
            </a:extLst>
          </p:cNvPr>
          <p:cNvGrpSpPr/>
          <p:nvPr/>
        </p:nvGrpSpPr>
        <p:grpSpPr>
          <a:xfrm>
            <a:off x="7890920" y="1772479"/>
            <a:ext cx="3712989" cy="4875020"/>
            <a:chOff x="7775172" y="1772479"/>
            <a:chExt cx="3712989" cy="4875020"/>
          </a:xfrm>
        </p:grpSpPr>
        <p:pic>
          <p:nvPicPr>
            <p:cNvPr id="2" name="Bilde 1" descr="Et skjermbilde av naturfagsenterets nettside som viser undervisningsopplegget &quot;Hvilket kjennetegn har småkrypene?&quot;.">
              <a:extLst>
                <a:ext uri="{FF2B5EF4-FFF2-40B4-BE49-F238E27FC236}">
                  <a16:creationId xmlns:a16="http://schemas.microsoft.com/office/drawing/2014/main" id="{47B50948-4A98-315F-2E0A-C81EDB061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8848" y="1772479"/>
              <a:ext cx="3639313" cy="1325563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8122082B-7A58-2192-04D2-4BC33CBCC522}"/>
                </a:ext>
              </a:extLst>
            </p:cNvPr>
            <p:cNvSpPr txBox="1"/>
            <p:nvPr/>
          </p:nvSpPr>
          <p:spPr>
            <a:xfrm>
              <a:off x="9812359" y="2388799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b="1" dirty="0">
                  <a:solidFill>
                    <a:srgbClr val="285770"/>
                  </a:solidFill>
                </a:rPr>
                <a:t>/</a:t>
              </a:r>
              <a:r>
                <a:rPr lang="nn-NO" b="1" dirty="0" err="1">
                  <a:solidFill>
                    <a:srgbClr val="285770"/>
                  </a:solidFill>
                </a:rPr>
                <a:t>uterommet</a:t>
              </a:r>
              <a:endParaRPr lang="nn-NO" b="1" dirty="0">
                <a:solidFill>
                  <a:srgbClr val="285770"/>
                </a:solidFill>
              </a:endParaRPr>
            </a:p>
          </p:txBody>
        </p:sp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369DDC16-65DA-A1C5-E61E-208064FD3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91"/>
            <a:stretch/>
          </p:blipFill>
          <p:spPr>
            <a:xfrm>
              <a:off x="7775172" y="2859896"/>
              <a:ext cx="3639313" cy="3787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10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12EB6DB-D05B-3A62-8CB5-9611B3C1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Gjennomfør etterarbeid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D3A141A7-D220-612A-62DC-0A078B4F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94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Vi skal no bli kjende med </a:t>
            </a:r>
            <a:r>
              <a:rPr lang="nn-NO" sz="2200" b="1" dirty="0"/>
              <a:t>etterarbeidet</a:t>
            </a:r>
            <a:r>
              <a:rPr lang="nn-NO" sz="2200" dirty="0"/>
              <a:t> i aktiviteten </a:t>
            </a:r>
            <a:r>
              <a:rPr lang="nn-NO" sz="2200" i="1" dirty="0"/>
              <a:t>Korleis kan vi observere vind? </a:t>
            </a:r>
          </a:p>
          <a:p>
            <a:endParaRPr lang="nn-NO" sz="2200" dirty="0"/>
          </a:p>
          <a:p>
            <a:r>
              <a:rPr lang="nn-NO" sz="2200" dirty="0"/>
              <a:t>Opne nettsida naturfag.no/uterommet og finn aktiviteten. </a:t>
            </a:r>
          </a:p>
          <a:p>
            <a:r>
              <a:rPr lang="nn-NO" sz="2200" dirty="0"/>
              <a:t>Sjå filmen, les gjennom beskrivinga og sjå gjennom presentasjonen til etterarbeidet. </a:t>
            </a:r>
          </a:p>
          <a:p>
            <a:endParaRPr lang="nn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5678B-C836-3010-2A03-41EB3B7C8A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dirty="0"/>
              <a:t>10 min</a:t>
            </a:r>
          </a:p>
        </p:txBody>
      </p:sp>
      <p:grpSp>
        <p:nvGrpSpPr>
          <p:cNvPr id="2" name="Group 1" descr="Ein skjermdump av nettsida med undervisningsopplegget &quot;Korleis kan vi observere vind?&quot;.">
            <a:extLst>
              <a:ext uri="{FF2B5EF4-FFF2-40B4-BE49-F238E27FC236}">
                <a16:creationId xmlns:a16="http://schemas.microsoft.com/office/drawing/2014/main" id="{301FE27C-5A90-A75C-F974-C3931C9EC894}"/>
              </a:ext>
            </a:extLst>
          </p:cNvPr>
          <p:cNvGrpSpPr/>
          <p:nvPr/>
        </p:nvGrpSpPr>
        <p:grpSpPr>
          <a:xfrm>
            <a:off x="7885262" y="963927"/>
            <a:ext cx="3712989" cy="4875020"/>
            <a:chOff x="7723217" y="963927"/>
            <a:chExt cx="3712989" cy="4875020"/>
          </a:xfrm>
        </p:grpSpPr>
        <p:pic>
          <p:nvPicPr>
            <p:cNvPr id="5" name="Bilde 4" descr="Et skjermbilde av naturfagsenterets nettside som viser undervisningsopplegget &quot;Hvilket kjennetegn har småkrypene?&quot;.">
              <a:extLst>
                <a:ext uri="{FF2B5EF4-FFF2-40B4-BE49-F238E27FC236}">
                  <a16:creationId xmlns:a16="http://schemas.microsoft.com/office/drawing/2014/main" id="{9282A078-7016-C1DE-432E-316E0CAC1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6893" y="963927"/>
              <a:ext cx="3639313" cy="1325563"/>
            </a:xfrm>
            <a:prstGeom prst="rect">
              <a:avLst/>
            </a:prstGeom>
          </p:spPr>
        </p:pic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45A0BE2F-0220-64D8-0E28-D3A4ADEFF937}"/>
                </a:ext>
              </a:extLst>
            </p:cNvPr>
            <p:cNvSpPr txBox="1"/>
            <p:nvPr/>
          </p:nvSpPr>
          <p:spPr>
            <a:xfrm>
              <a:off x="9760404" y="1580247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b="1" dirty="0">
                  <a:solidFill>
                    <a:srgbClr val="285770"/>
                  </a:solidFill>
                </a:rPr>
                <a:t>/</a:t>
              </a:r>
              <a:r>
                <a:rPr lang="nn-NO" b="1" dirty="0" err="1">
                  <a:solidFill>
                    <a:srgbClr val="285770"/>
                  </a:solidFill>
                </a:rPr>
                <a:t>uterommet</a:t>
              </a:r>
              <a:endParaRPr lang="nn-NO" b="1" dirty="0">
                <a:solidFill>
                  <a:srgbClr val="285770"/>
                </a:solidFill>
              </a:endParaRPr>
            </a:p>
          </p:txBody>
        </p:sp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3975C5D4-6035-A069-B258-83575BE3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91"/>
            <a:stretch/>
          </p:blipFill>
          <p:spPr>
            <a:xfrm>
              <a:off x="7723217" y="2051344"/>
              <a:ext cx="3639313" cy="3787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27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82578-B57D-F5F8-897B-3F463EF9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FBA7F03-2A3C-DA95-073E-B4645053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nn-NO" sz="6600" dirty="0">
                <a:solidFill>
                  <a:schemeClr val="accent1"/>
                </a:solidFill>
              </a:rPr>
              <a:t>Diskusjon om utstyr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18B68AB-EE17-F869-3128-5F45E928B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n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15 minutt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BF2AE98D-B577-7BD4-C1EA-EBEAB94EA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FAC4-4178-488C-E8BF-61A218585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A2164A-FFE2-DEF6-CA3B-E5961019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Diskuter i grupper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629A63E-6B06-4864-5665-93DDAFCEFBA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dirty="0"/>
              <a:t>15 min</a:t>
            </a:r>
          </a:p>
        </p:txBody>
      </p:sp>
      <p:graphicFrame>
        <p:nvGraphicFramePr>
          <p:cNvPr id="3" name="Plassholder for innhold 4" descr="Tre punkter som forteller hva gruppene skal dele erfaringer om. Hvert punkt består av en grå bakgrunn og et tall i en blå sirkel. ">
            <a:extLst>
              <a:ext uri="{FF2B5EF4-FFF2-40B4-BE49-F238E27FC236}">
                <a16:creationId xmlns:a16="http://schemas.microsoft.com/office/drawing/2014/main" id="{9016A3D8-6F7A-4EDF-F6F3-9DCAE9EAA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702449"/>
              </p:ext>
            </p:extLst>
          </p:nvPr>
        </p:nvGraphicFramePr>
        <p:xfrm>
          <a:off x="674238" y="2056946"/>
          <a:ext cx="10515599" cy="422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916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5D38-1127-FF2F-1B60-2C4C0EB1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E139E1E-B196-D175-E701-6C229A81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nn-NO" sz="6600" dirty="0">
                <a:solidFill>
                  <a:schemeClr val="accent1"/>
                </a:solidFill>
              </a:rPr>
              <a:t>Oppsummering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B15C940-DC28-9CB4-9658-0CB8B9713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n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</a:t>
            </a:r>
            <a:r>
              <a:rPr lang="nn-NO" dirty="0">
                <a:solidFill>
                  <a:schemeClr val="accent1"/>
                </a:solidFill>
                <a:latin typeface="+mn-lt"/>
              </a:rPr>
              <a:t>0</a:t>
            </a:r>
            <a:r>
              <a:rPr lang="nn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66D84C93-0639-7A74-96FD-FFB9D7768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19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5113338-67A5-6AA6-2E70-1C6D0340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Oppsummering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C5CD23C-469F-FA80-BE75-B34A134F40B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dirty="0"/>
              <a:t>10 min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15115A5-A87D-E969-5C4A-334BD7604FB3}"/>
              </a:ext>
            </a:extLst>
          </p:cNvPr>
          <p:cNvSpPr txBox="1"/>
          <p:nvPr/>
        </p:nvSpPr>
        <p:spPr>
          <a:xfrm>
            <a:off x="908094" y="1322698"/>
            <a:ext cx="9846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n-NO" sz="2200" dirty="0"/>
              <a:t>De har no vore gjennom dei fire modulane i </a:t>
            </a:r>
            <a:r>
              <a:rPr lang="nn-NO" sz="2200" dirty="0" err="1"/>
              <a:t>Uterommet</a:t>
            </a:r>
            <a:r>
              <a:rPr lang="nn-NO" sz="2200" dirty="0"/>
              <a:t> med desse verktøya:  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766BD996-0D03-8B21-6B70-0B7094EC1B10}"/>
              </a:ext>
            </a:extLst>
          </p:cNvPr>
          <p:cNvSpPr/>
          <p:nvPr/>
        </p:nvSpPr>
        <p:spPr>
          <a:xfrm>
            <a:off x="922773" y="1750316"/>
            <a:ext cx="3610792" cy="3703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/>
              <a:t>Modul 1</a:t>
            </a:r>
          </a:p>
        </p:txBody>
      </p:sp>
      <p:pic>
        <p:nvPicPr>
          <p:cNvPr id="2" name="Bilde 1" descr="Skjermdump av tabellen &quot;Kjennetegn på elevers utbytte av uteundervisning.">
            <a:extLst>
              <a:ext uri="{FF2B5EF4-FFF2-40B4-BE49-F238E27FC236}">
                <a16:creationId xmlns:a16="http://schemas.microsoft.com/office/drawing/2014/main" id="{92F96862-E833-4874-2DBE-C41590FCCF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73" y="2168802"/>
            <a:ext cx="3610794" cy="1739944"/>
          </a:xfrm>
          <a:prstGeom prst="rect">
            <a:avLst/>
          </a:prstGeom>
        </p:spPr>
      </p:pic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3D217681-261D-2F9E-4267-E3907124262F}"/>
              </a:ext>
            </a:extLst>
          </p:cNvPr>
          <p:cNvSpPr/>
          <p:nvPr/>
        </p:nvSpPr>
        <p:spPr>
          <a:xfrm>
            <a:off x="918485" y="4054279"/>
            <a:ext cx="3610792" cy="3703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/>
              <a:t>Modul 2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19A68A9-9ACF-AA76-6D0A-9B759CF97AED}"/>
              </a:ext>
            </a:extLst>
          </p:cNvPr>
          <p:cNvSpPr txBox="1"/>
          <p:nvPr/>
        </p:nvSpPr>
        <p:spPr>
          <a:xfrm>
            <a:off x="918484" y="4481140"/>
            <a:ext cx="3610793" cy="2616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n-NO" sz="1100" b="1" dirty="0">
                <a:solidFill>
                  <a:schemeClr val="tx1"/>
                </a:solidFill>
              </a:rPr>
              <a:t>Kjenneteikn på gode uteaktivitetar </a:t>
            </a:r>
          </a:p>
        </p:txBody>
      </p:sp>
      <p:pic>
        <p:nvPicPr>
          <p:cNvPr id="10" name="Bilde 9" descr="Skjermdump av figuren &quot;Kjennetegn på gode uteaktiviteter&quot;.">
            <a:extLst>
              <a:ext uri="{FF2B5EF4-FFF2-40B4-BE49-F238E27FC236}">
                <a16:creationId xmlns:a16="http://schemas.microsoft.com/office/drawing/2014/main" id="{2B405795-A2C4-29C4-B43F-693298B82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71671"/>
            <a:ext cx="3727494" cy="2068758"/>
          </a:xfrm>
          <a:prstGeom prst="rect">
            <a:avLst/>
          </a:prstGeom>
          <a:noFill/>
        </p:spPr>
      </p:pic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60A8D7CC-127B-1E6C-47F5-A4A61A039E57}"/>
              </a:ext>
            </a:extLst>
          </p:cNvPr>
          <p:cNvSpPr/>
          <p:nvPr/>
        </p:nvSpPr>
        <p:spPr>
          <a:xfrm>
            <a:off x="4916057" y="1750316"/>
            <a:ext cx="2361262" cy="3703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/>
              <a:t>Modul 3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B25D56D-6D1C-88B8-A1DA-6F46B90B474F}"/>
              </a:ext>
            </a:extLst>
          </p:cNvPr>
          <p:cNvSpPr txBox="1"/>
          <p:nvPr/>
        </p:nvSpPr>
        <p:spPr>
          <a:xfrm>
            <a:off x="4916057" y="2193266"/>
            <a:ext cx="2361262" cy="27699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tx1"/>
                </a:solidFill>
              </a:rPr>
              <a:t>Design av enkle uteaktivitetar </a:t>
            </a:r>
          </a:p>
        </p:txBody>
      </p:sp>
      <p:pic>
        <p:nvPicPr>
          <p:cNvPr id="13" name="Bilde 12" descr="Skjermdump av malen for enkle uteaktiviteter.">
            <a:extLst>
              <a:ext uri="{FF2B5EF4-FFF2-40B4-BE49-F238E27FC236}">
                <a16:creationId xmlns:a16="http://schemas.microsoft.com/office/drawing/2014/main" id="{0AE79B1F-1D0A-5F2D-314E-8E6A9DA858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81" y="2512826"/>
            <a:ext cx="2362638" cy="3500206"/>
          </a:xfrm>
          <a:prstGeom prst="rect">
            <a:avLst/>
          </a:prstGeom>
          <a:noFill/>
        </p:spPr>
      </p:pic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EC54224B-D805-1313-D1E4-CEE58039944B}"/>
              </a:ext>
            </a:extLst>
          </p:cNvPr>
          <p:cNvSpPr/>
          <p:nvPr/>
        </p:nvSpPr>
        <p:spPr>
          <a:xfrm>
            <a:off x="8095751" y="1741000"/>
            <a:ext cx="2361262" cy="3703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/>
              <a:t>Modul 4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7C5BAFC-01AC-49E0-7003-992281420ECB}"/>
              </a:ext>
            </a:extLst>
          </p:cNvPr>
          <p:cNvSpPr txBox="1"/>
          <p:nvPr/>
        </p:nvSpPr>
        <p:spPr>
          <a:xfrm>
            <a:off x="8095751" y="2187871"/>
            <a:ext cx="2361262" cy="27699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tx1"/>
                </a:solidFill>
              </a:rPr>
              <a:t>Utstyr i uteaktivitetar </a:t>
            </a:r>
          </a:p>
        </p:txBody>
      </p:sp>
      <p:pic>
        <p:nvPicPr>
          <p:cNvPr id="17" name="Bilde 16" descr="Skjermdump av tabellen &quot;Utstyr i uteaktiviteter&quot;.">
            <a:extLst>
              <a:ext uri="{FF2B5EF4-FFF2-40B4-BE49-F238E27FC236}">
                <a16:creationId xmlns:a16="http://schemas.microsoft.com/office/drawing/2014/main" id="{C54FF6E1-A949-1B46-A946-90514A97EC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550" y="2497262"/>
            <a:ext cx="2549432" cy="1208933"/>
          </a:xfrm>
          <a:prstGeom prst="rect">
            <a:avLst/>
          </a:prstGeom>
        </p:spPr>
      </p:pic>
      <p:sp>
        <p:nvSpPr>
          <p:cNvPr id="19" name="Snakkeboble: rektangel med avrundede hjørner 18">
            <a:extLst>
              <a:ext uri="{FF2B5EF4-FFF2-40B4-BE49-F238E27FC236}">
                <a16:creationId xmlns:a16="http://schemas.microsoft.com/office/drawing/2014/main" id="{1E9998D6-4E9C-E5E6-6C65-6EEF0627AD60}"/>
              </a:ext>
            </a:extLst>
          </p:cNvPr>
          <p:cNvSpPr/>
          <p:nvPr/>
        </p:nvSpPr>
        <p:spPr>
          <a:xfrm>
            <a:off x="8095751" y="4380487"/>
            <a:ext cx="3258049" cy="1325563"/>
          </a:xfrm>
          <a:prstGeom prst="wedgeRoundRectCallout">
            <a:avLst>
              <a:gd name="adj1" fmla="val 5027"/>
              <a:gd name="adj2" fmla="val 9072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Tenk-par-del: Korleis vil du ta med dette vidare i </a:t>
            </a:r>
            <a:r>
              <a:rPr lang="nn-NO" sz="2200" dirty="0" err="1"/>
              <a:t>uteundervisninga</a:t>
            </a:r>
            <a:r>
              <a:rPr lang="nn-NO" sz="2200" dirty="0"/>
              <a:t> di?</a:t>
            </a:r>
          </a:p>
        </p:txBody>
      </p:sp>
    </p:spTree>
    <p:extLst>
      <p:ext uri="{BB962C8B-B14F-4D97-AF65-F5344CB8AC3E}">
        <p14:creationId xmlns:p14="http://schemas.microsoft.com/office/powerpoint/2010/main" val="7574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A85774-CEFE-8109-50F8-6C8295C0E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 – Samarbeid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29DA340-A3B8-C6C3-CF6E-BBB18D7A4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/>
              <a:t>Utstyr til uteaktivitetar – kva treng vi?</a:t>
            </a:r>
          </a:p>
        </p:txBody>
      </p:sp>
    </p:spTree>
    <p:extLst>
      <p:ext uri="{BB962C8B-B14F-4D97-AF65-F5344CB8AC3E}">
        <p14:creationId xmlns:p14="http://schemas.microsoft.com/office/powerpoint/2010/main" val="198729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5CADC55-4389-E3D0-DD8D-6393C4A1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Tidsplan for økt A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8EB2D85-D91A-0CDE-82AE-170C4F501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2571"/>
              </p:ext>
            </p:extLst>
          </p:nvPr>
        </p:nvGraphicFramePr>
        <p:xfrm>
          <a:off x="1130424" y="2276872"/>
          <a:ext cx="9502080" cy="26402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u="none" strike="noStrike" cap="none" noProof="0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lang="nn-NO" sz="2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noProof="0" dirty="0">
                          <a:solidFill>
                            <a:schemeClr val="bg1"/>
                          </a:solidFill>
                        </a:rPr>
                        <a:t>Tid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noProof="0" dirty="0">
                          <a:solidFill>
                            <a:schemeClr val="tx1"/>
                          </a:solidFill>
                        </a:rPr>
                        <a:t>Uteaktivitet</a:t>
                      </a:r>
                      <a:r>
                        <a:rPr lang="nn-NO" sz="2200" b="0" baseline="0" noProof="0" dirty="0">
                          <a:solidFill>
                            <a:schemeClr val="tx1"/>
                          </a:solidFill>
                        </a:rPr>
                        <a:t> i elevrolle </a:t>
                      </a:r>
                      <a:endParaRPr lang="nn-NO" sz="2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noProof="0" dirty="0"/>
                        <a:t>30</a:t>
                      </a:r>
                      <a:r>
                        <a:rPr lang="nn-NO" sz="2200" noProof="0" dirty="0"/>
                        <a:t> minutt</a:t>
                      </a:r>
                      <a:endParaRPr lang="nn-NO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noProof="0" dirty="0">
                          <a:solidFill>
                            <a:schemeClr val="tx1"/>
                          </a:solidFill>
                        </a:rPr>
                        <a:t>Vurder utstyr i uteaktivitetar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noProof="0" dirty="0"/>
                        <a:t>20 minutt</a:t>
                      </a:r>
                      <a:endParaRPr lang="nn-NO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81072988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noProof="0" dirty="0"/>
                        <a:t>Planlegge utprøving</a:t>
                      </a:r>
                      <a:endParaRPr lang="nn-NO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0" noProof="0" dirty="0"/>
                        <a:t>1</a:t>
                      </a:r>
                      <a:r>
                        <a:rPr lang="nn-NO" sz="2200" noProof="0" dirty="0"/>
                        <a:t>0 minutt</a:t>
                      </a:r>
                      <a:endParaRPr lang="nn-NO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870581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1" noProof="0" dirty="0"/>
                        <a:t>Totalt</a:t>
                      </a:r>
                      <a:endParaRPr lang="nn-NO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2200" b="1" noProof="0" dirty="0"/>
                        <a:t>60 minutt</a:t>
                      </a:r>
                      <a:endParaRPr lang="nn-NO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12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Uteaktivitet i elevrolle </a:t>
            </a:r>
          </a:p>
        </p:txBody>
      </p:sp>
      <p:pic>
        <p:nvPicPr>
          <p:cNvPr id="3" name="Graphic 8" descr="Stoppeklokke">
            <a:extLst>
              <a:ext uri="{FF2B5EF4-FFF2-40B4-BE49-F238E27FC236}">
                <a16:creationId xmlns:a16="http://schemas.microsoft.com/office/drawing/2014/main" id="{74A9D825-6946-DB23-7423-51E528F35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30 minutt</a:t>
            </a:r>
          </a:p>
        </p:txBody>
      </p:sp>
    </p:spTree>
    <p:extLst>
      <p:ext uri="{BB962C8B-B14F-4D97-AF65-F5344CB8AC3E}">
        <p14:creationId xmlns:p14="http://schemas.microsoft.com/office/powerpoint/2010/main" val="177509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43EDDE1-FF94-72E3-5684-A788AFFE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72"/>
            <a:ext cx="5994400" cy="1325563"/>
          </a:xfrm>
        </p:spPr>
        <p:txBody>
          <a:bodyPr>
            <a:normAutofit/>
          </a:bodyPr>
          <a:lstStyle/>
          <a:p>
            <a:r>
              <a:rPr lang="nn-NO" sz="3600" dirty="0"/>
              <a:t>Uteaktivitet i elevrolle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2657D54-3E12-86FA-D5D3-E286BBC601B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dirty="0"/>
              <a:t>15 min</a:t>
            </a:r>
          </a:p>
          <a:p>
            <a:endParaRPr lang="nn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214A61-3FD7-962F-DB03-69227B3F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315"/>
            <a:ext cx="5994400" cy="267937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n-NO" sz="2200" dirty="0"/>
              <a:t>Vi skal nå gjennomføre </a:t>
            </a:r>
            <a:r>
              <a:rPr lang="nn-NO" sz="2200" b="1" dirty="0" err="1"/>
              <a:t>utedelen</a:t>
            </a:r>
            <a:r>
              <a:rPr lang="nn-NO" sz="2200" b="1" dirty="0"/>
              <a:t> </a:t>
            </a:r>
            <a:r>
              <a:rPr lang="nn-NO" sz="2200" dirty="0"/>
              <a:t>av aktiviteten </a:t>
            </a:r>
            <a:r>
              <a:rPr lang="nb-NO" sz="2200" i="1" dirty="0"/>
              <a:t>Hvor gammelt er treet?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n-NO" sz="2200" dirty="0"/>
              <a:t>Etterpå skal vi bruke aktiviteten som utgangspunkt for å diskutere </a:t>
            </a:r>
            <a:r>
              <a:rPr lang="nn-NO" sz="2200" dirty="0">
                <a:sym typeface="Calibri"/>
              </a:rPr>
              <a:t>korleis vi kan planlegge og organisere utstyr på skolen som skal brukast til uteaktivitetar. </a:t>
            </a:r>
            <a:endParaRPr lang="nn-NO" sz="2200" i="1" dirty="0"/>
          </a:p>
          <a:p>
            <a:pPr marL="0" indent="0">
              <a:spcBef>
                <a:spcPts val="1800"/>
              </a:spcBef>
              <a:buNone/>
            </a:pPr>
            <a:r>
              <a:rPr lang="nn-NO" sz="2200" dirty="0"/>
              <a:t>Modulleiar er lærar og dei andre er i elevrolle. </a:t>
            </a:r>
          </a:p>
          <a:p>
            <a:endParaRPr lang="nn-NO" sz="2200" dirty="0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376E7A1F-5A88-806C-899E-557304BA1198}"/>
              </a:ext>
            </a:extLst>
          </p:cNvPr>
          <p:cNvSpPr/>
          <p:nvPr/>
        </p:nvSpPr>
        <p:spPr>
          <a:xfrm>
            <a:off x="838200" y="5106661"/>
            <a:ext cx="5727700" cy="977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3200" b="1" dirty="0"/>
              <a:t>Sjåast ute </a:t>
            </a:r>
            <a:r>
              <a:rPr lang="nn-NO" sz="3200" b="1" dirty="0">
                <a:sym typeface="Wingdings" panose="05000000000000000000" pitchFamily="2" charset="2"/>
              </a:rPr>
              <a:t></a:t>
            </a:r>
            <a:endParaRPr lang="nn-NO" sz="3200" b="1" dirty="0"/>
          </a:p>
        </p:txBody>
      </p:sp>
      <p:pic>
        <p:nvPicPr>
          <p:cNvPr id="2" name="Picture 1" descr="Skjermdump av aktiviteten Hvor gammelt er treet? på naturfag.no.">
            <a:extLst>
              <a:ext uri="{FF2B5EF4-FFF2-40B4-BE49-F238E27FC236}">
                <a16:creationId xmlns:a16="http://schemas.microsoft.com/office/drawing/2014/main" id="{9E2905A1-AF93-1677-459A-199E223C79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361" y="1344645"/>
            <a:ext cx="4437658" cy="416870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624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12EB6DB-D05B-3A62-8CB5-9611B3C1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Etterarbeid i aktiviteten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D3A141A7-D220-612A-62DC-0A078B4F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6118" cy="368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Vi skal nå bli kjende med </a:t>
            </a:r>
            <a:r>
              <a:rPr lang="nn-NO" sz="2200" b="1" dirty="0"/>
              <a:t>etterarbeidet</a:t>
            </a:r>
            <a:r>
              <a:rPr lang="nn-NO" sz="2200" dirty="0"/>
              <a:t> i aktiviteten </a:t>
            </a:r>
            <a:r>
              <a:rPr lang="nb-NO" sz="2200" i="1" dirty="0"/>
              <a:t>Hvor gammelt er treet? </a:t>
            </a:r>
          </a:p>
          <a:p>
            <a:pPr marL="0" indent="0">
              <a:buNone/>
            </a:pPr>
            <a:endParaRPr lang="nn-NO" sz="2200" i="1" dirty="0"/>
          </a:p>
          <a:p>
            <a:pPr marL="0" indent="0">
              <a:buNone/>
            </a:pPr>
            <a:r>
              <a:rPr lang="nn-NO" sz="2200" b="1" dirty="0"/>
              <a:t>Samarbeid i par:</a:t>
            </a:r>
            <a:endParaRPr lang="nn-NO" sz="2200" i="1" dirty="0"/>
          </a:p>
          <a:p>
            <a:r>
              <a:rPr lang="nn-NO" sz="2200" dirty="0"/>
              <a:t>Opne nettsida: naturfag.no/uterommet og finn aktiviteten. </a:t>
            </a:r>
          </a:p>
          <a:p>
            <a:r>
              <a:rPr lang="nn-NO" sz="2200" dirty="0"/>
              <a:t>Sjå filmen, les gjennom beskrivinga og sjå gjennom presentasjonen til etterarbeidet.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5678B-C836-3010-2A03-41EB3B7C8A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dirty="0"/>
              <a:t>10 min</a:t>
            </a:r>
          </a:p>
        </p:txBody>
      </p:sp>
      <p:pic>
        <p:nvPicPr>
          <p:cNvPr id="6" name="Picture 1" descr="Skjermdump av aktiviteten Hvor gammelt er treet? på naturfag.no.">
            <a:extLst>
              <a:ext uri="{FF2B5EF4-FFF2-40B4-BE49-F238E27FC236}">
                <a16:creationId xmlns:a16="http://schemas.microsoft.com/office/drawing/2014/main" id="{EBF72FDF-915C-916B-43D6-AC9AE23032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361" y="1344645"/>
            <a:ext cx="4437658" cy="416870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372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5C270-30EB-16E1-BCF2-202F6DEE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6DA8808-1C5E-9B7B-2D15-6C9B98AD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54" y="1814405"/>
            <a:ext cx="11222181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 sz="6600" dirty="0">
                <a:solidFill>
                  <a:schemeClr val="accent1"/>
                </a:solidFill>
              </a:rPr>
              <a:t>Vurder utstyr i uteaktivitetar</a:t>
            </a:r>
            <a:endParaRPr lang="nn-NO" sz="6600" b="1" kern="1200" dirty="0">
              <a:solidFill>
                <a:schemeClr val="accent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586ABB0-38C6-5501-48A9-C205F8209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n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20 minutt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5DF5D8FB-9F7E-09B0-7D60-D5085FFB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68E9E-CC34-1C72-7CC3-03C786AD2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27396F9-D441-E6EB-2CFE-838E8C9E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Er utstyr ein barriere?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8D3E916-7A5F-13D8-8213-CF2AC6F2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n-NO" sz="2200" dirty="0"/>
              <a:t>Ein av barrierane som lærarar </a:t>
            </a:r>
            <a:r>
              <a:rPr lang="nn-NO" sz="2200" dirty="0" err="1"/>
              <a:t>oppgir</a:t>
            </a:r>
            <a:r>
              <a:rPr lang="nn-NO" sz="2200" dirty="0"/>
              <a:t> som grunn til at dei sjeldan gjennomfører undervisning ute, er mangel på utstyr.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n-NO" sz="2200" dirty="0"/>
              <a:t>Vi skal nå </a:t>
            </a:r>
            <a:r>
              <a:rPr lang="nn-NO" sz="2200" dirty="0">
                <a:sym typeface="Calibri"/>
              </a:rPr>
              <a:t>diskutere korleis vi kan planlegge og organisere utstyr på skolen som skal brukast til uteaktivitetar.</a:t>
            </a:r>
            <a:endParaRPr lang="nn-NO" sz="2200" dirty="0"/>
          </a:p>
          <a:p>
            <a:pPr marL="0" indent="0">
              <a:spcBef>
                <a:spcPts val="1800"/>
              </a:spcBef>
              <a:buNone/>
            </a:pPr>
            <a:endParaRPr lang="nn-NO" sz="2200" dirty="0"/>
          </a:p>
          <a:p>
            <a:pPr>
              <a:spcBef>
                <a:spcPts val="1800"/>
              </a:spcBef>
            </a:pPr>
            <a:endParaRPr lang="nn-NO" sz="2200" dirty="0"/>
          </a:p>
          <a:p>
            <a:pPr marL="0" indent="0">
              <a:spcBef>
                <a:spcPts val="1800"/>
              </a:spcBef>
              <a:buNone/>
            </a:pPr>
            <a:endParaRPr lang="nn-NO" sz="2200" dirty="0"/>
          </a:p>
        </p:txBody>
      </p:sp>
      <p:pic>
        <p:nvPicPr>
          <p:cNvPr id="2" name="Bilde 1" descr="Foto: To elever som er ute, de måler tykkelsen av en trestamme. &#10;&#10;">
            <a:extLst>
              <a:ext uri="{FF2B5EF4-FFF2-40B4-BE49-F238E27FC236}">
                <a16:creationId xmlns:a16="http://schemas.microsoft.com/office/drawing/2014/main" id="{2F5D9F9C-F82E-A17C-A01E-7DD1667727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88" y="1825625"/>
            <a:ext cx="4416903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1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4460</TotalTime>
  <Words>844</Words>
  <Application>Microsoft Office PowerPoint</Application>
  <PresentationFormat>Widescreen</PresentationFormat>
  <Paragraphs>168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Office-tema</vt:lpstr>
      <vt:lpstr>Utstyr til uteaktivitetar – kva treng vi?</vt:lpstr>
      <vt:lpstr>Mål</vt:lpstr>
      <vt:lpstr>A – Samarbeid</vt:lpstr>
      <vt:lpstr>Tidsplan for økt A</vt:lpstr>
      <vt:lpstr>Uteaktivitet i elevrolle </vt:lpstr>
      <vt:lpstr>Uteaktivitet i elevrolle</vt:lpstr>
      <vt:lpstr>Etterarbeid i aktiviteten</vt:lpstr>
      <vt:lpstr>Vurder utstyr i uteaktivitetar</vt:lpstr>
      <vt:lpstr>Er utstyr ein barriere?</vt:lpstr>
      <vt:lpstr>Diskuter i grupper</vt:lpstr>
      <vt:lpstr>Samarbeid i grupper</vt:lpstr>
      <vt:lpstr>Del i plenum</vt:lpstr>
      <vt:lpstr>Planlegg utprøving</vt:lpstr>
      <vt:lpstr>Planlegg utprøving med elevar</vt:lpstr>
      <vt:lpstr>B – Utprøving</vt:lpstr>
      <vt:lpstr>C – Erfaringsdeling</vt:lpstr>
      <vt:lpstr>Mål</vt:lpstr>
      <vt:lpstr>Tidsplan for økt C</vt:lpstr>
      <vt:lpstr>Del erfaringar</vt:lpstr>
      <vt:lpstr>Uteaktivitet i elevrolle</vt:lpstr>
      <vt:lpstr>Korleis kan vi observere vind?</vt:lpstr>
      <vt:lpstr>Gjennomfør etterarbeid</vt:lpstr>
      <vt:lpstr>Diskusjon om utstyr</vt:lpstr>
      <vt:lpstr>Diskuter i grupper</vt:lpstr>
      <vt:lpstr>Oppsummering</vt:lpstr>
      <vt:lpstr>Oppsummering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Øystein Sørborg</cp:lastModifiedBy>
  <cp:revision>50</cp:revision>
  <cp:lastPrinted>2024-01-19T12:15:17Z</cp:lastPrinted>
  <dcterms:created xsi:type="dcterms:W3CDTF">2023-12-13T09:26:37Z</dcterms:created>
  <dcterms:modified xsi:type="dcterms:W3CDTF">2026-01-05T15:23:43Z</dcterms:modified>
</cp:coreProperties>
</file>