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74" r:id="rId4"/>
    <p:sldId id="266" r:id="rId5"/>
    <p:sldId id="278" r:id="rId6"/>
    <p:sldId id="260" r:id="rId7"/>
    <p:sldId id="285" r:id="rId8"/>
    <p:sldId id="286" r:id="rId9"/>
    <p:sldId id="287" r:id="rId10"/>
    <p:sldId id="268" r:id="rId11"/>
    <p:sldId id="261" r:id="rId12"/>
    <p:sldId id="263" r:id="rId13"/>
    <p:sldId id="277" r:id="rId14"/>
    <p:sldId id="272" r:id="rId15"/>
    <p:sldId id="262" r:id="rId16"/>
    <p:sldId id="265" r:id="rId17"/>
    <p:sldId id="267" r:id="rId18"/>
    <p:sldId id="269" r:id="rId19"/>
    <p:sldId id="283" r:id="rId20"/>
    <p:sldId id="259" r:id="rId21"/>
    <p:sldId id="284" r:id="rId2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1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20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92600-3382-485A-B607-C6B347B72027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4BD52-AA5A-4C79-9E48-6A27287DBD9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061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057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384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9110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400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8961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60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611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319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8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2273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1985-0F0B-45A7-BCCD-EA89B0798A4B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010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41985-0F0B-45A7-BCCD-EA89B0798A4B}" type="datetimeFigureOut">
              <a:rPr lang="nb-NO" smtClean="0"/>
              <a:t>04.02.2021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C6705-1801-4523-99A4-F089A46105C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13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ytrendyphone.no/images/apple_ipad.jpg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hyperlink" Target="http://www.google.no/imgres?imgurl=http://amobil.no/artikkelbilder/basestasjon.jpg&amp;imgrefurl=http://www.amobil.no/artikler/slik_tar_du_i_bruk_3g_og_edge/12101&amp;usg=__JxPFLdGEsL4bHmvn1o0fgi_5yZ4=&amp;h=302&amp;w=201&amp;sz=15&amp;hl=no&amp;start=9&amp;zoom=1&amp;tbnid=acJXT2arx66eiM:&amp;tbnh=116&amp;tbnw=77&amp;ei=gTaMTsvjOIn0sga6n8GNAg&amp;prev=/images?q%3Dbasestasjon%26um%3D1%26hl%3Dno%26rlz%3D1T4SKPT_enNO416NO417%26tbm%3Disch&amp;um=1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no/imgres?imgurl=http://www.hedmark.org/dm_pictures/acer-ferrari-3200-notebook-computer-pc_11930_1A40j9.jpg&amp;imgrefurl=http://www.hedmark.org/article.aspx?m%3D9%26amid%3D58432&amp;usg=__6s-1QKm8nvoFYmu0s3AN_7PvuKw=&amp;h=660&amp;w=660&amp;sz=83&amp;hl=no&amp;start=1&amp;zoom=1&amp;tbnid=fAsh2FNWs828SM:&amp;tbnh=138&amp;tbnw=138&amp;ei=CzaMTs6lKoPusgakm8iuAg&amp;prev=/images?q%3DPC%26um%3D1%26hl%3Dno%26rlz%3D1T4SKPT_enNO416NO417%26tbm%3Disch&amp;um=1&amp;itbs=1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png"/><Relationship Id="rId10" Type="http://schemas.openxmlformats.org/officeDocument/2006/relationships/hyperlink" Target="http://www.google.no/url?sa=i&amp;rct=j&amp;q=&amp;esrc=s&amp;source=images&amp;cd=&amp;cad=rja&amp;uact=8&amp;ved=0ahUKEwjnvfLU1bDSAhWGjiwKHb4SAg4QjRwIBw&amp;url=http://www.clasohlson.com/no/b/Multimedia/Nettverk/Routere&amp;psig=AFQjCNEKotoR9Alro-_CCuCvESknQGjljw&amp;ust=1488298380345599" TargetMode="External"/><Relationship Id="rId4" Type="http://schemas.openxmlformats.org/officeDocument/2006/relationships/hyperlink" Target="http://www.google.no/url?sa=i&amp;rct=j&amp;q=&amp;esrc=s&amp;source=images&amp;cd=&amp;cad=rja&amp;uact=8&amp;ved=0ahUKEwi4p96Z1rDSAhULiiwKHT2YCaoQjRwIBw&amp;url=http://learnlearn.net/verdensrommet,jorda/Satelitter.htm&amp;bvm=bv.148073327,d.bGg&amp;psig=AFQjCNFc5DYAsUuCZx15JKNlM_b-V-D3_g&amp;ust=1488298516267397" TargetMode="External"/><Relationship Id="rId9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google.no/url?sa=i&amp;rct=j&amp;q=&amp;esrc=s&amp;source=images&amp;cd=&amp;cad=rja&amp;uact=8&amp;ved=0ahUKEwivu9yh0LLSAhXDhiwKHYu4Ac4QjRwIBw&amp;url=http://www.chromacommunications.ca/product/iridium-extreme-satellite-phone-3/&amp;psig=AFQjCNHE-k8bvHNzzLR28cIRPcP7QZxs1A&amp;ust=1488365597766531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tv.nrk.no/serie/schrodingers-katt/dmpv73000515/05-02-2015#t=18m29s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tv.nrk.no/serie/schrodingers-katt/dmpv73000515/05-02-2015#t=18m29s" TargetMode="Externa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no/imgres?imgurl=http://amobil.no/artikkelbilder/basestasjon.jpg&amp;imgrefurl=http://www.amobil.no/artikler/slik_tar_du_i_bruk_3g_og_edge/12101&amp;usg=__JxPFLdGEsL4bHmvn1o0fgi_5yZ4=&amp;h=302&amp;w=201&amp;sz=15&amp;hl=no&amp;start=9&amp;zoom=1&amp;tbnid=acJXT2arx66eiM:&amp;tbnh=116&amp;tbnw=77&amp;ei=gTaMTsvjOIn0sga6n8GNAg&amp;prev=/images?q%3Dbasestasjon%26um%3D1%26hl%3Dno%26rlz%3D1T4SKPT_enNO416NO417%26tbm%3Disch&amp;um=1&amp;itbs=1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2" Type="http://schemas.openxmlformats.org/officeDocument/2006/relationships/hyperlink" Target="http://www.google.no/url?sa=i&amp;rct=j&amp;q=&amp;esrc=s&amp;source=images&amp;cd=&amp;cad=rja&amp;uact=8&amp;ved=0ahUKEwiG_5rT7sPSAhVGhywKHbOPB4QQjRwIBw&amp;url=http://www.dressursaklart.no/?p%3D9793&amp;bvm=bv.148747831,d.bGg&amp;psig=AFQjCNFYwyFABhDs3IkG7HrhpeD8yVk9cw&amp;ust=1488957919524387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no/url?sa=i&amp;rct=j&amp;q=&amp;esrc=s&amp;source=images&amp;cd=&amp;cad=rja&amp;uact=8&amp;ved=0ahUKEwirhM_C78PSAhUHXiwKHfrCBA8QjRwIBw&amp;url=https://husnes.org/2012/03/31/hvordan-tegne-oyne/&amp;bvm=bv.148747831,d.bGg&amp;psig=AFQjCNFvAK6e6CqgW4KnReVD2TYvwznyYA&amp;ust=1488958156606466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ytrendyphone.no/images/apple_ipad.jpg" TargetMode="External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hyperlink" Target="http://www.google.no/imgres?imgurl=http://amobil.no/artikkelbilder/basestasjon.jpg&amp;imgrefurl=http://www.amobil.no/artikler/slik_tar_du_i_bruk_3g_og_edge/12101&amp;usg=__JxPFLdGEsL4bHmvn1o0fgi_5yZ4=&amp;h=302&amp;w=201&amp;sz=15&amp;hl=no&amp;start=9&amp;zoom=1&amp;tbnid=acJXT2arx66eiM:&amp;tbnh=116&amp;tbnw=77&amp;ei=gTaMTsvjOIn0sga6n8GNAg&amp;prev=/images?q%3Dbasestasjon%26um%3D1%26hl%3Dno%26rlz%3D1T4SKPT_enNO416NO417%26tbm%3Disch&amp;um=1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no/imgres?imgurl=http://www.hedmark.org/dm_pictures/acer-ferrari-3200-notebook-computer-pc_11930_1A40j9.jpg&amp;imgrefurl=http://www.hedmark.org/article.aspx?m%3D9%26amid%3D58432&amp;usg=__6s-1QKm8nvoFYmu0s3AN_7PvuKw=&amp;h=660&amp;w=660&amp;sz=83&amp;hl=no&amp;start=1&amp;zoom=1&amp;tbnid=fAsh2FNWs828SM:&amp;tbnh=138&amp;tbnw=138&amp;ei=CzaMTs6lKoPusgakm8iuAg&amp;prev=/images?q%3DPC%26um%3D1%26hl%3Dno%26rlz%3D1T4SKPT_enNO416NO417%26tbm%3Disch&amp;um=1&amp;itbs=1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png"/><Relationship Id="rId10" Type="http://schemas.openxmlformats.org/officeDocument/2006/relationships/hyperlink" Target="http://www.google.no/url?sa=i&amp;rct=j&amp;q=&amp;esrc=s&amp;source=images&amp;cd=&amp;cad=rja&amp;uact=8&amp;ved=0ahUKEwjnvfLU1bDSAhWGjiwKHb4SAg4QjRwIBw&amp;url=http://www.clasohlson.com/no/b/Multimedia/Nettverk/Routere&amp;psig=AFQjCNEKotoR9Alro-_CCuCvESknQGjljw&amp;ust=1488298380345599" TargetMode="External"/><Relationship Id="rId4" Type="http://schemas.openxmlformats.org/officeDocument/2006/relationships/hyperlink" Target="http://www.google.no/url?sa=i&amp;rct=j&amp;q=&amp;esrc=s&amp;source=images&amp;cd=&amp;cad=rja&amp;uact=8&amp;ved=0ahUKEwi4p96Z1rDSAhULiiwKHT2YCaoQjRwIBw&amp;url=http://learnlearn.net/verdensrommet,jorda/Satelitter.htm&amp;bvm=bv.148073327,d.bGg&amp;psig=AFQjCNFc5DYAsUuCZx15JKNlM_b-V-D3_g&amp;ust=1488298516267397" TargetMode="External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LivOddrun\My Documents\NokiaLifeblogData\DataStore\Files\images\071020101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" t="-96" r="27083" b="25385"/>
          <a:stretch>
            <a:fillRect/>
          </a:stretch>
        </p:blipFill>
        <p:spPr bwMode="auto">
          <a:xfrm>
            <a:off x="227708" y="8546"/>
            <a:ext cx="8592764" cy="660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995936" y="3068960"/>
            <a:ext cx="936104" cy="11521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361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nary, Code, Privacy Policy, Woman, Face, View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260648"/>
            <a:ext cx="36724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>
                <a:solidFill>
                  <a:schemeClr val="bg1"/>
                </a:solidFill>
              </a:rPr>
              <a:t>Den binære koden vi sendte nå hadde kanskje en hastighet på </a:t>
            </a:r>
            <a:br>
              <a:rPr lang="nb-NO" sz="2400" b="1" dirty="0" smtClean="0">
                <a:solidFill>
                  <a:schemeClr val="bg1"/>
                </a:solidFill>
              </a:rPr>
            </a:br>
            <a:r>
              <a:rPr lang="nb-NO" sz="2400" b="1" dirty="0" smtClean="0">
                <a:solidFill>
                  <a:schemeClr val="bg1"/>
                </a:solidFill>
              </a:rPr>
              <a:t>1 bit i sekundet.</a:t>
            </a:r>
            <a:endParaRPr lang="nb-NO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706" y="3717032"/>
            <a:ext cx="28290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 smtClean="0">
                <a:solidFill>
                  <a:schemeClr val="bg1"/>
                </a:solidFill>
              </a:rPr>
              <a:t>Bit er en grunnleggende enhet for digital informasjon. Den har to mulige verdier, 0 eller 1. </a:t>
            </a:r>
            <a:endParaRPr lang="nb-NO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19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t, Server, Server Cabinet, Network, Cable, Patch Cabl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404664"/>
            <a:ext cx="3312368" cy="1569660"/>
          </a:xfrm>
          <a:prstGeom prst="rect">
            <a:avLst/>
          </a:prstGeom>
          <a:solidFill>
            <a:srgbClr val="080808">
              <a:alpha val="43922"/>
            </a:srgbClr>
          </a:solidFill>
          <a:effectLst/>
        </p:spPr>
        <p:txBody>
          <a:bodyPr wrap="square" rtlCol="0">
            <a:spAutoFit/>
          </a:bodyPr>
          <a:lstStyle/>
          <a:p>
            <a:r>
              <a:rPr lang="nb-NO" sz="2400" b="1" dirty="0" smtClean="0">
                <a:solidFill>
                  <a:schemeClr val="bg1"/>
                </a:solidFill>
              </a:rPr>
              <a:t>I dag er det mange som har 100 Mbit/s hjemme. Det er 100 000 000 bits i sekundet.</a:t>
            </a:r>
            <a:endParaRPr lang="nb-NO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68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 smtClean="0"/>
              <a:t>Tilbake til oppdraget</a:t>
            </a:r>
            <a:endParaRPr lang="nb-NO" sz="4000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 smtClean="0"/>
              <a:t>Idékonkurranse fra Snakketøyet AS</a:t>
            </a:r>
          </a:p>
          <a:p>
            <a:r>
              <a:rPr lang="nb-NO" sz="3600" dirty="0" smtClean="0"/>
              <a:t>Finn opp et smart klesplagg som kommuniserer trådløst med </a:t>
            </a:r>
            <a:r>
              <a:rPr lang="nb-NO" sz="3600" dirty="0"/>
              <a:t>internett for å dekke et </a:t>
            </a:r>
            <a:r>
              <a:rPr lang="nb-NO" sz="3600" dirty="0" smtClean="0"/>
              <a:t>behov.</a:t>
            </a:r>
            <a:endParaRPr lang="nb-NO" sz="3600" dirty="0"/>
          </a:p>
          <a:p>
            <a:r>
              <a:rPr lang="nb-NO" sz="3600" dirty="0" smtClean="0"/>
              <a:t>Presenter </a:t>
            </a:r>
            <a:r>
              <a:rPr lang="nb-NO" sz="3600" dirty="0"/>
              <a:t>idéen </a:t>
            </a:r>
            <a:r>
              <a:rPr lang="nb-NO" sz="3600" dirty="0" smtClean="0"/>
              <a:t>gjennom film eller bildeserie.</a:t>
            </a:r>
            <a:endParaRPr lang="nb-NO" sz="3600" dirty="0"/>
          </a:p>
          <a:p>
            <a:pPr marL="0" indent="0">
              <a:buNone/>
            </a:pPr>
            <a:endParaRPr lang="nb-NO" sz="3600" dirty="0" smtClean="0"/>
          </a:p>
          <a:p>
            <a:endParaRPr lang="nb-NO" sz="3600" dirty="0" smtClean="0"/>
          </a:p>
        </p:txBody>
      </p:sp>
      <p:sp>
        <p:nvSpPr>
          <p:cNvPr id="4" name="Oval Callout 3"/>
          <p:cNvSpPr/>
          <p:nvPr/>
        </p:nvSpPr>
        <p:spPr bwMode="auto">
          <a:xfrm>
            <a:off x="3995936" y="4797152"/>
            <a:ext cx="4760621" cy="1503784"/>
          </a:xfrm>
          <a:prstGeom prst="wedgeEllipseCallout">
            <a:avLst>
              <a:gd name="adj1" fmla="val -13798"/>
              <a:gd name="adj2" fmla="val -9724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Hva slags kommunikasjon trenger plagget?</a:t>
            </a:r>
          </a:p>
        </p:txBody>
      </p:sp>
    </p:spTree>
    <p:extLst>
      <p:ext uri="{BB962C8B-B14F-4D97-AF65-F5344CB8AC3E}">
        <p14:creationId xmlns:p14="http://schemas.microsoft.com/office/powerpoint/2010/main" val="282975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6" name="Group 86015"/>
          <p:cNvGrpSpPr/>
          <p:nvPr/>
        </p:nvGrpSpPr>
        <p:grpSpPr>
          <a:xfrm>
            <a:off x="437908" y="1124744"/>
            <a:ext cx="6927652" cy="4032448"/>
            <a:chOff x="437908" y="1124744"/>
            <a:chExt cx="6927652" cy="4032448"/>
          </a:xfrm>
        </p:grpSpPr>
        <p:pic>
          <p:nvPicPr>
            <p:cNvPr id="9" name="Picture 20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53953" y="2753255"/>
              <a:ext cx="1411607" cy="941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Oval 20"/>
            <p:cNvSpPr/>
            <p:nvPr/>
          </p:nvSpPr>
          <p:spPr bwMode="auto">
            <a:xfrm>
              <a:off x="437908" y="1124744"/>
              <a:ext cx="6904385" cy="4032448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6338807" y="2161333"/>
              <a:ext cx="448842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400">
                  <a:latin typeface="+mj-lt"/>
                </a:rPr>
                <a:t>Ute</a:t>
              </a:r>
              <a:endParaRPr lang="en-GB" altLang="nb-NO" sz="1400">
                <a:latin typeface="+mj-lt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0149" y="175450"/>
            <a:ext cx="4360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latin typeface="+mj-lt"/>
              </a:rPr>
              <a:t>Fire kategorier trådløs kommunikasjon:</a:t>
            </a:r>
            <a:endParaRPr lang="nb-NO" sz="2000" b="1" dirty="0">
              <a:latin typeface="+mj-lt"/>
            </a:endParaRPr>
          </a:p>
        </p:txBody>
      </p:sp>
      <p:grpSp>
        <p:nvGrpSpPr>
          <p:cNvPr id="86017" name="Group 86016"/>
          <p:cNvGrpSpPr/>
          <p:nvPr/>
        </p:nvGrpSpPr>
        <p:grpSpPr>
          <a:xfrm>
            <a:off x="414989" y="548680"/>
            <a:ext cx="8621507" cy="5192960"/>
            <a:chOff x="414989" y="548680"/>
            <a:chExt cx="8621507" cy="5192960"/>
          </a:xfrm>
        </p:grpSpPr>
        <p:pic>
          <p:nvPicPr>
            <p:cNvPr id="86020" name="Picture 4" descr="Image result for satelitt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5793" y="2294411"/>
              <a:ext cx="1277634" cy="1543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 bwMode="auto">
            <a:xfrm>
              <a:off x="414989" y="548680"/>
              <a:ext cx="8621507" cy="5192960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14989" y="2103450"/>
            <a:ext cx="4032448" cy="2088232"/>
            <a:chOff x="414989" y="2103450"/>
            <a:chExt cx="4032448" cy="2088232"/>
          </a:xfrm>
        </p:grpSpPr>
        <p:pic>
          <p:nvPicPr>
            <p:cNvPr id="5" name="Picture 30" descr="http://t1.gstatic.com/images?q=tbn:ANd9GcQtrrewDJgXnmBhrNuryIshXyFQ4s7LUpWKSjcnm3PPTmoqjHNjVK7FrOpRaQ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1293" y="2557202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9" descr="Se bildet i full størrelse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029" y="2749359"/>
              <a:ext cx="42068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73"/>
            <p:cNvGrpSpPr>
              <a:grpSpLocks/>
            </p:cNvGrpSpPr>
            <p:nvPr/>
          </p:nvGrpSpPr>
          <p:grpSpPr bwMode="auto">
            <a:xfrm rot="11929974" flipH="1" flipV="1">
              <a:off x="1240183" y="2900245"/>
              <a:ext cx="229708" cy="294348"/>
              <a:chOff x="432" y="624"/>
              <a:chExt cx="672" cy="624"/>
            </a:xfrm>
          </p:grpSpPr>
          <p:sp>
            <p:nvSpPr>
              <p:cNvPr id="13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4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5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</p:grpSp>
        <p:grpSp>
          <p:nvGrpSpPr>
            <p:cNvPr id="16" name="Group 73"/>
            <p:cNvGrpSpPr>
              <a:grpSpLocks/>
            </p:cNvGrpSpPr>
            <p:nvPr/>
          </p:nvGrpSpPr>
          <p:grpSpPr bwMode="auto">
            <a:xfrm rot="5151437" flipH="1" flipV="1">
              <a:off x="2857200" y="2858518"/>
              <a:ext cx="252908" cy="291588"/>
              <a:chOff x="432" y="624"/>
              <a:chExt cx="672" cy="624"/>
            </a:xfrm>
            <a:noFill/>
          </p:grpSpPr>
          <p:sp>
            <p:nvSpPr>
              <p:cNvPr id="17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8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9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</p:grpSp>
        <p:sp>
          <p:nvSpPr>
            <p:cNvPr id="7" name="Oval 6"/>
            <p:cNvSpPr/>
            <p:nvPr/>
          </p:nvSpPr>
          <p:spPr bwMode="auto">
            <a:xfrm>
              <a:off x="414989" y="2103450"/>
              <a:ext cx="4032448" cy="208823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14989" y="1603892"/>
            <a:ext cx="5303209" cy="3150972"/>
            <a:chOff x="414989" y="1603892"/>
            <a:chExt cx="5303209" cy="3150972"/>
          </a:xfrm>
        </p:grpSpPr>
        <p:pic>
          <p:nvPicPr>
            <p:cNvPr id="86018" name="Picture 2" descr="Image result for trådløs ruter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662" y="2866292"/>
              <a:ext cx="764423" cy="705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Oval 22"/>
            <p:cNvSpPr/>
            <p:nvPr/>
          </p:nvSpPr>
          <p:spPr bwMode="auto">
            <a:xfrm>
              <a:off x="414989" y="1603892"/>
              <a:ext cx="5303209" cy="315097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20" name="Oval Callout 19"/>
          <p:cNvSpPr/>
          <p:nvPr/>
        </p:nvSpPr>
        <p:spPr bwMode="auto">
          <a:xfrm>
            <a:off x="0" y="4551722"/>
            <a:ext cx="3608493" cy="1872208"/>
          </a:xfrm>
          <a:prstGeom prst="wedgeEllipseCallout">
            <a:avLst>
              <a:gd name="adj1" fmla="val 8639"/>
              <a:gd name="adj2" fmla="val -128616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Direkte</a:t>
            </a:r>
            <a:r>
              <a:rPr kumimoji="0" lang="nb-NO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kommunikasjon</a:t>
            </a:r>
            <a:endParaRPr kumimoji="0" lang="nb-NO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Rekkevidde: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 Bluetooth: ca.</a:t>
            </a:r>
            <a:r>
              <a:rPr kumimoji="0" lang="nb-NO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100 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  NFC: ca. 20 cm</a:t>
            </a:r>
            <a:endParaRPr kumimoji="0" lang="nb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4" name="Oval Callout 23"/>
          <p:cNvSpPr/>
          <p:nvPr/>
        </p:nvSpPr>
        <p:spPr bwMode="auto">
          <a:xfrm>
            <a:off x="2466677" y="4907264"/>
            <a:ext cx="3608493" cy="1872208"/>
          </a:xfrm>
          <a:prstGeom prst="wedgeEllipseCallout">
            <a:avLst>
              <a:gd name="adj1" fmla="val 2069"/>
              <a:gd name="adj2" fmla="val -90393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Småcelle (</a:t>
            </a:r>
            <a:r>
              <a:rPr kumimoji="0" lang="nb-NO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wifi</a:t>
            </a: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Rekkevidde: innen huset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400" dirty="0" smtClean="0">
              <a:latin typeface="+mj-lt"/>
            </a:endParaRPr>
          </a:p>
        </p:txBody>
      </p:sp>
      <p:sp>
        <p:nvSpPr>
          <p:cNvPr id="22" name="Oval Callout 21"/>
          <p:cNvSpPr/>
          <p:nvPr/>
        </p:nvSpPr>
        <p:spPr bwMode="auto">
          <a:xfrm>
            <a:off x="5139971" y="4805536"/>
            <a:ext cx="3608493" cy="1872208"/>
          </a:xfrm>
          <a:prstGeom prst="wedgeEllipseCallout">
            <a:avLst>
              <a:gd name="adj1" fmla="val -13798"/>
              <a:gd name="adj2" fmla="val -9724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Storcelle (4G/5G)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Rekkevidde: avhengig av tjeneste.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Maks. 35 km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600" dirty="0" smtClean="0">
              <a:latin typeface="+mj-lt"/>
            </a:endParaRPr>
          </a:p>
        </p:txBody>
      </p:sp>
      <p:sp>
        <p:nvSpPr>
          <p:cNvPr id="27" name="Oval Callout 26"/>
          <p:cNvSpPr/>
          <p:nvPr/>
        </p:nvSpPr>
        <p:spPr bwMode="auto">
          <a:xfrm>
            <a:off x="4895434" y="0"/>
            <a:ext cx="3709013" cy="1872208"/>
          </a:xfrm>
          <a:prstGeom prst="wedgeEllipseCallout">
            <a:avLst>
              <a:gd name="adj1" fmla="val 18783"/>
              <a:gd name="adj2" fmla="val 73275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Satellitt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dirty="0" smtClean="0">
                <a:latin typeface="+mj-lt"/>
              </a:rPr>
              <a:t>Rekkevidde: store landområder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49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2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atellite phon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2237"/>
            <a:ext cx="6019800" cy="601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5364088" y="1124744"/>
            <a:ext cx="3600400" cy="1584176"/>
          </a:xfrm>
          <a:prstGeom prst="wedgeEllipseCallout">
            <a:avLst>
              <a:gd name="adj1" fmla="val -50171"/>
              <a:gd name="adj2" fmla="val 26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Eksempel: Satellittkommunikasjon krever mer energi og må ha større batteri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7000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Callout 2"/>
          <p:cNvSpPr/>
          <p:nvPr/>
        </p:nvSpPr>
        <p:spPr>
          <a:xfrm>
            <a:off x="5364088" y="1124744"/>
            <a:ext cx="3960440" cy="1584176"/>
          </a:xfrm>
          <a:prstGeom prst="wedgeEllipseCallout">
            <a:avLst>
              <a:gd name="adj1" fmla="val -50171"/>
              <a:gd name="adj2" fmla="val 26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Nå skal vi se på eksempler på smarte plagg. </a:t>
            </a:r>
            <a:endParaRPr lang="nb-NO" dirty="0"/>
          </a:p>
        </p:txBody>
      </p:sp>
      <p:grpSp>
        <p:nvGrpSpPr>
          <p:cNvPr id="7" name="Group 6"/>
          <p:cNvGrpSpPr/>
          <p:nvPr/>
        </p:nvGrpSpPr>
        <p:grpSpPr>
          <a:xfrm>
            <a:off x="-2328" y="0"/>
            <a:ext cx="9742581" cy="6858000"/>
            <a:chOff x="-2328" y="0"/>
            <a:chExt cx="9742581" cy="6858000"/>
          </a:xfrm>
        </p:grpSpPr>
        <p:pic>
          <p:nvPicPr>
            <p:cNvPr id="4099" name="Picture 3">
              <a:hlinkClick r:id="rId2"/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93" t="10167" r="18191" b="7421"/>
            <a:stretch/>
          </p:blipFill>
          <p:spPr bwMode="auto">
            <a:xfrm>
              <a:off x="-2328" y="0"/>
              <a:ext cx="9742581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Handlingsknapp: gå framover eller til neste 5">
              <a:hlinkClick r:id="rId2" highlightClick="1"/>
              <a:extLst>
                <a:ext uri="{FF2B5EF4-FFF2-40B4-BE49-F238E27FC236}">
                  <a16:creationId xmlns:a16="http://schemas.microsoft.com/office/drawing/2014/main" id="{A187DFD1-D330-49E5-96C1-489AC522ED29}"/>
                </a:ext>
              </a:extLst>
            </p:cNvPr>
            <p:cNvSpPr/>
            <p:nvPr/>
          </p:nvSpPr>
          <p:spPr>
            <a:xfrm>
              <a:off x="3491880" y="2060848"/>
              <a:ext cx="1512168" cy="1008112"/>
            </a:xfrm>
            <a:prstGeom prst="actionButtonForwardNext">
              <a:avLst/>
            </a:prstGeom>
            <a:solidFill>
              <a:schemeClr val="bg1">
                <a:lumMod val="95000"/>
                <a:alpha val="47843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67535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 smtClean="0"/>
              <a:t>Oppdrag snakketøy</a:t>
            </a:r>
            <a:endParaRPr lang="nb-NO" b="1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446856" y="144806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4000" b="1" dirty="0" smtClean="0">
                <a:solidFill>
                  <a:srgbClr val="FF0000"/>
                </a:solidFill>
              </a:rPr>
              <a:t>Bruk 5 minutt på å diskutere </a:t>
            </a:r>
            <a:endParaRPr lang="nb-NO" sz="2400" b="1" dirty="0" smtClean="0">
              <a:solidFill>
                <a:srgbClr val="FF0000"/>
              </a:solidFill>
            </a:endParaRPr>
          </a:p>
        </p:txBody>
      </p:sp>
      <p:sp>
        <p:nvSpPr>
          <p:cNvPr id="5" name="Bildeforklaring formet som en sky 4"/>
          <p:cNvSpPr/>
          <p:nvPr/>
        </p:nvSpPr>
        <p:spPr>
          <a:xfrm>
            <a:off x="5881791" y="3466408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143815" y="3641013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Bildeforklaring formet som en sky 6"/>
          <p:cNvSpPr/>
          <p:nvPr/>
        </p:nvSpPr>
        <p:spPr>
          <a:xfrm>
            <a:off x="3563888" y="4221088"/>
            <a:ext cx="2232248" cy="208823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854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93" t="10167" r="25678" b="7421"/>
          <a:stretch/>
        </p:blipFill>
        <p:spPr bwMode="auto">
          <a:xfrm>
            <a:off x="-2328" y="0"/>
            <a:ext cx="8592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67544" y="2636912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b="1" dirty="0">
              <a:solidFill>
                <a:schemeClr val="bg1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251520" y="548680"/>
            <a:ext cx="2088232" cy="2016224"/>
          </a:xfrm>
          <a:prstGeom prst="wedgeRoundRectCallout">
            <a:avLst>
              <a:gd name="adj1" fmla="val 68007"/>
              <a:gd name="adj2" fmla="val 23689"/>
              <a:gd name="adj3" fmla="val 16667"/>
            </a:avLst>
          </a:prstGeom>
          <a:solidFill>
            <a:srgbClr val="080808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b="1" dirty="0">
                <a:solidFill>
                  <a:schemeClr val="bg1"/>
                </a:solidFill>
              </a:rPr>
              <a:t>I filmen så vi at et elektronisk plagg ble brukt for å behandle </a:t>
            </a:r>
            <a:r>
              <a:rPr lang="nn-NO" b="1" dirty="0" err="1">
                <a:solidFill>
                  <a:schemeClr val="bg1"/>
                </a:solidFill>
              </a:rPr>
              <a:t>sykdomsplager</a:t>
            </a:r>
            <a:r>
              <a:rPr lang="nn-NO" b="1" dirty="0">
                <a:solidFill>
                  <a:schemeClr val="bg1"/>
                </a:solidFill>
              </a:rPr>
              <a:t>.</a:t>
            </a:r>
            <a:endParaRPr lang="nb-NO" b="1" dirty="0">
              <a:solidFill>
                <a:schemeClr val="bg1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6012160" y="764704"/>
            <a:ext cx="2448272" cy="2016224"/>
          </a:xfrm>
          <a:prstGeom prst="wedgeRoundRectCallout">
            <a:avLst>
              <a:gd name="adj1" fmla="val -59482"/>
              <a:gd name="adj2" fmla="val 29358"/>
              <a:gd name="adj3" fmla="val 16667"/>
            </a:avLst>
          </a:prstGeom>
          <a:solidFill>
            <a:srgbClr val="080808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b="1" dirty="0">
                <a:solidFill>
                  <a:schemeClr val="bg1"/>
                </a:solidFill>
              </a:rPr>
              <a:t>Helseopplysninger er sensitiv informasjon som ikke fremmede skal ha tak i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6156176" y="3429000"/>
            <a:ext cx="2448272" cy="1440160"/>
          </a:xfrm>
          <a:prstGeom prst="wedgeRoundRectCallout">
            <a:avLst>
              <a:gd name="adj1" fmla="val 19166"/>
              <a:gd name="adj2" fmla="val 65465"/>
              <a:gd name="adj3" fmla="val 16667"/>
            </a:avLst>
          </a:prstGeom>
          <a:solidFill>
            <a:srgbClr val="080808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b="1" dirty="0"/>
              <a:t>Slik informasjon må derfor bli kryptert</a:t>
            </a:r>
            <a:endParaRPr lang="nb-N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18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lobal Security, Hacker, Cyber Crime, Inter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9081" y="0"/>
            <a:ext cx="117565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683568" y="350100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 smtClean="0">
                <a:solidFill>
                  <a:schemeClr val="bg1"/>
                </a:solidFill>
              </a:rPr>
              <a:t>Kryptering</a:t>
            </a:r>
            <a:endParaRPr lang="nb-NO" b="1" dirty="0">
              <a:solidFill>
                <a:schemeClr val="bg1"/>
              </a:solidFill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5364088" y="1124744"/>
            <a:ext cx="3960440" cy="1584176"/>
          </a:xfrm>
          <a:prstGeom prst="wedgeEllipseCallout">
            <a:avLst>
              <a:gd name="adj1" fmla="val -50171"/>
              <a:gd name="adj2" fmla="val 26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Dere får  nå en kryptert streng. Noter i elevarket </a:t>
            </a:r>
            <a:r>
              <a:rPr lang="nb-NO" i="1" dirty="0" smtClean="0"/>
              <a:t>Kryptert kode.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404429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16632"/>
            <a:ext cx="4968552" cy="6627709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5183560" y="1196752"/>
            <a:ext cx="3960440" cy="1584176"/>
          </a:xfrm>
          <a:prstGeom prst="wedgeEllipseCallout">
            <a:avLst>
              <a:gd name="adj1" fmla="val -29081"/>
              <a:gd name="adj2" fmla="val -49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For å </a:t>
            </a:r>
            <a:r>
              <a:rPr lang="nb-NO" dirty="0" err="1" smtClean="0"/>
              <a:t>dekryptere</a:t>
            </a:r>
            <a:r>
              <a:rPr lang="nb-NO" dirty="0" smtClean="0"/>
              <a:t> må vi ha en krypteringsnøkkel.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217920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34292"/>
            <a:ext cx="7848872" cy="591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ktangel 1"/>
          <p:cNvSpPr/>
          <p:nvPr/>
        </p:nvSpPr>
        <p:spPr>
          <a:xfrm>
            <a:off x="2915816" y="260648"/>
            <a:ext cx="34197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800" dirty="0" smtClean="0"/>
              <a:t>www.finnsenderen.no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320196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-media-cache-ak0.pinimg.com/736x/19/b9/45/19b9458be7eb0aa406506a049f0bce5f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2901" r="18417" b="2652"/>
          <a:stretch/>
        </p:blipFill>
        <p:spPr bwMode="auto">
          <a:xfrm rot="5400000">
            <a:off x="3278227" y="-1169697"/>
            <a:ext cx="2880320" cy="703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41862" y="44624"/>
            <a:ext cx="3540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600" dirty="0" smtClean="0"/>
              <a:t>Krypteringsnøkkel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88501" y="2025714"/>
            <a:ext cx="6659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600" dirty="0" smtClean="0"/>
              <a:t>Bytt om rekkefølgen til to og to tall</a:t>
            </a:r>
          </a:p>
        </p:txBody>
      </p:sp>
      <p:sp>
        <p:nvSpPr>
          <p:cNvPr id="5" name="Rectangle 4"/>
          <p:cNvSpPr/>
          <p:nvPr/>
        </p:nvSpPr>
        <p:spPr>
          <a:xfrm>
            <a:off x="2881140" y="5148481"/>
            <a:ext cx="36615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4800" b="0" dirty="0" smtClean="0">
                <a:solidFill>
                  <a:schemeClr val="tx1"/>
                </a:solidFill>
                <a:effectLst/>
              </a:rPr>
              <a:t>0 1 0 0 0 0 0 1</a:t>
            </a:r>
            <a:endParaRPr lang="nb-NO" sz="4800" dirty="0"/>
          </a:p>
        </p:txBody>
      </p:sp>
      <p:sp>
        <p:nvSpPr>
          <p:cNvPr id="6" name="Rectangle 5"/>
          <p:cNvSpPr/>
          <p:nvPr/>
        </p:nvSpPr>
        <p:spPr>
          <a:xfrm>
            <a:off x="2881140" y="4221088"/>
            <a:ext cx="36615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4800" b="0" dirty="0" smtClean="0">
                <a:solidFill>
                  <a:schemeClr val="tx1"/>
                </a:solidFill>
                <a:effectLst/>
              </a:rPr>
              <a:t>1 0 0 0 0 0 1 0</a:t>
            </a:r>
            <a:endParaRPr lang="nb-NO" sz="48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131840" y="4941168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004482" y="4941168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860032" y="4941604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796136" y="4941604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131840" y="4941168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004482" y="495015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932040" y="495015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5832552" y="4950150"/>
            <a:ext cx="43204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Callout 15"/>
          <p:cNvSpPr/>
          <p:nvPr/>
        </p:nvSpPr>
        <p:spPr>
          <a:xfrm>
            <a:off x="5183560" y="2780928"/>
            <a:ext cx="3960440" cy="1584176"/>
          </a:xfrm>
          <a:prstGeom prst="wedgeEllipseCallout">
            <a:avLst>
              <a:gd name="adj1" fmla="val -29081"/>
              <a:gd name="adj2" fmla="val -49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Bruk krypteringsnøkkelen for å </a:t>
            </a:r>
            <a:r>
              <a:rPr lang="nb-NO" dirty="0" err="1" smtClean="0"/>
              <a:t>dekryptere</a:t>
            </a:r>
            <a:r>
              <a:rPr lang="nb-NO" dirty="0" smtClean="0"/>
              <a:t> ordet.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104869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-media-cache-ak0.pinimg.com/736x/19/b9/45/19b9458be7eb0aa406506a049f0bce5f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7" t="2901" r="18417" b="2652"/>
          <a:stretch/>
        </p:blipFill>
        <p:spPr bwMode="auto">
          <a:xfrm rot="5400000">
            <a:off x="3278227" y="-1169697"/>
            <a:ext cx="2880320" cy="703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76200" y="44624"/>
            <a:ext cx="60714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3600" dirty="0" smtClean="0"/>
              <a:t>Lag din egen krypteringsnøkkel </a:t>
            </a:r>
          </a:p>
        </p:txBody>
      </p:sp>
      <p:sp>
        <p:nvSpPr>
          <p:cNvPr id="17" name="Oval Callout 16"/>
          <p:cNvSpPr/>
          <p:nvPr/>
        </p:nvSpPr>
        <p:spPr>
          <a:xfrm>
            <a:off x="4644008" y="3212976"/>
            <a:ext cx="3960440" cy="1584176"/>
          </a:xfrm>
          <a:prstGeom prst="wedgeEllipseCallout">
            <a:avLst>
              <a:gd name="adj1" fmla="val -29081"/>
              <a:gd name="adj2" fmla="val -49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I par: Lag en egen krypteringsnøkkel og krypter et ord på tre bokstaver.</a:t>
            </a:r>
            <a:endParaRPr lang="nb-NO" dirty="0"/>
          </a:p>
        </p:txBody>
      </p:sp>
      <p:sp>
        <p:nvSpPr>
          <p:cNvPr id="18" name="Oval Callout 17"/>
          <p:cNvSpPr/>
          <p:nvPr/>
        </p:nvSpPr>
        <p:spPr>
          <a:xfrm>
            <a:off x="395536" y="4221088"/>
            <a:ext cx="3960440" cy="1584176"/>
          </a:xfrm>
          <a:prstGeom prst="wedgeEllipseCallout">
            <a:avLst>
              <a:gd name="adj1" fmla="val -29081"/>
              <a:gd name="adj2" fmla="val -496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Gi krypteringsnøkkel og kryptert streng til et annet </a:t>
            </a:r>
            <a:r>
              <a:rPr lang="nb-NO" dirty="0" err="1" smtClean="0"/>
              <a:t>elevpar</a:t>
            </a:r>
            <a:r>
              <a:rPr lang="nb-NO" dirty="0" smtClean="0"/>
              <a:t>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3659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6063" y="333027"/>
            <a:ext cx="3194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 smtClean="0"/>
              <a:t>Hva er dekning?</a:t>
            </a:r>
            <a:endParaRPr lang="nb-NO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772648" y="3037104"/>
            <a:ext cx="1927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En basestasjon sender og mottar mikrobølger.</a:t>
            </a:r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2828018" y="3960434"/>
            <a:ext cx="4098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Mikrobølger stråler ut på samme måte som lys, men de er ikke synlige for øyet.</a:t>
            </a:r>
            <a:endParaRPr lang="nb-NO" dirty="0"/>
          </a:p>
        </p:txBody>
      </p:sp>
      <p:sp>
        <p:nvSpPr>
          <p:cNvPr id="8" name="TextBox 7"/>
          <p:cNvSpPr txBox="1"/>
          <p:nvPr/>
        </p:nvSpPr>
        <p:spPr>
          <a:xfrm>
            <a:off x="6926539" y="5085184"/>
            <a:ext cx="1823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Lysstråler må treffe øyet ditt for at du skal se.</a:t>
            </a:r>
            <a:endParaRPr lang="nb-NO" dirty="0"/>
          </a:p>
        </p:txBody>
      </p:sp>
      <p:pic>
        <p:nvPicPr>
          <p:cNvPr id="2050" name="Picture 2" descr="Bilderesultat for lyspær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54" y="908720"/>
            <a:ext cx="3240360" cy="195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62967" y="2864110"/>
            <a:ext cx="192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En lyspære sender ut lys.</a:t>
            </a:r>
            <a:endParaRPr lang="nb-NO" dirty="0"/>
          </a:p>
        </p:txBody>
      </p:sp>
      <p:pic>
        <p:nvPicPr>
          <p:cNvPr id="2052" name="Picture 4" descr="Bilderesultat for mobiltelefon iphone 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44" y="4799479"/>
            <a:ext cx="1653210" cy="165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35696" y="5192133"/>
            <a:ext cx="3025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Mikrobølger må treffe antennen på telefonen for at det skal være dekning.</a:t>
            </a:r>
          </a:p>
        </p:txBody>
      </p:sp>
      <p:sp>
        <p:nvSpPr>
          <p:cNvPr id="9" name="AutoShape 6" descr="Bilderesultat for tegnet øy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1" name="AutoShape 8" descr="Bilderesultat for tegnet øy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2058" name="Picture 10" descr="Bilderesultat for tegnet øyn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92" y="5085184"/>
            <a:ext cx="1424142" cy="87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970" y="1590376"/>
            <a:ext cx="2036846" cy="135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374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16" name="Group 86015"/>
          <p:cNvGrpSpPr/>
          <p:nvPr/>
        </p:nvGrpSpPr>
        <p:grpSpPr>
          <a:xfrm>
            <a:off x="437908" y="1124744"/>
            <a:ext cx="6927652" cy="4032448"/>
            <a:chOff x="437908" y="1124744"/>
            <a:chExt cx="6927652" cy="4032448"/>
          </a:xfrm>
        </p:grpSpPr>
        <p:pic>
          <p:nvPicPr>
            <p:cNvPr id="9" name="Picture 20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53953" y="2753255"/>
              <a:ext cx="1411607" cy="941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Oval 20"/>
            <p:cNvSpPr/>
            <p:nvPr/>
          </p:nvSpPr>
          <p:spPr bwMode="auto">
            <a:xfrm>
              <a:off x="437908" y="1124744"/>
              <a:ext cx="6904385" cy="4032448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6338807" y="2161333"/>
              <a:ext cx="448842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400">
                  <a:latin typeface="+mj-lt"/>
                </a:rPr>
                <a:t>Ute</a:t>
              </a:r>
              <a:endParaRPr lang="en-GB" altLang="nb-NO" sz="1400">
                <a:latin typeface="+mj-lt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60149" y="175450"/>
            <a:ext cx="4360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b="1" dirty="0" smtClean="0">
                <a:latin typeface="+mj-lt"/>
              </a:rPr>
              <a:t>Fire kategorier trådløs kommunikasjon:</a:t>
            </a:r>
            <a:endParaRPr lang="nb-NO" sz="2000" b="1" dirty="0">
              <a:latin typeface="+mj-lt"/>
            </a:endParaRPr>
          </a:p>
        </p:txBody>
      </p:sp>
      <p:grpSp>
        <p:nvGrpSpPr>
          <p:cNvPr id="86017" name="Group 86016"/>
          <p:cNvGrpSpPr/>
          <p:nvPr/>
        </p:nvGrpSpPr>
        <p:grpSpPr>
          <a:xfrm>
            <a:off x="414989" y="548680"/>
            <a:ext cx="8621507" cy="5192960"/>
            <a:chOff x="414989" y="548680"/>
            <a:chExt cx="8621507" cy="5192960"/>
          </a:xfrm>
        </p:grpSpPr>
        <p:pic>
          <p:nvPicPr>
            <p:cNvPr id="86020" name="Picture 4" descr="Image result for satelitt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5793" y="2294411"/>
              <a:ext cx="1277634" cy="15431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Oval 25"/>
            <p:cNvSpPr/>
            <p:nvPr/>
          </p:nvSpPr>
          <p:spPr bwMode="auto">
            <a:xfrm>
              <a:off x="414989" y="548680"/>
              <a:ext cx="8621507" cy="5192960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14989" y="2103450"/>
            <a:ext cx="4032448" cy="2088232"/>
            <a:chOff x="414989" y="2103450"/>
            <a:chExt cx="4032448" cy="2088232"/>
          </a:xfrm>
        </p:grpSpPr>
        <p:pic>
          <p:nvPicPr>
            <p:cNvPr id="5" name="Picture 30" descr="http://t1.gstatic.com/images?q=tbn:ANd9GcQtrrewDJgXnmBhrNuryIshXyFQ4s7LUpWKSjcnm3PPTmoqjHNjVK7FrOpRaQ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1293" y="2557202"/>
              <a:ext cx="914400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9" descr="Se bildet i full størrelse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029" y="2749359"/>
              <a:ext cx="42068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73"/>
            <p:cNvGrpSpPr>
              <a:grpSpLocks/>
            </p:cNvGrpSpPr>
            <p:nvPr/>
          </p:nvGrpSpPr>
          <p:grpSpPr bwMode="auto">
            <a:xfrm rot="11929974" flipH="1" flipV="1">
              <a:off x="1240183" y="2900245"/>
              <a:ext cx="229708" cy="294348"/>
              <a:chOff x="432" y="624"/>
              <a:chExt cx="672" cy="624"/>
            </a:xfrm>
          </p:grpSpPr>
          <p:sp>
            <p:nvSpPr>
              <p:cNvPr id="13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4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5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</p:grpSp>
        <p:grpSp>
          <p:nvGrpSpPr>
            <p:cNvPr id="16" name="Group 73"/>
            <p:cNvGrpSpPr>
              <a:grpSpLocks/>
            </p:cNvGrpSpPr>
            <p:nvPr/>
          </p:nvGrpSpPr>
          <p:grpSpPr bwMode="auto">
            <a:xfrm rot="5151437" flipH="1" flipV="1">
              <a:off x="2857200" y="2858518"/>
              <a:ext cx="252908" cy="291588"/>
              <a:chOff x="432" y="624"/>
              <a:chExt cx="672" cy="624"/>
            </a:xfrm>
            <a:noFill/>
          </p:grpSpPr>
          <p:sp>
            <p:nvSpPr>
              <p:cNvPr id="17" name="Arc 74"/>
              <p:cNvSpPr>
                <a:spLocks/>
              </p:cNvSpPr>
              <p:nvPr/>
            </p:nvSpPr>
            <p:spPr bwMode="auto">
              <a:xfrm>
                <a:off x="480" y="1008"/>
                <a:ext cx="192" cy="14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8" name="Arc 75"/>
              <p:cNvSpPr>
                <a:spLocks/>
              </p:cNvSpPr>
              <p:nvPr/>
            </p:nvSpPr>
            <p:spPr bwMode="auto">
              <a:xfrm>
                <a:off x="480" y="816"/>
                <a:ext cx="384" cy="38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  <p:sp>
            <p:nvSpPr>
              <p:cNvPr id="19" name="Arc 76"/>
              <p:cNvSpPr>
                <a:spLocks/>
              </p:cNvSpPr>
              <p:nvPr/>
            </p:nvSpPr>
            <p:spPr bwMode="auto">
              <a:xfrm>
                <a:off x="432" y="624"/>
                <a:ext cx="672" cy="624"/>
              </a:xfrm>
              <a:custGeom>
                <a:avLst/>
                <a:gdLst>
                  <a:gd name="T0" fmla="*/ 0 w 21600"/>
                  <a:gd name="T1" fmla="*/ 0 h 22606"/>
                  <a:gd name="T2" fmla="*/ 0 w 21600"/>
                  <a:gd name="T3" fmla="*/ 0 h 22606"/>
                  <a:gd name="T4" fmla="*/ 0 w 21600"/>
                  <a:gd name="T5" fmla="*/ 0 h 2260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2606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</a:path>
                  <a:path w="21600" h="22606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35"/>
                      <a:pt x="21592" y="22270"/>
                      <a:pt x="21576" y="2260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nb-NO">
                  <a:latin typeface="+mj-lt"/>
                </a:endParaRPr>
              </a:p>
            </p:txBody>
          </p:sp>
        </p:grpSp>
        <p:sp>
          <p:nvSpPr>
            <p:cNvPr id="7" name="Oval 6"/>
            <p:cNvSpPr/>
            <p:nvPr/>
          </p:nvSpPr>
          <p:spPr bwMode="auto">
            <a:xfrm>
              <a:off x="414989" y="2103450"/>
              <a:ext cx="4032448" cy="208823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14989" y="1603892"/>
            <a:ext cx="5303209" cy="3150972"/>
            <a:chOff x="414989" y="1603892"/>
            <a:chExt cx="5303209" cy="3150972"/>
          </a:xfrm>
        </p:grpSpPr>
        <p:pic>
          <p:nvPicPr>
            <p:cNvPr id="86018" name="Picture 2" descr="Image result for trådløs ruter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4662" y="2866292"/>
              <a:ext cx="764423" cy="705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Oval 22"/>
            <p:cNvSpPr/>
            <p:nvPr/>
          </p:nvSpPr>
          <p:spPr bwMode="auto">
            <a:xfrm>
              <a:off x="414989" y="1603892"/>
              <a:ext cx="5303209" cy="3150972"/>
            </a:xfrm>
            <a:prstGeom prst="ellipse">
              <a:avLst/>
            </a:prstGeom>
            <a:noFill/>
            <a:ln w="9525" cap="flat" cmpd="sng" algn="ctr">
              <a:solidFill>
                <a:srgbClr val="3366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nb-NO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</p:grpSp>
      <p:sp>
        <p:nvSpPr>
          <p:cNvPr id="20" name="Oval Callout 19"/>
          <p:cNvSpPr/>
          <p:nvPr/>
        </p:nvSpPr>
        <p:spPr bwMode="auto">
          <a:xfrm>
            <a:off x="0" y="4551722"/>
            <a:ext cx="3608493" cy="1872208"/>
          </a:xfrm>
          <a:prstGeom prst="wedgeEllipseCallout">
            <a:avLst>
              <a:gd name="adj1" fmla="val 8639"/>
              <a:gd name="adj2" fmla="val -128616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Direkte</a:t>
            </a:r>
            <a:r>
              <a:rPr kumimoji="0" lang="nb-NO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kommunikasjon</a:t>
            </a:r>
            <a:endParaRPr kumimoji="0" lang="nb-NO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Rekkevidde: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 Bluetooth: ca.</a:t>
            </a:r>
            <a:r>
              <a:rPr kumimoji="0" lang="nb-NO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100 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  NFC: ca. 20 cm</a:t>
            </a:r>
            <a:endParaRPr kumimoji="0" lang="nb-NO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4" name="Oval Callout 23"/>
          <p:cNvSpPr/>
          <p:nvPr/>
        </p:nvSpPr>
        <p:spPr bwMode="auto">
          <a:xfrm>
            <a:off x="2466677" y="4907264"/>
            <a:ext cx="3608493" cy="1872208"/>
          </a:xfrm>
          <a:prstGeom prst="wedgeEllipseCallout">
            <a:avLst>
              <a:gd name="adj1" fmla="val 2069"/>
              <a:gd name="adj2" fmla="val -90393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Småcelle (</a:t>
            </a:r>
            <a:r>
              <a:rPr kumimoji="0" lang="nb-NO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wifi</a:t>
            </a: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Rekkevidde: innen huset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400" dirty="0" smtClean="0">
              <a:latin typeface="+mj-lt"/>
            </a:endParaRPr>
          </a:p>
        </p:txBody>
      </p:sp>
      <p:sp>
        <p:nvSpPr>
          <p:cNvPr id="22" name="Oval Callout 21"/>
          <p:cNvSpPr/>
          <p:nvPr/>
        </p:nvSpPr>
        <p:spPr bwMode="auto">
          <a:xfrm>
            <a:off x="5139971" y="4805536"/>
            <a:ext cx="3608493" cy="1872208"/>
          </a:xfrm>
          <a:prstGeom prst="wedgeEllipseCallout">
            <a:avLst>
              <a:gd name="adj1" fmla="val -13798"/>
              <a:gd name="adj2" fmla="val -9724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Storcelle (4G/5G)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Rekkevidde: avhengig av tjeneste. 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sz="1600" dirty="0" smtClean="0">
                <a:latin typeface="+mj-lt"/>
              </a:rPr>
              <a:t>Maks. 35 km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600" dirty="0" smtClean="0">
              <a:latin typeface="+mj-lt"/>
            </a:endParaRPr>
          </a:p>
        </p:txBody>
      </p:sp>
      <p:sp>
        <p:nvSpPr>
          <p:cNvPr id="27" name="Oval Callout 26"/>
          <p:cNvSpPr/>
          <p:nvPr/>
        </p:nvSpPr>
        <p:spPr bwMode="auto">
          <a:xfrm>
            <a:off x="4895434" y="0"/>
            <a:ext cx="3709013" cy="1872208"/>
          </a:xfrm>
          <a:prstGeom prst="wedgeEllipseCallout">
            <a:avLst>
              <a:gd name="adj1" fmla="val 18783"/>
              <a:gd name="adj2" fmla="val 73275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Satellitt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Tilgang til internett.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dirty="0" smtClean="0">
                <a:latin typeface="+mj-lt"/>
              </a:rPr>
              <a:t>Rekkevidde: store landområder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nb-NO" sz="1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228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  <p:bldP spid="22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 makes a smartphone successful? | carsten knoch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636912"/>
            <a:ext cx="3867150" cy="2667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Hvordan sendes informasjon på internett?</a:t>
            </a:r>
            <a:endParaRPr lang="nb-NO" dirty="0"/>
          </a:p>
        </p:txBody>
      </p:sp>
      <p:sp>
        <p:nvSpPr>
          <p:cNvPr id="5" name="Oval Callout 4"/>
          <p:cNvSpPr/>
          <p:nvPr/>
        </p:nvSpPr>
        <p:spPr>
          <a:xfrm>
            <a:off x="107504" y="1916832"/>
            <a:ext cx="3240360" cy="1440160"/>
          </a:xfrm>
          <a:prstGeom prst="wedgeEllipseCallout">
            <a:avLst>
              <a:gd name="adj1" fmla="val 39254"/>
              <a:gd name="adj2" fmla="val 63110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600" b="1" dirty="0">
                <a:solidFill>
                  <a:schemeClr val="tx1"/>
                </a:solidFill>
                <a:latin typeface="+mj-lt"/>
              </a:rPr>
              <a:t>Hvordan blir informasjon </a:t>
            </a:r>
            <a:endParaRPr lang="nb-NO" sz="1600" b="1" dirty="0" smtClean="0">
              <a:solidFill>
                <a:schemeClr val="tx1"/>
              </a:solidFill>
              <a:latin typeface="+mj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600" b="1" dirty="0" smtClean="0">
                <a:solidFill>
                  <a:schemeClr val="tx1"/>
                </a:solidFill>
                <a:latin typeface="+mj-lt"/>
              </a:rPr>
              <a:t>sendt </a:t>
            </a:r>
            <a:r>
              <a:rPr lang="nb-NO" sz="1600" b="1" dirty="0">
                <a:solidFill>
                  <a:schemeClr val="tx1"/>
                </a:solidFill>
                <a:latin typeface="+mj-lt"/>
              </a:rPr>
              <a:t>fra min telefon til </a:t>
            </a:r>
            <a:endParaRPr lang="nb-NO" sz="1600" b="1" dirty="0" smtClean="0">
              <a:solidFill>
                <a:schemeClr val="tx1"/>
              </a:solidFill>
              <a:latin typeface="+mj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b-NO" sz="1600" b="1" dirty="0" smtClean="0">
                <a:solidFill>
                  <a:schemeClr val="tx1"/>
                </a:solidFill>
                <a:latin typeface="+mj-lt"/>
              </a:rPr>
              <a:t>din </a:t>
            </a:r>
            <a:r>
              <a:rPr lang="nb-NO" sz="1600" b="1" dirty="0">
                <a:solidFill>
                  <a:schemeClr val="tx1"/>
                </a:solidFill>
                <a:latin typeface="+mj-lt"/>
              </a:rPr>
              <a:t>telefon?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5220072" y="1772816"/>
            <a:ext cx="3672408" cy="1872208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n-NO" sz="1600" b="1" dirty="0">
                <a:solidFill>
                  <a:schemeClr val="tx1"/>
                </a:solidFill>
                <a:latin typeface="+mj-lt"/>
              </a:rPr>
              <a:t>Vi kan sende </a:t>
            </a:r>
            <a:r>
              <a:rPr lang="nn-NO" sz="1600" b="1" dirty="0" err="1">
                <a:solidFill>
                  <a:schemeClr val="tx1"/>
                </a:solidFill>
                <a:latin typeface="+mj-lt"/>
              </a:rPr>
              <a:t>bilder</a:t>
            </a:r>
            <a:r>
              <a:rPr lang="nn-NO" sz="1600" b="1" dirty="0">
                <a:solidFill>
                  <a:schemeClr val="tx1"/>
                </a:solidFill>
                <a:latin typeface="+mj-lt"/>
              </a:rPr>
              <a:t>, tekst, tall</a:t>
            </a:r>
            <a:r>
              <a:rPr lang="nn-NO" sz="1600" b="1" dirty="0" smtClean="0">
                <a:solidFill>
                  <a:schemeClr val="tx1"/>
                </a:solidFill>
                <a:latin typeface="+mj-lt"/>
              </a:rPr>
              <a:t>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n-NO" sz="1600" b="1" dirty="0" smtClean="0">
                <a:solidFill>
                  <a:schemeClr val="tx1"/>
                </a:solidFill>
                <a:latin typeface="+mj-lt"/>
              </a:rPr>
              <a:t>lyd </a:t>
            </a:r>
            <a:r>
              <a:rPr lang="nn-NO" sz="1600" b="1" dirty="0">
                <a:solidFill>
                  <a:schemeClr val="tx1"/>
                </a:solidFill>
                <a:latin typeface="+mj-lt"/>
              </a:rPr>
              <a:t>eller video, </a:t>
            </a:r>
            <a:r>
              <a:rPr lang="nn-NO" sz="1600" b="1" dirty="0" smtClean="0">
                <a:solidFill>
                  <a:schemeClr val="tx1"/>
                </a:solidFill>
                <a:latin typeface="+mj-lt"/>
              </a:rPr>
              <a:t>men </a:t>
            </a:r>
            <a:r>
              <a:rPr lang="nn-NO" sz="1600" b="1" dirty="0">
                <a:solidFill>
                  <a:schemeClr val="tx1"/>
                </a:solidFill>
                <a:latin typeface="+mj-lt"/>
              </a:rPr>
              <a:t>det er </a:t>
            </a:r>
            <a:r>
              <a:rPr lang="nn-NO" sz="1600" b="1" dirty="0" err="1">
                <a:solidFill>
                  <a:schemeClr val="tx1"/>
                </a:solidFill>
                <a:latin typeface="+mj-lt"/>
              </a:rPr>
              <a:t>ikke</a:t>
            </a:r>
            <a:r>
              <a:rPr lang="nn-NO" sz="1600" b="1" dirty="0">
                <a:solidFill>
                  <a:schemeClr val="tx1"/>
                </a:solidFill>
                <a:latin typeface="+mj-lt"/>
              </a:rPr>
              <a:t> </a:t>
            </a:r>
            <a:endParaRPr lang="nn-NO" sz="1600" b="1" dirty="0" smtClean="0">
              <a:solidFill>
                <a:schemeClr val="tx1"/>
              </a:solidFill>
              <a:latin typeface="+mj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n-NO" sz="1600" b="1" dirty="0" err="1" smtClean="0">
                <a:solidFill>
                  <a:schemeClr val="tx1"/>
                </a:solidFill>
                <a:latin typeface="+mj-lt"/>
              </a:rPr>
              <a:t>selve</a:t>
            </a:r>
            <a:r>
              <a:rPr lang="nn-NO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nn-NO" sz="1600" b="1" dirty="0">
                <a:solidFill>
                  <a:schemeClr val="tx1"/>
                </a:solidFill>
                <a:latin typeface="+mj-lt"/>
              </a:rPr>
              <a:t>bildet eller teksten som </a:t>
            </a:r>
            <a:endParaRPr lang="nn-NO" sz="1600" b="1" dirty="0" smtClean="0">
              <a:solidFill>
                <a:schemeClr val="tx1"/>
              </a:solidFill>
              <a:latin typeface="+mj-lt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nn-NO" sz="1600" b="1" dirty="0" smtClean="0">
                <a:solidFill>
                  <a:schemeClr val="tx1"/>
                </a:solidFill>
                <a:latin typeface="+mj-lt"/>
              </a:rPr>
              <a:t>blir </a:t>
            </a:r>
            <a:r>
              <a:rPr lang="nn-NO" sz="1600" b="1" dirty="0">
                <a:solidFill>
                  <a:schemeClr val="tx1"/>
                </a:solidFill>
                <a:latin typeface="+mj-lt"/>
              </a:rPr>
              <a:t>sendt.</a:t>
            </a:r>
            <a:endParaRPr lang="nb-N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TekstSylinder 1"/>
          <p:cNvSpPr txBox="1"/>
          <p:nvPr/>
        </p:nvSpPr>
        <p:spPr>
          <a:xfrm>
            <a:off x="2627784" y="5589240"/>
            <a:ext cx="3888432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defPPr>
              <a:defRPr lang="nb-NO"/>
            </a:defPPr>
            <a:lvl1pPr marR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600" b="1" i="0" u="none" strike="noStrike" cap="none" normalizeH="0" baseline="0">
                <a:ln>
                  <a:noFill/>
                </a:ln>
                <a:effectLst/>
                <a:latin typeface="+mj-lt"/>
              </a:defRPr>
            </a:lvl1pPr>
          </a:lstStyle>
          <a:p>
            <a:r>
              <a:rPr lang="nb-NO" dirty="0"/>
              <a:t>Informasjon må bli oversatt til en binær kode </a:t>
            </a:r>
            <a:endParaRPr lang="nb-NO" dirty="0" smtClean="0"/>
          </a:p>
          <a:p>
            <a:r>
              <a:rPr lang="nb-NO" dirty="0" smtClean="0"/>
              <a:t>for </a:t>
            </a:r>
            <a:r>
              <a:rPr lang="nb-NO" dirty="0"/>
              <a:t>å bli sendt trådløst eller med kabel.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05712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nary, Code, Privacy Policy, Woman, Face, View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Sylinder 1"/>
          <p:cNvSpPr txBox="1"/>
          <p:nvPr/>
        </p:nvSpPr>
        <p:spPr>
          <a:xfrm>
            <a:off x="4355976" y="1988840"/>
            <a:ext cx="4032448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nn-NO" dirty="0" smtClean="0"/>
              <a:t>All </a:t>
            </a:r>
            <a:r>
              <a:rPr lang="nn-NO" dirty="0"/>
              <a:t>informasjon som </a:t>
            </a:r>
            <a:r>
              <a:rPr lang="nn-NO" dirty="0" smtClean="0"/>
              <a:t>datamaskiner </a:t>
            </a:r>
            <a:r>
              <a:rPr lang="nn-NO" dirty="0" err="1" smtClean="0"/>
              <a:t>håndterer</a:t>
            </a:r>
            <a:r>
              <a:rPr lang="nn-NO" dirty="0" smtClean="0"/>
              <a:t> </a:t>
            </a:r>
            <a:r>
              <a:rPr lang="nn-NO" dirty="0"/>
              <a:t>er bygd opp av to </a:t>
            </a:r>
            <a:r>
              <a:rPr lang="nn-NO" dirty="0" smtClean="0"/>
              <a:t>tall, </a:t>
            </a:r>
            <a:r>
              <a:rPr lang="nn-NO" dirty="0"/>
              <a:t>0 og 1</a:t>
            </a:r>
            <a:endParaRPr lang="nn-NO" sz="2400" dirty="0"/>
          </a:p>
        </p:txBody>
      </p:sp>
      <p:sp>
        <p:nvSpPr>
          <p:cNvPr id="7" name="TekstSylinder 1"/>
          <p:cNvSpPr txBox="1"/>
          <p:nvPr/>
        </p:nvSpPr>
        <p:spPr>
          <a:xfrm>
            <a:off x="4499992" y="3356992"/>
            <a:ext cx="4032448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nn-NO" dirty="0" smtClean="0"/>
              <a:t>0-ere </a:t>
            </a:r>
            <a:r>
              <a:rPr lang="nn-NO" dirty="0"/>
              <a:t>og 1-ere </a:t>
            </a:r>
            <a:r>
              <a:rPr lang="nn-NO" dirty="0" smtClean="0"/>
              <a:t>kan </a:t>
            </a:r>
            <a:r>
              <a:rPr lang="nn-NO" dirty="0" err="1" smtClean="0"/>
              <a:t>overføres</a:t>
            </a:r>
            <a:r>
              <a:rPr lang="nn-NO" dirty="0" smtClean="0"/>
              <a:t> </a:t>
            </a:r>
            <a:r>
              <a:rPr lang="nn-NO" dirty="0" err="1" smtClean="0"/>
              <a:t>trådløst</a:t>
            </a:r>
            <a:r>
              <a:rPr lang="nn-NO" dirty="0" smtClean="0"/>
              <a:t> eller med kabel.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3183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6495070" y="637305"/>
          <a:ext cx="2530350" cy="584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0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tx1"/>
                          </a:solidFill>
                          <a:effectLst/>
                        </a:rPr>
                        <a:t>Binært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Desimal</a:t>
                      </a:r>
                      <a:endParaRPr lang="nb-NO" sz="1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tx1"/>
                          </a:solidFill>
                          <a:effectLst/>
                        </a:rPr>
                        <a:t>Grafisk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01000001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65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01000011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01000100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01000110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Æ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Ø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01011101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93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Å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246263"/>
              </p:ext>
            </p:extLst>
          </p:nvPr>
        </p:nvGraphicFramePr>
        <p:xfrm>
          <a:off x="583865" y="1368463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2312057" y="1368463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4040249" y="1368463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1264331" y="1966684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2992523" y="1966684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4736492" y="1966684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/>
          </p:nvPr>
        </p:nvGraphicFramePr>
        <p:xfrm>
          <a:off x="1259802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/>
          </p:nvPr>
        </p:nvGraphicFramePr>
        <p:xfrm>
          <a:off x="2987994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4731964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/>
          </p:nvPr>
        </p:nvGraphicFramePr>
        <p:xfrm>
          <a:off x="564727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/>
          </p:nvPr>
        </p:nvGraphicFramePr>
        <p:xfrm>
          <a:off x="2292919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/>
          </p:nvPr>
        </p:nvGraphicFramePr>
        <p:xfrm>
          <a:off x="4021111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/>
          </p:nvPr>
        </p:nvGraphicFramePr>
        <p:xfrm>
          <a:off x="564727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/>
          </p:nvPr>
        </p:nvGraphicFramePr>
        <p:xfrm>
          <a:off x="2292919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/>
          </p:nvPr>
        </p:nvGraphicFramePr>
        <p:xfrm>
          <a:off x="4021111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/>
          </p:nvPr>
        </p:nvGraphicFramePr>
        <p:xfrm>
          <a:off x="1245194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/>
          </p:nvPr>
        </p:nvGraphicFramePr>
        <p:xfrm>
          <a:off x="2973386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/>
          </p:nvPr>
        </p:nvGraphicFramePr>
        <p:xfrm>
          <a:off x="4717355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488860" y="836713"/>
            <a:ext cx="385047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fra </a:t>
            </a:r>
            <a:r>
              <a:rPr lang="nb-NO" sz="1662" dirty="0" smtClean="0"/>
              <a:t>lærer med bruk av ASCII-kode:</a:t>
            </a:r>
            <a:endParaRPr lang="nb-NO" sz="1662" dirty="0"/>
          </a:p>
        </p:txBody>
      </p:sp>
      <p:sp>
        <p:nvSpPr>
          <p:cNvPr id="41" name="TextBox 40"/>
          <p:cNvSpPr txBox="1"/>
          <p:nvPr/>
        </p:nvSpPr>
        <p:spPr>
          <a:xfrm>
            <a:off x="466202" y="2915842"/>
            <a:ext cx="1791068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Bokstaver du skal </a:t>
            </a:r>
            <a:r>
              <a:rPr lang="nb-NO" sz="1292" b="1" dirty="0"/>
              <a:t>sende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50927" y="3522494"/>
            <a:ext cx="1995226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Melding som </a:t>
            </a:r>
            <a:r>
              <a:rPr lang="nb-NO" sz="1292" dirty="0" smtClean="0"/>
              <a:t>binær streng:</a:t>
            </a:r>
            <a:endParaRPr lang="nb-NO" sz="1292" dirty="0"/>
          </a:p>
        </p:txBody>
      </p:sp>
      <p:sp>
        <p:nvSpPr>
          <p:cNvPr id="44" name="TextBox 43"/>
          <p:cNvSpPr txBox="1"/>
          <p:nvPr/>
        </p:nvSpPr>
        <p:spPr>
          <a:xfrm>
            <a:off x="480269" y="4909542"/>
            <a:ext cx="1460336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Melding du </a:t>
            </a:r>
            <a:r>
              <a:rPr lang="nb-NO" sz="1292" b="1" dirty="0"/>
              <a:t>mottar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66704" y="5550565"/>
            <a:ext cx="2133405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Bokstaver sendt fra mottaker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535489" y="2431966"/>
            <a:ext cx="516648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35488" y="4487062"/>
            <a:ext cx="5166484" cy="54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86097" y="1128965"/>
            <a:ext cx="1406924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som </a:t>
            </a:r>
            <a:r>
              <a:rPr lang="nb-NO" sz="1292" dirty="0" smtClean="0"/>
              <a:t>binær streng:</a:t>
            </a:r>
            <a:endParaRPr lang="nb-NO" sz="1292" dirty="0"/>
          </a:p>
        </p:txBody>
      </p:sp>
      <p:sp>
        <p:nvSpPr>
          <p:cNvPr id="50" name="TextBox 49"/>
          <p:cNvSpPr txBox="1"/>
          <p:nvPr/>
        </p:nvSpPr>
        <p:spPr>
          <a:xfrm>
            <a:off x="491019" y="1718393"/>
            <a:ext cx="1207190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som bokstaver: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68511" y="2583713"/>
            <a:ext cx="152214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til elev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77303" y="4562324"/>
            <a:ext cx="1588320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fra elev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63695" y="371430"/>
            <a:ext cx="930191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b="1" dirty="0"/>
              <a:t>ASCII-kode</a:t>
            </a:r>
          </a:p>
        </p:txBody>
      </p:sp>
      <p:sp>
        <p:nvSpPr>
          <p:cNvPr id="53" name="Oval Callout 52"/>
          <p:cNvSpPr/>
          <p:nvPr/>
        </p:nvSpPr>
        <p:spPr>
          <a:xfrm>
            <a:off x="395536" y="2276872"/>
            <a:ext cx="2736304" cy="2160240"/>
          </a:xfrm>
          <a:prstGeom prst="wedgeEllipseCallout">
            <a:avLst>
              <a:gd name="adj1" fmla="val -38828"/>
              <a:gd name="adj2" fmla="val -837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/>
              <a:t>Noter den binære strengen som lærer sender.</a:t>
            </a:r>
            <a:endParaRPr lang="nb-NO" dirty="0"/>
          </a:p>
        </p:txBody>
      </p:sp>
      <p:sp>
        <p:nvSpPr>
          <p:cNvPr id="54" name="Oval Callout 53"/>
          <p:cNvSpPr/>
          <p:nvPr/>
        </p:nvSpPr>
        <p:spPr>
          <a:xfrm>
            <a:off x="4716016" y="1484784"/>
            <a:ext cx="2736304" cy="2160240"/>
          </a:xfrm>
          <a:prstGeom prst="wedgeEllipseCallout">
            <a:avLst>
              <a:gd name="adj1" fmla="val -33044"/>
              <a:gd name="adj2" fmla="val -1028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/>
              <a:t>Finn fram elevarkene </a:t>
            </a:r>
            <a:r>
              <a:rPr lang="nn-NO" dirty="0"/>
              <a:t>med </a:t>
            </a:r>
            <a:r>
              <a:rPr lang="nn-NO" dirty="0" smtClean="0"/>
              <a:t>ASCII-kodeark. Ha blyant/penn </a:t>
            </a:r>
            <a:r>
              <a:rPr lang="nn-NO" dirty="0"/>
              <a:t>klar.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6159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6495070" y="637305"/>
          <a:ext cx="2530350" cy="584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0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tx1"/>
                          </a:solidFill>
                          <a:effectLst/>
                        </a:rPr>
                        <a:t>Binært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Desimal</a:t>
                      </a:r>
                      <a:endParaRPr lang="nb-NO" sz="1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tx1"/>
                          </a:solidFill>
                          <a:effectLst/>
                        </a:rPr>
                        <a:t>Grafisk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01000001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65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01000011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01000100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01000110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Æ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Ø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01011101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93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Å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394706"/>
              </p:ext>
            </p:extLst>
          </p:nvPr>
        </p:nvGraphicFramePr>
        <p:xfrm>
          <a:off x="583865" y="1368463"/>
          <a:ext cx="1595256" cy="34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945724"/>
              </p:ext>
            </p:extLst>
          </p:nvPr>
        </p:nvGraphicFramePr>
        <p:xfrm>
          <a:off x="2312057" y="1368463"/>
          <a:ext cx="1595256" cy="34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985156"/>
              </p:ext>
            </p:extLst>
          </p:nvPr>
        </p:nvGraphicFramePr>
        <p:xfrm>
          <a:off x="4040249" y="1368463"/>
          <a:ext cx="1595256" cy="34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055517"/>
              </p:ext>
            </p:extLst>
          </p:nvPr>
        </p:nvGraphicFramePr>
        <p:xfrm>
          <a:off x="1264331" y="1966684"/>
          <a:ext cx="199407" cy="34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H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777814"/>
              </p:ext>
            </p:extLst>
          </p:nvPr>
        </p:nvGraphicFramePr>
        <p:xfrm>
          <a:off x="2992523" y="1966684"/>
          <a:ext cx="199407" cy="34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52842"/>
              </p:ext>
            </p:extLst>
          </p:nvPr>
        </p:nvGraphicFramePr>
        <p:xfrm>
          <a:off x="4736492" y="1966684"/>
          <a:ext cx="199407" cy="342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r>
                        <a:rPr lang="nb-NO" sz="1200" dirty="0" smtClean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nb-NO" sz="12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/>
          </p:nvPr>
        </p:nvGraphicFramePr>
        <p:xfrm>
          <a:off x="1259802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/>
          </p:nvPr>
        </p:nvGraphicFramePr>
        <p:xfrm>
          <a:off x="2987994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4731964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/>
          </p:nvPr>
        </p:nvGraphicFramePr>
        <p:xfrm>
          <a:off x="564727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/>
          </p:nvPr>
        </p:nvGraphicFramePr>
        <p:xfrm>
          <a:off x="2292919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/>
          </p:nvPr>
        </p:nvGraphicFramePr>
        <p:xfrm>
          <a:off x="4021111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/>
          </p:nvPr>
        </p:nvGraphicFramePr>
        <p:xfrm>
          <a:off x="564727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/>
          </p:nvPr>
        </p:nvGraphicFramePr>
        <p:xfrm>
          <a:off x="2292919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/>
          </p:nvPr>
        </p:nvGraphicFramePr>
        <p:xfrm>
          <a:off x="4021111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/>
          </p:nvPr>
        </p:nvGraphicFramePr>
        <p:xfrm>
          <a:off x="1245194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/>
          </p:nvPr>
        </p:nvGraphicFramePr>
        <p:xfrm>
          <a:off x="2973386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/>
          </p:nvPr>
        </p:nvGraphicFramePr>
        <p:xfrm>
          <a:off x="4717355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488860" y="836713"/>
            <a:ext cx="385047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fra </a:t>
            </a:r>
            <a:r>
              <a:rPr lang="nb-NO" sz="1662" dirty="0" smtClean="0"/>
              <a:t>lærer med bruk av ASCII-kode:</a:t>
            </a:r>
            <a:endParaRPr lang="nb-NO" sz="1662" dirty="0"/>
          </a:p>
        </p:txBody>
      </p:sp>
      <p:sp>
        <p:nvSpPr>
          <p:cNvPr id="41" name="TextBox 40"/>
          <p:cNvSpPr txBox="1"/>
          <p:nvPr/>
        </p:nvSpPr>
        <p:spPr>
          <a:xfrm>
            <a:off x="466202" y="2915842"/>
            <a:ext cx="1791068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Bokstaver du skal </a:t>
            </a:r>
            <a:r>
              <a:rPr lang="nb-NO" sz="1292" b="1" dirty="0"/>
              <a:t>sende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50927" y="3522494"/>
            <a:ext cx="1995226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Melding som </a:t>
            </a:r>
            <a:r>
              <a:rPr lang="nb-NO" sz="1292" dirty="0" smtClean="0"/>
              <a:t>binær streng:</a:t>
            </a:r>
            <a:endParaRPr lang="nb-NO" sz="1292" dirty="0"/>
          </a:p>
        </p:txBody>
      </p:sp>
      <p:sp>
        <p:nvSpPr>
          <p:cNvPr id="44" name="TextBox 43"/>
          <p:cNvSpPr txBox="1"/>
          <p:nvPr/>
        </p:nvSpPr>
        <p:spPr>
          <a:xfrm>
            <a:off x="480269" y="4909542"/>
            <a:ext cx="1460336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Melding du </a:t>
            </a:r>
            <a:r>
              <a:rPr lang="nb-NO" sz="1292" b="1" dirty="0"/>
              <a:t>mottar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66704" y="5550565"/>
            <a:ext cx="2133405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Bokstaver sendt fra mottaker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535489" y="2431966"/>
            <a:ext cx="516648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35488" y="4487062"/>
            <a:ext cx="5166484" cy="54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86097" y="1128965"/>
            <a:ext cx="1406924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som </a:t>
            </a:r>
            <a:r>
              <a:rPr lang="nb-NO" sz="1292" dirty="0" smtClean="0"/>
              <a:t>binær streng:</a:t>
            </a:r>
            <a:endParaRPr lang="nb-NO" sz="1292" dirty="0"/>
          </a:p>
        </p:txBody>
      </p:sp>
      <p:sp>
        <p:nvSpPr>
          <p:cNvPr id="50" name="TextBox 49"/>
          <p:cNvSpPr txBox="1"/>
          <p:nvPr/>
        </p:nvSpPr>
        <p:spPr>
          <a:xfrm>
            <a:off x="491019" y="1718393"/>
            <a:ext cx="1207190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som bokstaver: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68511" y="2583713"/>
            <a:ext cx="152214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til elev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77303" y="4562324"/>
            <a:ext cx="1588320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fra elev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63695" y="371430"/>
            <a:ext cx="930191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b="1" dirty="0"/>
              <a:t>ASCII-kode</a:t>
            </a:r>
          </a:p>
        </p:txBody>
      </p:sp>
      <p:sp>
        <p:nvSpPr>
          <p:cNvPr id="43" name="Oval Callout 42"/>
          <p:cNvSpPr/>
          <p:nvPr/>
        </p:nvSpPr>
        <p:spPr>
          <a:xfrm>
            <a:off x="6660232" y="1196752"/>
            <a:ext cx="2483768" cy="1800200"/>
          </a:xfrm>
          <a:prstGeom prst="wedgeEllipseCallout">
            <a:avLst>
              <a:gd name="adj1" fmla="val -54567"/>
              <a:gd name="adj2" fmla="val -58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Vi har nå sendt et ord som alle de med ASCII-koden kan lese.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6629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6495070" y="637305"/>
          <a:ext cx="2530350" cy="584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0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84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tx1"/>
                          </a:solidFill>
                          <a:effectLst/>
                        </a:rPr>
                        <a:t>Binært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Desimal</a:t>
                      </a:r>
                      <a:endParaRPr lang="nb-NO" sz="1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1" dirty="0">
                          <a:solidFill>
                            <a:schemeClr val="tx1"/>
                          </a:solidFill>
                          <a:effectLst/>
                        </a:rPr>
                        <a:t>Grafisk</a:t>
                      </a:r>
                      <a:endParaRPr lang="nb-NO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01000001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65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01000011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01000100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69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E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01000110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F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G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J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K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L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M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01001111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79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Q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83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84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85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U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86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V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01010111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87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W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88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01011001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89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Y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01011010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90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Z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01011011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91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Æ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01011100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92</a:t>
                      </a:r>
                      <a:endParaRPr lang="nb-NO" sz="1000" b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>
                          <a:solidFill>
                            <a:schemeClr val="tx1"/>
                          </a:solidFill>
                          <a:effectLst/>
                        </a:rPr>
                        <a:t>Ø</a:t>
                      </a:r>
                      <a:endParaRPr lang="nb-NO" sz="1000" b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94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01011101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</a:rPr>
                        <a:t>93</a:t>
                      </a:r>
                      <a:endParaRPr lang="nb-NO" sz="10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000" b="0" dirty="0">
                          <a:solidFill>
                            <a:schemeClr val="tx1"/>
                          </a:solidFill>
                          <a:effectLst/>
                        </a:rPr>
                        <a:t>Å</a:t>
                      </a:r>
                      <a:endParaRPr lang="nb-NO" sz="1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5783" marR="5783" marT="5783" marB="57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246263"/>
              </p:ext>
            </p:extLst>
          </p:nvPr>
        </p:nvGraphicFramePr>
        <p:xfrm>
          <a:off x="583865" y="1368463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6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2312057" y="1368463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4040249" y="1368463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1264331" y="1966684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2992523" y="1966684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4736492" y="1966684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/>
          </p:nvPr>
        </p:nvGraphicFramePr>
        <p:xfrm>
          <a:off x="1259802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/>
          </p:nvPr>
        </p:nvGraphicFramePr>
        <p:xfrm>
          <a:off x="2987994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4731964" y="5811912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/>
          </p:nvPr>
        </p:nvGraphicFramePr>
        <p:xfrm>
          <a:off x="564727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/>
          </p:nvPr>
        </p:nvGraphicFramePr>
        <p:xfrm>
          <a:off x="2292919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/>
          </p:nvPr>
        </p:nvGraphicFramePr>
        <p:xfrm>
          <a:off x="4021111" y="3745935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/>
          </p:nvPr>
        </p:nvGraphicFramePr>
        <p:xfrm>
          <a:off x="564727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/>
          </p:nvPr>
        </p:nvGraphicFramePr>
        <p:xfrm>
          <a:off x="2292919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>
            <p:extLst/>
          </p:nvPr>
        </p:nvGraphicFramePr>
        <p:xfrm>
          <a:off x="4021111" y="5151751"/>
          <a:ext cx="1595256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9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Table 34"/>
          <p:cNvGraphicFramePr>
            <a:graphicFrameLocks noGrp="1"/>
          </p:cNvGraphicFramePr>
          <p:nvPr>
            <p:extLst/>
          </p:nvPr>
        </p:nvGraphicFramePr>
        <p:xfrm>
          <a:off x="1245194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>
            <p:extLst/>
          </p:nvPr>
        </p:nvGraphicFramePr>
        <p:xfrm>
          <a:off x="2973386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>
            <p:extLst/>
          </p:nvPr>
        </p:nvGraphicFramePr>
        <p:xfrm>
          <a:off x="4717355" y="3181718"/>
          <a:ext cx="199407" cy="343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314">
                <a:tc>
                  <a:txBody>
                    <a:bodyPr/>
                    <a:lstStyle/>
                    <a:p>
                      <a:endParaRPr lang="nb-NO" sz="1700" dirty="0"/>
                    </a:p>
                  </a:txBody>
                  <a:tcPr marL="84406" marR="84406"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488860" y="836713"/>
            <a:ext cx="385047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fra </a:t>
            </a:r>
            <a:r>
              <a:rPr lang="nb-NO" sz="1662" dirty="0" smtClean="0"/>
              <a:t>lærer med bruk av ASCII-kode:</a:t>
            </a:r>
            <a:endParaRPr lang="nb-NO" sz="1662" dirty="0"/>
          </a:p>
        </p:txBody>
      </p:sp>
      <p:sp>
        <p:nvSpPr>
          <p:cNvPr id="41" name="TextBox 40"/>
          <p:cNvSpPr txBox="1"/>
          <p:nvPr/>
        </p:nvSpPr>
        <p:spPr>
          <a:xfrm>
            <a:off x="466202" y="2915842"/>
            <a:ext cx="1791068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Bokstaver du skal </a:t>
            </a:r>
            <a:r>
              <a:rPr lang="nb-NO" sz="1292" b="1" dirty="0"/>
              <a:t>sende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50927" y="3522494"/>
            <a:ext cx="1995226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Melding som </a:t>
            </a:r>
            <a:r>
              <a:rPr lang="nb-NO" sz="1292" dirty="0" smtClean="0"/>
              <a:t>binær streng:</a:t>
            </a:r>
            <a:endParaRPr lang="nb-NO" sz="1292" dirty="0"/>
          </a:p>
        </p:txBody>
      </p:sp>
      <p:sp>
        <p:nvSpPr>
          <p:cNvPr id="44" name="TextBox 43"/>
          <p:cNvSpPr txBox="1"/>
          <p:nvPr/>
        </p:nvSpPr>
        <p:spPr>
          <a:xfrm>
            <a:off x="480269" y="4909542"/>
            <a:ext cx="1460336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Melding du </a:t>
            </a:r>
            <a:r>
              <a:rPr lang="nb-NO" sz="1292" b="1" dirty="0"/>
              <a:t>mottar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66704" y="5550565"/>
            <a:ext cx="2133405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Bokstaver sendt fra mottaker</a:t>
            </a:r>
          </a:p>
        </p:txBody>
      </p:sp>
      <p:cxnSp>
        <p:nvCxnSpPr>
          <p:cNvPr id="48" name="Straight Connector 47"/>
          <p:cNvCxnSpPr/>
          <p:nvPr/>
        </p:nvCxnSpPr>
        <p:spPr>
          <a:xfrm>
            <a:off x="535489" y="2431966"/>
            <a:ext cx="516648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35488" y="4487062"/>
            <a:ext cx="5166484" cy="544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86097" y="1128965"/>
            <a:ext cx="1406924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som </a:t>
            </a:r>
            <a:r>
              <a:rPr lang="nb-NO" sz="1292" dirty="0" smtClean="0"/>
              <a:t>binær streng:</a:t>
            </a:r>
            <a:endParaRPr lang="nb-NO" sz="1292" dirty="0"/>
          </a:p>
        </p:txBody>
      </p:sp>
      <p:sp>
        <p:nvSpPr>
          <p:cNvPr id="50" name="TextBox 49"/>
          <p:cNvSpPr txBox="1"/>
          <p:nvPr/>
        </p:nvSpPr>
        <p:spPr>
          <a:xfrm>
            <a:off x="491019" y="1718393"/>
            <a:ext cx="1207190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dirty="0"/>
              <a:t>som bokstaver: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68511" y="2583713"/>
            <a:ext cx="1522148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til elev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77303" y="4562324"/>
            <a:ext cx="1588320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62" dirty="0"/>
              <a:t>Melding fra elev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63695" y="371430"/>
            <a:ext cx="930191" cy="291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92" b="1" dirty="0"/>
              <a:t>ASCII-kode</a:t>
            </a:r>
          </a:p>
        </p:txBody>
      </p:sp>
      <p:sp>
        <p:nvSpPr>
          <p:cNvPr id="45" name="Oval Callout 44"/>
          <p:cNvSpPr/>
          <p:nvPr/>
        </p:nvSpPr>
        <p:spPr>
          <a:xfrm>
            <a:off x="5436096" y="1700808"/>
            <a:ext cx="2483768" cy="1800200"/>
          </a:xfrm>
          <a:prstGeom prst="wedgeEllipseCallout">
            <a:avLst>
              <a:gd name="adj1" fmla="val -54567"/>
              <a:gd name="adj2" fmla="val -58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Hver for dere: Finn et ord på tre bokstaver og gjør om til en binær streng.</a:t>
            </a:r>
            <a:endParaRPr lang="nb-NO" dirty="0"/>
          </a:p>
        </p:txBody>
      </p:sp>
      <p:sp>
        <p:nvSpPr>
          <p:cNvPr id="53" name="Oval Callout 52"/>
          <p:cNvSpPr/>
          <p:nvPr/>
        </p:nvSpPr>
        <p:spPr>
          <a:xfrm>
            <a:off x="4644008" y="4221088"/>
            <a:ext cx="2520280" cy="1584176"/>
          </a:xfrm>
          <a:prstGeom prst="wedgeEllipseCallout">
            <a:avLst>
              <a:gd name="adj1" fmla="val -54567"/>
              <a:gd name="adj2" fmla="val -58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Jobb sammen i par: Bruk lappene til å sende ordet.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6560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5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1880</TotalTime>
  <Words>983</Words>
  <Application>Microsoft Office PowerPoint</Application>
  <PresentationFormat>On-screen Show (4:3)</PresentationFormat>
  <Paragraphs>409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SimSun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Hvordan sendes informasjon på internett?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Tilbake til oppdraget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Øystein Sørborg</dc:creator>
  <cp:lastModifiedBy>Øystein Sørborg</cp:lastModifiedBy>
  <cp:revision>69</cp:revision>
  <dcterms:created xsi:type="dcterms:W3CDTF">2017-02-27T14:06:58Z</dcterms:created>
  <dcterms:modified xsi:type="dcterms:W3CDTF">2021-02-04T14:51:07Z</dcterms:modified>
</cp:coreProperties>
</file>