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4" r:id="rId4"/>
    <p:sldId id="266" r:id="rId5"/>
    <p:sldId id="278" r:id="rId6"/>
    <p:sldId id="260" r:id="rId7"/>
    <p:sldId id="285" r:id="rId8"/>
    <p:sldId id="286" r:id="rId9"/>
    <p:sldId id="287" r:id="rId10"/>
    <p:sldId id="268" r:id="rId11"/>
    <p:sldId id="261" r:id="rId12"/>
    <p:sldId id="263" r:id="rId13"/>
    <p:sldId id="277" r:id="rId14"/>
    <p:sldId id="272" r:id="rId15"/>
    <p:sldId id="262" r:id="rId16"/>
    <p:sldId id="265" r:id="rId17"/>
    <p:sldId id="267" r:id="rId18"/>
    <p:sldId id="269" r:id="rId19"/>
    <p:sldId id="283" r:id="rId20"/>
    <p:sldId id="259" r:id="rId21"/>
    <p:sldId id="284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2600-3382-485A-B607-C6B347B72027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BD52-AA5A-4C79-9E48-6A27287DBD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1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0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0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1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985-0F0B-45A7-BCCD-EA89B0798A4B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no/url?sa=i&amp;rct=j&amp;q=&amp;esrc=s&amp;source=images&amp;cd=&amp;cad=rja&amp;uact=8&amp;ved=0ahUKEwivu9yh0LLSAhXDhiwKHYu4Ac4QjRwIBw&amp;url=http://www.chromacommunications.ca/product/iridium-extreme-satellite-phone-3/&amp;psig=AFQjCNHE-k8bvHNzzLR28cIRPcP7QZxs1A&amp;ust=148836559776653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27708" y="8546"/>
            <a:ext cx="8592764" cy="6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95936" y="3068960"/>
            <a:ext cx="93610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Den binære koden vi sendte nå hadde kanskje en hastighet på </a:t>
            </a:r>
            <a:br>
              <a:rPr lang="nb-NO" sz="2400" b="1" dirty="0" smtClean="0">
                <a:solidFill>
                  <a:schemeClr val="bg1"/>
                </a:solidFill>
              </a:rPr>
            </a:br>
            <a:r>
              <a:rPr lang="nb-NO" sz="2400" b="1" dirty="0" smtClean="0">
                <a:solidFill>
                  <a:schemeClr val="bg1"/>
                </a:solidFill>
              </a:rPr>
              <a:t>1 bit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6" y="3717032"/>
            <a:ext cx="2829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Bit er en grunnleggende enhet for digital informasjon. Den har to mulige verdier, 0 eller 1. 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, Server, Server Cabinet, Network, Cable, Patch C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3312368" cy="1569660"/>
          </a:xfrm>
          <a:prstGeom prst="rect">
            <a:avLst/>
          </a:prstGeom>
          <a:solidFill>
            <a:srgbClr val="080808">
              <a:alpha val="43922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I dag er det mange som har 100 Mbit/s hjemme. Det er 100 000 000 bits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Tilbake til oppdraget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 smtClean="0"/>
              <a:t>Idékonkurranse fra Snakketøyet AS</a:t>
            </a:r>
          </a:p>
          <a:p>
            <a:r>
              <a:rPr lang="nb-NO" sz="3600" dirty="0" smtClean="0"/>
              <a:t>Finn opp et smart klesplagg som kommuniserer trådløst med </a:t>
            </a:r>
            <a:r>
              <a:rPr lang="nb-NO" sz="3600" dirty="0"/>
              <a:t>internett for å dekke et </a:t>
            </a:r>
            <a:r>
              <a:rPr lang="nb-NO" sz="3600" dirty="0" smtClean="0"/>
              <a:t>behov.</a:t>
            </a:r>
            <a:endParaRPr lang="nb-NO" sz="3600" dirty="0"/>
          </a:p>
          <a:p>
            <a:r>
              <a:rPr lang="nb-NO" sz="3600" dirty="0" smtClean="0"/>
              <a:t>Presenter </a:t>
            </a:r>
            <a:r>
              <a:rPr lang="nb-NO" sz="3600" dirty="0"/>
              <a:t>idéen </a:t>
            </a:r>
            <a:r>
              <a:rPr lang="nb-NO" sz="3600" dirty="0" smtClean="0"/>
              <a:t>gjennom film eller bildeserie.</a:t>
            </a: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  <p:sp>
        <p:nvSpPr>
          <p:cNvPr id="4" name="Oval Callout 3"/>
          <p:cNvSpPr/>
          <p:nvPr/>
        </p:nvSpPr>
        <p:spPr bwMode="auto">
          <a:xfrm>
            <a:off x="3995936" y="4797152"/>
            <a:ext cx="4760621" cy="1503784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Hva slags kommunikasjon trenger plagget?</a:t>
            </a:r>
          </a:p>
        </p:txBody>
      </p:sp>
    </p:spTree>
    <p:extLst>
      <p:ext uri="{BB962C8B-B14F-4D97-AF65-F5344CB8AC3E}">
        <p14:creationId xmlns:p14="http://schemas.microsoft.com/office/powerpoint/2010/main" val="28297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36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latin typeface="+mj-lt"/>
              </a:rPr>
              <a:t>Fire kategorier trådløs kommunikasjon:</a:t>
            </a:r>
            <a:endParaRPr lang="nb-NO" sz="2000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innen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(4G/5G)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avhengig av tjeneste.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+mj-lt"/>
              </a:rPr>
              <a:t>Rekkevidde: store landområder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ellite ph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237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364088" y="1124744"/>
            <a:ext cx="360040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Eksempel: Satellittkommunikasjon krever mer energi og må ha større batteri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00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5364088" y="1124744"/>
            <a:ext cx="396044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Nå skal vi se på eksempler på smarte plagg. </a:t>
            </a:r>
            <a:endParaRPr lang="nb-NO" dirty="0"/>
          </a:p>
        </p:txBody>
      </p:sp>
      <p:grpSp>
        <p:nvGrpSpPr>
          <p:cNvPr id="7" name="Group 6"/>
          <p:cNvGrpSpPr/>
          <p:nvPr/>
        </p:nvGrpSpPr>
        <p:grpSpPr>
          <a:xfrm>
            <a:off x="-2328" y="0"/>
            <a:ext cx="9742581" cy="6858000"/>
            <a:chOff x="-2328" y="0"/>
            <a:chExt cx="9742581" cy="6858000"/>
          </a:xfrm>
        </p:grpSpPr>
        <p:pic>
          <p:nvPicPr>
            <p:cNvPr id="4099" name="Picture 3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10167" r="18191" b="7421"/>
            <a:stretch/>
          </p:blipFill>
          <p:spPr bwMode="auto">
            <a:xfrm>
              <a:off x="-2328" y="0"/>
              <a:ext cx="97425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Handlingsknapp: gå framover eller til neste 5">
              <a:hlinkClick r:id="rId2" highlightClick="1"/>
              <a:extLst>
                <a:ext uri="{FF2B5EF4-FFF2-40B4-BE49-F238E27FC236}">
                  <a16:creationId xmlns:a16="http://schemas.microsoft.com/office/drawing/2014/main" id="{A187DFD1-D330-49E5-96C1-489AC522ED29}"/>
                </a:ext>
              </a:extLst>
            </p:cNvPr>
            <p:cNvSpPr/>
            <p:nvPr/>
          </p:nvSpPr>
          <p:spPr>
            <a:xfrm>
              <a:off x="3491880" y="2060848"/>
              <a:ext cx="1512168" cy="1008112"/>
            </a:xfrm>
            <a:prstGeom prst="actionButtonForwardNext">
              <a:avLst/>
            </a:prstGeom>
            <a:solidFill>
              <a:schemeClr val="bg1">
                <a:lumMod val="95000"/>
                <a:alpha val="47843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753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46856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 smtClean="0">
                <a:solidFill>
                  <a:srgbClr val="FF0000"/>
                </a:solidFill>
              </a:rPr>
              <a:t>Bruk 5 minutt på å diskutere </a:t>
            </a:r>
            <a:endParaRPr lang="nb-NO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25678" b="7421"/>
          <a:stretch/>
        </p:blipFill>
        <p:spPr bwMode="auto">
          <a:xfrm>
            <a:off x="-2328" y="0"/>
            <a:ext cx="859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1520" y="548680"/>
            <a:ext cx="2088232" cy="2016224"/>
          </a:xfrm>
          <a:prstGeom prst="wedgeRoundRectCallout">
            <a:avLst>
              <a:gd name="adj1" fmla="val 68007"/>
              <a:gd name="adj2" fmla="val 23689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b="1" dirty="0">
                <a:solidFill>
                  <a:schemeClr val="bg1"/>
                </a:solidFill>
              </a:rPr>
              <a:t>I filmen så vi at et elektronisk plagg ble brukt for å behandle </a:t>
            </a:r>
            <a:r>
              <a:rPr lang="nn-NO" b="1" dirty="0" err="1">
                <a:solidFill>
                  <a:schemeClr val="bg1"/>
                </a:solidFill>
              </a:rPr>
              <a:t>sykdomsplager</a:t>
            </a:r>
            <a:r>
              <a:rPr lang="nn-NO" b="1" dirty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12160" y="764704"/>
            <a:ext cx="2448272" cy="2016224"/>
          </a:xfrm>
          <a:prstGeom prst="wedgeRoundRectCallout">
            <a:avLst>
              <a:gd name="adj1" fmla="val -59482"/>
              <a:gd name="adj2" fmla="val 29358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schemeClr val="bg1"/>
                </a:solidFill>
              </a:rPr>
              <a:t>Helseopplysninger er sensitiv informasjon som ikke fremmede skal ha tak i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3429000"/>
            <a:ext cx="2448272" cy="1440160"/>
          </a:xfrm>
          <a:prstGeom prst="wedgeRoundRectCallout">
            <a:avLst>
              <a:gd name="adj1" fmla="val 19166"/>
              <a:gd name="adj2" fmla="val 65465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b="1" dirty="0"/>
              <a:t>Slik informasjon må derfor bli kryptert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081" y="0"/>
            <a:ext cx="1175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683568" y="350100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chemeClr val="bg1"/>
                </a:solidFill>
              </a:rPr>
              <a:t>Kryptering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364088" y="1124744"/>
            <a:ext cx="396044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Dere får  nå en kryptert streng. Noter i elevarket </a:t>
            </a:r>
            <a:r>
              <a:rPr lang="nb-NO" i="1" dirty="0" smtClean="0"/>
              <a:t>Kryptert kode.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4044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4968552" cy="662770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183560" y="1196752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 å </a:t>
            </a:r>
            <a:r>
              <a:rPr lang="nb-NO" dirty="0" err="1" smtClean="0"/>
              <a:t>dekryptere</a:t>
            </a:r>
            <a:r>
              <a:rPr lang="nb-NO" dirty="0" smtClean="0"/>
              <a:t> må vi ha en krypteringsnøkkel.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1792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292"/>
            <a:ext cx="7848872" cy="59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915816" y="260648"/>
            <a:ext cx="3419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/>
              <a:t>www.finnsenderen.no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019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862" y="44624"/>
            <a:ext cx="35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/>
              <a:t>Krypteringsnøkkel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01" y="2025714"/>
            <a:ext cx="665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/>
              <a:t>Bytt om rekkefølgen til to og to tall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140" y="5148481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 smtClean="0">
                <a:solidFill>
                  <a:schemeClr val="tx1"/>
                </a:solidFill>
                <a:effectLst/>
              </a:rPr>
              <a:t>0 1 0 0 0 0 0 1</a:t>
            </a:r>
            <a:endParaRPr lang="nb-NO" sz="4800" dirty="0"/>
          </a:p>
        </p:txBody>
      </p:sp>
      <p:sp>
        <p:nvSpPr>
          <p:cNvPr id="6" name="Rectangle 5"/>
          <p:cNvSpPr/>
          <p:nvPr/>
        </p:nvSpPr>
        <p:spPr>
          <a:xfrm>
            <a:off x="2881140" y="4221088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 smtClean="0">
                <a:solidFill>
                  <a:schemeClr val="tx1"/>
                </a:solidFill>
                <a:effectLst/>
              </a:rPr>
              <a:t>1 0 0 0 0 0 1 0</a:t>
            </a:r>
            <a:endParaRPr lang="nb-NO" sz="4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4482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0032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6136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0448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32040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3255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5183560" y="2780928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Bruk krypteringsnøkkelen for å </a:t>
            </a:r>
            <a:r>
              <a:rPr lang="nb-NO" dirty="0" err="1" smtClean="0"/>
              <a:t>dekryptere</a:t>
            </a:r>
            <a:r>
              <a:rPr lang="nb-NO" dirty="0" smtClean="0"/>
              <a:t> ordet.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048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200" y="44624"/>
            <a:ext cx="607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/>
              <a:t>Lag din egen krypteringsnøkkel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644008" y="3212976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 par: Lag en egen krypteringsnøkkel og krypter et ord på tre bokstaver.</a:t>
            </a:r>
            <a:endParaRPr lang="nb-NO" dirty="0"/>
          </a:p>
        </p:txBody>
      </p:sp>
      <p:sp>
        <p:nvSpPr>
          <p:cNvPr id="18" name="Oval Callout 17"/>
          <p:cNvSpPr/>
          <p:nvPr/>
        </p:nvSpPr>
        <p:spPr>
          <a:xfrm>
            <a:off x="395536" y="4221088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Gi krypteringsnøkkel og kryptert streng til et annet </a:t>
            </a:r>
            <a:r>
              <a:rPr lang="nb-NO" dirty="0" err="1" smtClean="0"/>
              <a:t>elevpar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65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63" y="333027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Hva er dekning?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72648" y="3037104"/>
            <a:ext cx="192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basestasjon sender og mottar mikrobølger.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Mikrobølger stråler ut på samme måte som lys, men de er ikke synlige for øyet.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Lysstråler må treffe øyet ditt for at du skal se.</a:t>
            </a:r>
            <a:endParaRPr lang="nb-NO" dirty="0"/>
          </a:p>
        </p:txBody>
      </p:sp>
      <p:pic>
        <p:nvPicPr>
          <p:cNvPr id="2050" name="Picture 2" descr="Bilderesultat for lyspæ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lyspære sender ut lys.</a:t>
            </a:r>
            <a:endParaRPr lang="nb-NO" dirty="0"/>
          </a:p>
        </p:txBody>
      </p:sp>
      <p:pic>
        <p:nvPicPr>
          <p:cNvPr id="2052" name="Picture 4" descr="Bilderesultat for mobiltelefon iphon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Mikrobølger må treffe antennen på telefonen for at det skal være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970" y="1590376"/>
            <a:ext cx="2036846" cy="13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36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latin typeface="+mj-lt"/>
              </a:rPr>
              <a:t>Fire kategorier trådløs kommunikasjon:</a:t>
            </a:r>
            <a:endParaRPr lang="nb-NO" sz="2000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innen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(4G/5G)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avhengig av tjeneste.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+mj-lt"/>
              </a:rPr>
              <a:t>Rekkevidde: store landområder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makes a smartphone successful? | carsten kno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86715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Hvordan sendes informasjon på internett?</a:t>
            </a:r>
            <a:endParaRPr lang="nb-NO" dirty="0"/>
          </a:p>
        </p:txBody>
      </p:sp>
      <p:sp>
        <p:nvSpPr>
          <p:cNvPr id="5" name="Oval Callout 4"/>
          <p:cNvSpPr/>
          <p:nvPr/>
        </p:nvSpPr>
        <p:spPr>
          <a:xfrm>
            <a:off x="107504" y="1916832"/>
            <a:ext cx="3240360" cy="1440160"/>
          </a:xfrm>
          <a:prstGeom prst="wedgeEllipseCallout">
            <a:avLst>
              <a:gd name="adj1" fmla="val 39254"/>
              <a:gd name="adj2" fmla="val 6311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schemeClr val="tx1"/>
                </a:solidFill>
                <a:latin typeface="+mj-lt"/>
              </a:rPr>
              <a:t>Hvordan blir informasjon </a:t>
            </a:r>
            <a:endParaRPr lang="nb-NO" sz="1600" b="1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 smtClean="0">
                <a:solidFill>
                  <a:schemeClr val="tx1"/>
                </a:solidFill>
                <a:latin typeface="+mj-lt"/>
              </a:rPr>
              <a:t>sendt </a:t>
            </a:r>
            <a:r>
              <a:rPr lang="nb-NO" sz="1600" b="1" dirty="0">
                <a:solidFill>
                  <a:schemeClr val="tx1"/>
                </a:solidFill>
                <a:latin typeface="+mj-lt"/>
              </a:rPr>
              <a:t>fra min telefon til </a:t>
            </a:r>
            <a:endParaRPr lang="nb-NO" sz="1600" b="1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 smtClean="0">
                <a:solidFill>
                  <a:schemeClr val="tx1"/>
                </a:solidFill>
                <a:latin typeface="+mj-lt"/>
              </a:rPr>
              <a:t>din </a:t>
            </a:r>
            <a:r>
              <a:rPr lang="nb-NO" sz="1600" b="1" dirty="0">
                <a:solidFill>
                  <a:schemeClr val="tx1"/>
                </a:solidFill>
                <a:latin typeface="+mj-lt"/>
              </a:rPr>
              <a:t>telefon?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220072" y="1772816"/>
            <a:ext cx="3672408" cy="187220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>
                <a:solidFill>
                  <a:schemeClr val="tx1"/>
                </a:solidFill>
                <a:latin typeface="+mj-lt"/>
              </a:rPr>
              <a:t>Vi kan sende </a:t>
            </a:r>
            <a:r>
              <a:rPr lang="nn-NO" sz="1600" b="1" dirty="0" err="1">
                <a:solidFill>
                  <a:schemeClr val="tx1"/>
                </a:solidFill>
                <a:latin typeface="+mj-lt"/>
              </a:rPr>
              <a:t>bilder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, tekst, tall</a:t>
            </a:r>
            <a:r>
              <a:rPr lang="nn-NO" sz="1600" b="1" dirty="0" smtClean="0">
                <a:solidFill>
                  <a:schemeClr val="tx1"/>
                </a:solidFill>
                <a:latin typeface="+mj-lt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 smtClean="0">
                <a:solidFill>
                  <a:schemeClr val="tx1"/>
                </a:solidFill>
                <a:latin typeface="+mj-lt"/>
              </a:rPr>
              <a:t>lyd 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eller video, </a:t>
            </a:r>
            <a:r>
              <a:rPr lang="nn-NO" sz="1600" b="1" dirty="0" smtClean="0">
                <a:solidFill>
                  <a:schemeClr val="tx1"/>
                </a:solidFill>
                <a:latin typeface="+mj-lt"/>
              </a:rPr>
              <a:t>men 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det er </a:t>
            </a:r>
            <a:r>
              <a:rPr lang="nn-NO" sz="1600" b="1" dirty="0" err="1">
                <a:solidFill>
                  <a:schemeClr val="tx1"/>
                </a:solidFill>
                <a:latin typeface="+mj-lt"/>
              </a:rPr>
              <a:t>ikke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 </a:t>
            </a:r>
            <a:endParaRPr lang="nn-NO" sz="1600" b="1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 err="1" smtClean="0">
                <a:solidFill>
                  <a:schemeClr val="tx1"/>
                </a:solidFill>
                <a:latin typeface="+mj-lt"/>
              </a:rPr>
              <a:t>selve</a:t>
            </a:r>
            <a:r>
              <a:rPr lang="nn-NO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bildet eller teksten som </a:t>
            </a:r>
            <a:endParaRPr lang="nn-NO" sz="1600" b="1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 smtClean="0">
                <a:solidFill>
                  <a:schemeClr val="tx1"/>
                </a:solidFill>
                <a:latin typeface="+mj-lt"/>
              </a:rPr>
              <a:t>blir </a:t>
            </a:r>
            <a:r>
              <a:rPr lang="nn-NO" sz="1600" b="1" dirty="0">
                <a:solidFill>
                  <a:schemeClr val="tx1"/>
                </a:solidFill>
                <a:latin typeface="+mj-lt"/>
              </a:rPr>
              <a:t>sendt.</a:t>
            </a:r>
            <a:endParaRPr lang="nb-N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kstSylinder 1"/>
          <p:cNvSpPr txBox="1"/>
          <p:nvPr/>
        </p:nvSpPr>
        <p:spPr>
          <a:xfrm>
            <a:off x="2627784" y="5589240"/>
            <a:ext cx="388843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+mj-lt"/>
              </a:defRPr>
            </a:lvl1pPr>
          </a:lstStyle>
          <a:p>
            <a:r>
              <a:rPr lang="nb-NO" dirty="0"/>
              <a:t>Informasjon må bli oversatt til en binær kode </a:t>
            </a:r>
            <a:endParaRPr lang="nb-NO" dirty="0" smtClean="0"/>
          </a:p>
          <a:p>
            <a:r>
              <a:rPr lang="nb-NO" dirty="0" smtClean="0"/>
              <a:t>for </a:t>
            </a:r>
            <a:r>
              <a:rPr lang="nb-NO" dirty="0"/>
              <a:t>å bli sendt trådløst eller med kabel.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571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1"/>
          <p:cNvSpPr txBox="1"/>
          <p:nvPr/>
        </p:nvSpPr>
        <p:spPr>
          <a:xfrm>
            <a:off x="4355976" y="1988840"/>
            <a:ext cx="40324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All </a:t>
            </a:r>
            <a:r>
              <a:rPr lang="nn-NO" dirty="0"/>
              <a:t>informasjon som </a:t>
            </a:r>
            <a:r>
              <a:rPr lang="nn-NO" dirty="0" smtClean="0"/>
              <a:t>datamaskiner </a:t>
            </a:r>
            <a:r>
              <a:rPr lang="nn-NO" dirty="0" err="1" smtClean="0"/>
              <a:t>håndterer</a:t>
            </a:r>
            <a:r>
              <a:rPr lang="nn-NO" dirty="0" smtClean="0"/>
              <a:t> </a:t>
            </a:r>
            <a:r>
              <a:rPr lang="nn-NO" dirty="0"/>
              <a:t>er bygd opp av to </a:t>
            </a:r>
            <a:r>
              <a:rPr lang="nn-NO" dirty="0" smtClean="0"/>
              <a:t>tall, </a:t>
            </a:r>
            <a:r>
              <a:rPr lang="nn-NO" dirty="0"/>
              <a:t>0 og 1</a:t>
            </a:r>
            <a:endParaRPr lang="nn-NO" sz="2400" dirty="0"/>
          </a:p>
        </p:txBody>
      </p:sp>
      <p:sp>
        <p:nvSpPr>
          <p:cNvPr id="7" name="TekstSylinder 1"/>
          <p:cNvSpPr txBox="1"/>
          <p:nvPr/>
        </p:nvSpPr>
        <p:spPr>
          <a:xfrm>
            <a:off x="4499992" y="3356992"/>
            <a:ext cx="40324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0-ere </a:t>
            </a:r>
            <a:r>
              <a:rPr lang="nn-NO" dirty="0"/>
              <a:t>og 1-ere </a:t>
            </a:r>
            <a:r>
              <a:rPr lang="nn-NO" dirty="0" smtClean="0"/>
              <a:t>kan </a:t>
            </a:r>
            <a:r>
              <a:rPr lang="nn-NO" dirty="0" err="1" smtClean="0"/>
              <a:t>overføres</a:t>
            </a:r>
            <a:r>
              <a:rPr lang="nn-NO" dirty="0" smtClean="0"/>
              <a:t> </a:t>
            </a:r>
            <a:r>
              <a:rPr lang="nn-NO" dirty="0" err="1" smtClean="0"/>
              <a:t>trådløst</a:t>
            </a:r>
            <a:r>
              <a:rPr lang="nn-NO" dirty="0" smtClean="0"/>
              <a:t> eller med kabel.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8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6263"/>
              </p:ext>
            </p:extLst>
          </p:nvPr>
        </p:nvGraphicFramePr>
        <p:xfrm>
          <a:off x="583865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12057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040249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64331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92523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736492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</a:t>
            </a:r>
            <a:r>
              <a:rPr lang="nb-NO" sz="1662" dirty="0" smtClean="0"/>
              <a:t>lærer med bruk av ASCII-kode:</a:t>
            </a:r>
            <a:endParaRPr lang="nb-NO" sz="1662" dirty="0"/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9106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704" y="5550565"/>
            <a:ext cx="213340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sendt fra mottaker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719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bokstaver: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53" name="Oval Callout 52"/>
          <p:cNvSpPr/>
          <p:nvPr/>
        </p:nvSpPr>
        <p:spPr>
          <a:xfrm>
            <a:off x="395536" y="2276872"/>
            <a:ext cx="2736304" cy="2160240"/>
          </a:xfrm>
          <a:prstGeom prst="wedgeEllipseCallout">
            <a:avLst>
              <a:gd name="adj1" fmla="val -38828"/>
              <a:gd name="adj2" fmla="val -8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Noter den binære strengen som lærer sender.</a:t>
            </a:r>
            <a:endParaRPr lang="nb-NO" dirty="0"/>
          </a:p>
        </p:txBody>
      </p:sp>
      <p:sp>
        <p:nvSpPr>
          <p:cNvPr id="54" name="Oval Callout 53"/>
          <p:cNvSpPr/>
          <p:nvPr/>
        </p:nvSpPr>
        <p:spPr>
          <a:xfrm>
            <a:off x="4716016" y="1484784"/>
            <a:ext cx="2736304" cy="2160240"/>
          </a:xfrm>
          <a:prstGeom prst="wedgeEllipseCallout">
            <a:avLst>
              <a:gd name="adj1" fmla="val -33044"/>
              <a:gd name="adj2" fmla="val -10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Finn fram elevarkene </a:t>
            </a:r>
            <a:r>
              <a:rPr lang="nn-NO" dirty="0"/>
              <a:t>med </a:t>
            </a:r>
            <a:r>
              <a:rPr lang="nn-NO" dirty="0" smtClean="0"/>
              <a:t>ASCII-kodeark. Ha blyant/penn </a:t>
            </a:r>
            <a:r>
              <a:rPr lang="nn-NO" dirty="0"/>
              <a:t>klar.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5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94706"/>
              </p:ext>
            </p:extLst>
          </p:nvPr>
        </p:nvGraphicFramePr>
        <p:xfrm>
          <a:off x="583865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45724"/>
              </p:ext>
            </p:extLst>
          </p:nvPr>
        </p:nvGraphicFramePr>
        <p:xfrm>
          <a:off x="2312057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85156"/>
              </p:ext>
            </p:extLst>
          </p:nvPr>
        </p:nvGraphicFramePr>
        <p:xfrm>
          <a:off x="4040249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55517"/>
              </p:ext>
            </p:extLst>
          </p:nvPr>
        </p:nvGraphicFramePr>
        <p:xfrm>
          <a:off x="1264331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77814"/>
              </p:ext>
            </p:extLst>
          </p:nvPr>
        </p:nvGraphicFramePr>
        <p:xfrm>
          <a:off x="2992523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2842"/>
              </p:ext>
            </p:extLst>
          </p:nvPr>
        </p:nvGraphicFramePr>
        <p:xfrm>
          <a:off x="4736492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</a:t>
            </a:r>
            <a:r>
              <a:rPr lang="nb-NO" sz="1662" dirty="0" smtClean="0"/>
              <a:t>lærer med bruk av ASCII-kode:</a:t>
            </a:r>
            <a:endParaRPr lang="nb-NO" sz="1662" dirty="0"/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9106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704" y="5550565"/>
            <a:ext cx="213340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sendt fra mottaker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719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bokstaver: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6660232" y="1196752"/>
            <a:ext cx="2483768" cy="1800200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Vi har nå sendt et ord som alle de med ASCII-koden kan lese.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6263"/>
              </p:ext>
            </p:extLst>
          </p:nvPr>
        </p:nvGraphicFramePr>
        <p:xfrm>
          <a:off x="583865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12057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040249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64331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92523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736492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</a:t>
            </a:r>
            <a:r>
              <a:rPr lang="nb-NO" sz="1662" dirty="0" smtClean="0"/>
              <a:t>lærer med bruk av ASCII-kode:</a:t>
            </a:r>
            <a:endParaRPr lang="nb-NO" sz="1662" dirty="0"/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9106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704" y="5550565"/>
            <a:ext cx="213340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Bokstaver sendt fra mottaker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</a:t>
            </a:r>
            <a:r>
              <a:rPr lang="nb-NO" sz="1292" dirty="0" smtClean="0"/>
              <a:t>binær streng:</a:t>
            </a:r>
            <a:endParaRPr lang="nb-NO" sz="1292" dirty="0"/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719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bokstaver: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fra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36096" y="1700808"/>
            <a:ext cx="2483768" cy="1800200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Hver for dere: Finn et ord på tre bokstaver og gjør om til en binær streng.</a:t>
            </a:r>
            <a:endParaRPr lang="nb-NO" dirty="0"/>
          </a:p>
        </p:txBody>
      </p:sp>
      <p:sp>
        <p:nvSpPr>
          <p:cNvPr id="53" name="Oval Callout 52"/>
          <p:cNvSpPr/>
          <p:nvPr/>
        </p:nvSpPr>
        <p:spPr>
          <a:xfrm>
            <a:off x="4644008" y="4221088"/>
            <a:ext cx="2520280" cy="1584176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Jobb sammen i par: Bruk lappene til å sende ordet.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56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983</Words>
  <Application>Microsoft Office PowerPoint</Application>
  <PresentationFormat>On-screen Show (4:3)</PresentationFormat>
  <Paragraphs>409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Hvordan sendes informasjon på internett?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Tilbake til oppdraget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Øystein Sørborg</dc:creator>
  <cp:lastModifiedBy>Øystein Sørborg</cp:lastModifiedBy>
  <cp:revision>69</cp:revision>
  <dcterms:created xsi:type="dcterms:W3CDTF">2017-02-27T14:06:58Z</dcterms:created>
  <dcterms:modified xsi:type="dcterms:W3CDTF">2021-02-04T14:51:07Z</dcterms:modified>
</cp:coreProperties>
</file>