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4" r:id="rId3"/>
    <p:sldId id="265" r:id="rId4"/>
    <p:sldId id="269" r:id="rId5"/>
    <p:sldId id="281" r:id="rId6"/>
    <p:sldId id="282" r:id="rId7"/>
    <p:sldId id="276" r:id="rId8"/>
    <p:sldId id="283" r:id="rId9"/>
    <p:sldId id="274" r:id="rId10"/>
    <p:sldId id="284" r:id="rId11"/>
    <p:sldId id="277" r:id="rId12"/>
    <p:sldId id="278" r:id="rId13"/>
    <p:sldId id="285" r:id="rId14"/>
    <p:sldId id="286" r:id="rId15"/>
    <p:sldId id="258" r:id="rId16"/>
    <p:sldId id="279" r:id="rId17"/>
    <p:sldId id="287" r:id="rId18"/>
    <p:sldId id="288" r:id="rId19"/>
    <p:sldId id="289" r:id="rId20"/>
    <p:sldId id="280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BC0"/>
    <a:srgbClr val="7AC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D55D2-6034-458D-AB75-F19B3EA177DC}" type="datetimeFigureOut">
              <a:rPr lang="nb-NO" smtClean="0"/>
              <a:t>15.06.2018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049F-6A3A-4C43-8965-F4A398512B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3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40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30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39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5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15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3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095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6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4949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4927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67871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3710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9550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3397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76816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2542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1786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77272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0418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4301-6679-4347-A0C4-21CBF208943B}" type="datetime1">
              <a:rPr lang="nb-NO" smtClean="0"/>
              <a:t>15.06.2018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83928-C375-46CC-9277-68DDF814E7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58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5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Elektrisk krets og </a:t>
            </a:r>
            <a:r>
              <a:rPr lang="nb-NO" dirty="0" err="1" smtClean="0"/>
              <a:t>leidning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2" t="62666" r="8426" b="8484"/>
          <a:stretch/>
        </p:blipFill>
        <p:spPr bwMode="auto">
          <a:xfrm>
            <a:off x="6228184" y="581256"/>
            <a:ext cx="2602363" cy="47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64288" y="4869160"/>
            <a:ext cx="13334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Ill.: Rim Tusvik</a:t>
            </a:r>
            <a:endParaRPr lang="nb-NO" sz="105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8" y="2436972"/>
            <a:ext cx="5674116" cy="299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8222" y="5123076"/>
            <a:ext cx="15299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10" name="Oval Callout 9"/>
          <p:cNvSpPr/>
          <p:nvPr/>
        </p:nvSpPr>
        <p:spPr>
          <a:xfrm>
            <a:off x="482527" y="332656"/>
            <a:ext cx="4710716" cy="1568088"/>
          </a:xfrm>
          <a:prstGeom prst="wedgeEllipseCallout">
            <a:avLst>
              <a:gd name="adj1" fmla="val 51397"/>
              <a:gd name="adj2" fmla="val 69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skjer viss vi </a:t>
            </a:r>
            <a:r>
              <a:rPr lang="nb-NO" sz="2200" dirty="0" err="1" smtClean="0"/>
              <a:t>fjernar</a:t>
            </a:r>
            <a:r>
              <a:rPr lang="nb-NO" sz="2200" dirty="0" smtClean="0"/>
              <a:t> leidningen </a:t>
            </a:r>
            <a:r>
              <a:rPr lang="nb-NO" sz="2200" dirty="0" err="1" smtClean="0"/>
              <a:t>frå</a:t>
            </a:r>
            <a:r>
              <a:rPr lang="nb-NO" sz="2200" dirty="0" smtClean="0"/>
              <a:t> under lyspæra eller på sida av gjengene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9426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93" y="295378"/>
            <a:ext cx="4701600" cy="59792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sp>
        <p:nvSpPr>
          <p:cNvPr id="3" name="Oval 2"/>
          <p:cNvSpPr/>
          <p:nvPr/>
        </p:nvSpPr>
        <p:spPr>
          <a:xfrm>
            <a:off x="4471145" y="1865974"/>
            <a:ext cx="44644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02924" y="3284984"/>
            <a:ext cx="6689356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Det kan </a:t>
            </a:r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berre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gå </a:t>
            </a:r>
            <a:r>
              <a:rPr lang="nb-NO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straum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når den </a:t>
            </a:r>
            <a:r>
              <a:rPr lang="nb-NO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elektriske kretsen 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 lukka.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07505" y="764704"/>
            <a:ext cx="4104456" cy="1136641"/>
          </a:xfrm>
          <a:prstGeom prst="wedgeRoundRectCallout">
            <a:avLst>
              <a:gd name="adj1" fmla="val -12438"/>
              <a:gd name="adj2" fmla="val 77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Da </a:t>
            </a:r>
            <a:r>
              <a:rPr lang="nb-NO" sz="2000" dirty="0" smtClean="0"/>
              <a:t>de </a:t>
            </a:r>
            <a:r>
              <a:rPr lang="nb-NO" sz="2000" dirty="0" smtClean="0"/>
              <a:t>fikk lyspæra til å </a:t>
            </a:r>
            <a:r>
              <a:rPr lang="nb-NO" sz="2000" dirty="0" smtClean="0"/>
              <a:t>lyse </a:t>
            </a:r>
            <a:r>
              <a:rPr lang="nb-NO" sz="2000" dirty="0" smtClean="0"/>
              <a:t>hadde </a:t>
            </a:r>
            <a:r>
              <a:rPr lang="nb-NO" sz="2000" dirty="0" smtClean="0"/>
              <a:t>de </a:t>
            </a:r>
            <a:r>
              <a:rPr lang="nb-NO" sz="2000" dirty="0" err="1" smtClean="0"/>
              <a:t>ein</a:t>
            </a:r>
            <a:r>
              <a:rPr lang="nb-NO" sz="2000" dirty="0" smtClean="0"/>
              <a:t> lukka </a:t>
            </a:r>
            <a:r>
              <a:rPr lang="nb-NO" sz="2000" dirty="0" smtClean="0"/>
              <a:t>krets.</a:t>
            </a:r>
            <a:endParaRPr lang="nb-NO" sz="2000" dirty="0"/>
          </a:p>
        </p:txBody>
      </p:sp>
      <p:sp>
        <p:nvSpPr>
          <p:cNvPr id="10" name="Oval Callout 9"/>
          <p:cNvSpPr/>
          <p:nvPr/>
        </p:nvSpPr>
        <p:spPr>
          <a:xfrm>
            <a:off x="402924" y="4725144"/>
            <a:ext cx="3433546" cy="829496"/>
          </a:xfrm>
          <a:prstGeom prst="wedgeEllipseCallout">
            <a:avLst>
              <a:gd name="adj1" fmla="val 26226"/>
              <a:gd name="adj2" fmla="val -83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/>
                </a:solidFill>
              </a:rPr>
              <a:t>Lærlingheftet </a:t>
            </a:r>
            <a:r>
              <a:rPr lang="nb-NO" sz="2000" dirty="0" smtClean="0">
                <a:solidFill>
                  <a:schemeClr val="bg1"/>
                </a:solidFill>
              </a:rPr>
              <a:t>side </a:t>
            </a:r>
            <a:r>
              <a:rPr lang="nb-NO" sz="2000" dirty="0">
                <a:solidFill>
                  <a:schemeClr val="bg1"/>
                </a:solidFill>
              </a:rPr>
              <a:t>3, rute 5.</a:t>
            </a:r>
          </a:p>
        </p:txBody>
      </p:sp>
    </p:spTree>
    <p:extLst>
      <p:ext uri="{BB962C8B-B14F-4D97-AF65-F5344CB8AC3E}">
        <p14:creationId xmlns:p14="http://schemas.microsoft.com/office/powerpoint/2010/main" val="38817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pic>
        <p:nvPicPr>
          <p:cNvPr id="1026" name="Picture 2" descr="N:\Forskerføtter og leserøtter\ELEKTRISITET\Bilder\Bilder av lamper\lampe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25420" r="11406" b="26929"/>
          <a:stretch/>
        </p:blipFill>
        <p:spPr bwMode="auto">
          <a:xfrm rot="5400000">
            <a:off x="4105865" y="2887023"/>
            <a:ext cx="4608512" cy="223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907705" y="2852936"/>
            <a:ext cx="2376263" cy="1008112"/>
          </a:xfrm>
          <a:prstGeom prst="wedgeEllipseCallout">
            <a:avLst>
              <a:gd name="adj1" fmla="val -58255"/>
              <a:gd name="adj2" fmla="val 62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Kva betyr </a:t>
            </a:r>
            <a:r>
              <a:rPr lang="nb-NO" sz="2200" i="1" dirty="0" smtClean="0"/>
              <a:t>å</a:t>
            </a:r>
            <a:r>
              <a:rPr lang="nb-NO" sz="2200" dirty="0" smtClean="0"/>
              <a:t> </a:t>
            </a:r>
            <a:r>
              <a:rPr lang="nb-NO" sz="2200" b="1" i="1" dirty="0" smtClean="0"/>
              <a:t>analysere</a:t>
            </a:r>
            <a:r>
              <a:rPr lang="nb-NO" sz="2200" dirty="0" smtClean="0"/>
              <a:t>? </a:t>
            </a:r>
            <a:endParaRPr lang="nb-NO" sz="2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95536" y="548680"/>
            <a:ext cx="7920880" cy="792088"/>
          </a:xfrm>
          <a:prstGeom prst="wedgeRoundRectCallout">
            <a:avLst>
              <a:gd name="adj1" fmla="val -7080"/>
              <a:gd name="adj2" fmla="val 107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Vi skal</a:t>
            </a:r>
            <a:r>
              <a:rPr lang="nb-NO" sz="2400" b="1" dirty="0" smtClean="0">
                <a:solidFill>
                  <a:schemeClr val="bg1"/>
                </a:solidFill>
              </a:rPr>
              <a:t> analysere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err="1" smtClean="0">
                <a:solidFill>
                  <a:schemeClr val="bg1"/>
                </a:solidFill>
              </a:rPr>
              <a:t>delar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>
                <a:solidFill>
                  <a:schemeClr val="bg1"/>
                </a:solidFill>
              </a:rPr>
              <a:t>av den </a:t>
            </a:r>
            <a:r>
              <a:rPr lang="nb-NO" sz="2400" b="1" dirty="0">
                <a:solidFill>
                  <a:schemeClr val="bg1"/>
                </a:solidFill>
              </a:rPr>
              <a:t>elektriske kretsen </a:t>
            </a:r>
            <a:r>
              <a:rPr lang="nb-NO" sz="2400" dirty="0">
                <a:solidFill>
                  <a:schemeClr val="bg1"/>
                </a:solidFill>
              </a:rPr>
              <a:t>til ei </a:t>
            </a:r>
            <a:r>
              <a:rPr lang="nb-NO" sz="2400" dirty="0" smtClean="0">
                <a:solidFill>
                  <a:schemeClr val="bg1"/>
                </a:solidFill>
              </a:rPr>
              <a:t>lampe.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0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13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638"/>
            <a:ext cx="3168352" cy="17627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Callout 2"/>
          <p:cNvSpPr/>
          <p:nvPr/>
        </p:nvSpPr>
        <p:spPr>
          <a:xfrm>
            <a:off x="4139952" y="139101"/>
            <a:ext cx="2664295" cy="648072"/>
          </a:xfrm>
          <a:prstGeom prst="wedgeEllipseCallout">
            <a:avLst>
              <a:gd name="adj1" fmla="val -77832"/>
              <a:gd name="adj2" fmla="val 63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dirty="0"/>
              <a:t>er dette?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27494" y="745367"/>
            <a:ext cx="2024318" cy="593122"/>
          </a:xfrm>
          <a:prstGeom prst="wedgeRoundRectCallout">
            <a:avLst>
              <a:gd name="adj1" fmla="val -88238"/>
              <a:gd name="adj2" fmla="val -29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Lampesokkel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39952" y="1338489"/>
            <a:ext cx="4680520" cy="630790"/>
          </a:xfrm>
          <a:prstGeom prst="wedgeRoundRectCallout">
            <a:avLst>
              <a:gd name="adj1" fmla="val -59427"/>
              <a:gd name="adj2" fmla="val -44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Delen av lampa der lyspæra </a:t>
            </a:r>
            <a:r>
              <a:rPr lang="nb-NO" sz="2200" dirty="0" err="1" smtClean="0">
                <a:solidFill>
                  <a:schemeClr val="bg1"/>
                </a:solidFill>
              </a:rPr>
              <a:t>plasserast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898745" y="4797152"/>
            <a:ext cx="3691014" cy="1080120"/>
          </a:xfrm>
          <a:prstGeom prst="wedgeRoundRectCallout">
            <a:avLst>
              <a:gd name="adj1" fmla="val -65168"/>
              <a:gd name="adj2" fmla="val -38918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Finn lampesokkelen og </a:t>
            </a:r>
            <a:r>
              <a:rPr lang="nb-NO" sz="2200" dirty="0" smtClean="0">
                <a:solidFill>
                  <a:schemeClr val="bg1"/>
                </a:solidFill>
              </a:rPr>
              <a:t>skriv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 smtClean="0">
                <a:solidFill>
                  <a:schemeClr val="bg1"/>
                </a:solidFill>
              </a:rPr>
              <a:t>i kolonnen til venstre.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644009" y="2924944"/>
            <a:ext cx="4320480" cy="1476164"/>
          </a:xfrm>
          <a:prstGeom prst="wedgeRoundRectCallout">
            <a:avLst>
              <a:gd name="adj1" fmla="val -67289"/>
              <a:gd name="adj2" fmla="val -37106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Som </a:t>
            </a:r>
            <a:r>
              <a:rPr lang="nb-NO" sz="2200" dirty="0" err="1" smtClean="0">
                <a:solidFill>
                  <a:schemeClr val="bg1"/>
                </a:solidFill>
              </a:rPr>
              <a:t>elektrikarlærlingar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 smtClean="0">
                <a:solidFill>
                  <a:schemeClr val="bg1"/>
                </a:solidFill>
              </a:rPr>
              <a:t>skal </a:t>
            </a:r>
            <a:r>
              <a:rPr lang="nb-NO" sz="2200" dirty="0" smtClean="0">
                <a:solidFill>
                  <a:schemeClr val="bg1"/>
                </a:solidFill>
              </a:rPr>
              <a:t>de skrive </a:t>
            </a:r>
            <a:r>
              <a:rPr lang="nb-NO" sz="2200" dirty="0" err="1" smtClean="0">
                <a:solidFill>
                  <a:schemeClr val="bg1"/>
                </a:solidFill>
              </a:rPr>
              <a:t>elektrikarord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 smtClean="0">
                <a:solidFill>
                  <a:schemeClr val="bg1"/>
                </a:solidFill>
              </a:rPr>
              <a:t>i </a:t>
            </a:r>
            <a:r>
              <a:rPr lang="nb-NO" sz="2200" dirty="0" smtClean="0">
                <a:solidFill>
                  <a:schemeClr val="bg1"/>
                </a:solidFill>
              </a:rPr>
              <a:t>ei eiga </a:t>
            </a:r>
            <a:r>
              <a:rPr lang="nb-NO" sz="2200" dirty="0" smtClean="0">
                <a:solidFill>
                  <a:schemeClr val="bg1"/>
                </a:solidFill>
              </a:rPr>
              <a:t>ordliste i lærlingheftet.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9" y="2132856"/>
            <a:ext cx="3011986" cy="46273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0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solidFill>
                  <a:schemeClr val="tx2"/>
                </a:solidFill>
              </a:rPr>
              <a:t>Analyser</a:t>
            </a:r>
            <a:r>
              <a:rPr lang="nb-NO" sz="3200" dirty="0" smtClean="0">
                <a:solidFill>
                  <a:schemeClr val="tx2"/>
                </a:solidFill>
              </a:rPr>
              <a:t> lampesokkelen 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pic>
        <p:nvPicPr>
          <p:cNvPr id="5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2132856"/>
            <a:ext cx="3106275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277264" y="3605239"/>
            <a:ext cx="15128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Liv Oddrun Voll</a:t>
            </a:r>
            <a:endParaRPr lang="nb-NO" sz="105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4692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Plukk lampesokkelen </a:t>
            </a:r>
            <a:r>
              <a:rPr lang="nb-NO" sz="2800" dirty="0" err="1" smtClean="0">
                <a:solidFill>
                  <a:schemeClr val="tx2"/>
                </a:solidFill>
              </a:rPr>
              <a:t>frå</a:t>
            </a:r>
            <a:r>
              <a:rPr lang="nb-NO" sz="2800" dirty="0" smtClean="0">
                <a:solidFill>
                  <a:schemeClr val="tx2"/>
                </a:solidFill>
              </a:rPr>
              <a:t> </a:t>
            </a:r>
            <a:r>
              <a:rPr lang="nb-NO" sz="2800" dirty="0" err="1" smtClean="0">
                <a:solidFill>
                  <a:schemeClr val="tx2"/>
                </a:solidFill>
              </a:rPr>
              <a:t>kvarandre</a:t>
            </a:r>
            <a:r>
              <a:rPr lang="nb-NO" sz="2800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Kva </a:t>
            </a:r>
            <a:r>
              <a:rPr lang="nb-NO" sz="2800" dirty="0" err="1" smtClean="0">
                <a:solidFill>
                  <a:schemeClr val="tx2"/>
                </a:solidFill>
              </a:rPr>
              <a:t>delar</a:t>
            </a:r>
            <a:r>
              <a:rPr lang="nb-NO" sz="2800" dirty="0" smtClean="0">
                <a:solidFill>
                  <a:schemeClr val="tx2"/>
                </a:solidFill>
              </a:rPr>
              <a:t> består han av?</a:t>
            </a:r>
            <a:br>
              <a:rPr lang="nb-NO" sz="2800" dirty="0" smtClean="0">
                <a:solidFill>
                  <a:schemeClr val="tx2"/>
                </a:solidFill>
              </a:rPr>
            </a:br>
            <a:endParaRPr lang="nb-NO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sz="2800" dirty="0" smtClean="0">
              <a:solidFill>
                <a:schemeClr val="tx2"/>
              </a:solidFill>
            </a:endParaRPr>
          </a:p>
          <a:p>
            <a:r>
              <a:rPr lang="nb-NO" sz="2800" dirty="0" smtClean="0">
                <a:solidFill>
                  <a:schemeClr val="tx2"/>
                </a:solidFill>
              </a:rPr>
              <a:t>Kva slags </a:t>
            </a:r>
            <a:r>
              <a:rPr lang="nb-NO" sz="2800" b="1" dirty="0" smtClean="0">
                <a:solidFill>
                  <a:schemeClr val="tx2"/>
                </a:solidFill>
              </a:rPr>
              <a:t>form</a:t>
            </a:r>
            <a:r>
              <a:rPr lang="nb-NO" sz="2800" dirty="0" smtClean="0">
                <a:solidFill>
                  <a:schemeClr val="tx2"/>
                </a:solidFill>
              </a:rPr>
              <a:t> har </a:t>
            </a:r>
            <a:r>
              <a:rPr lang="nb-NO" sz="2800" dirty="0" err="1" smtClean="0">
                <a:solidFill>
                  <a:schemeClr val="tx2"/>
                </a:solidFill>
              </a:rPr>
              <a:t>delane</a:t>
            </a:r>
            <a:r>
              <a:rPr lang="nb-NO" sz="2800" dirty="0" smtClean="0">
                <a:solidFill>
                  <a:schemeClr val="tx2"/>
                </a:solidFill>
              </a:rPr>
              <a:t>? 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Kva slags </a:t>
            </a:r>
            <a:r>
              <a:rPr lang="nb-NO" sz="2800" b="1" dirty="0" smtClean="0">
                <a:solidFill>
                  <a:schemeClr val="tx2"/>
                </a:solidFill>
              </a:rPr>
              <a:t>materiale</a:t>
            </a:r>
            <a:r>
              <a:rPr lang="nb-NO" sz="2800" dirty="0" smtClean="0">
                <a:solidFill>
                  <a:schemeClr val="tx2"/>
                </a:solidFill>
              </a:rPr>
              <a:t> er </a:t>
            </a:r>
            <a:r>
              <a:rPr lang="nb-NO" sz="2800" dirty="0" err="1" smtClean="0">
                <a:solidFill>
                  <a:schemeClr val="tx2"/>
                </a:solidFill>
              </a:rPr>
              <a:t>delane</a:t>
            </a:r>
            <a:r>
              <a:rPr lang="nb-NO" sz="2800" dirty="0" smtClean="0">
                <a:solidFill>
                  <a:schemeClr val="tx2"/>
                </a:solidFill>
              </a:rPr>
              <a:t> laga av? </a:t>
            </a:r>
          </a:p>
          <a:p>
            <a:r>
              <a:rPr lang="nb-NO" sz="2800" dirty="0" smtClean="0">
                <a:solidFill>
                  <a:schemeClr val="tx2"/>
                </a:solidFill>
              </a:rPr>
              <a:t>Kva trur de er </a:t>
            </a:r>
            <a:r>
              <a:rPr lang="nb-NO" sz="2800" b="1" dirty="0" smtClean="0">
                <a:solidFill>
                  <a:schemeClr val="tx2"/>
                </a:solidFill>
              </a:rPr>
              <a:t>funksjonen</a:t>
            </a:r>
            <a:r>
              <a:rPr lang="nb-NO" sz="2800" dirty="0" smtClean="0">
                <a:solidFill>
                  <a:schemeClr val="tx2"/>
                </a:solidFill>
              </a:rPr>
              <a:t> til </a:t>
            </a:r>
            <a:r>
              <a:rPr lang="nb-NO" sz="2800" dirty="0" err="1" smtClean="0">
                <a:solidFill>
                  <a:schemeClr val="tx2"/>
                </a:solidFill>
              </a:rPr>
              <a:t>delane</a:t>
            </a:r>
            <a:r>
              <a:rPr lang="nb-NO" sz="2800" dirty="0" smtClean="0">
                <a:solidFill>
                  <a:schemeClr val="tx2"/>
                </a:solidFill>
              </a:rPr>
              <a:t>?</a:t>
            </a:r>
            <a:endParaRPr lang="nb-NO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5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92" y="8632"/>
            <a:ext cx="5400600" cy="1143000"/>
          </a:xfrm>
        </p:spPr>
        <p:txBody>
          <a:bodyPr>
            <a:normAutofit/>
          </a:bodyPr>
          <a:lstStyle/>
          <a:p>
            <a:r>
              <a:rPr lang="nb-NO" sz="3600" b="1" dirty="0" err="1" smtClean="0"/>
              <a:t>Observasjonar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27" y="1052736"/>
            <a:ext cx="691206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 smtClean="0"/>
              <a:t>Del 1</a:t>
            </a:r>
          </a:p>
          <a:p>
            <a:r>
              <a:rPr lang="nb-NO" sz="2400" dirty="0" smtClean="0"/>
              <a:t>Kva slags form har denne delen?</a:t>
            </a:r>
          </a:p>
          <a:p>
            <a:r>
              <a:rPr lang="nb-NO" sz="2400" dirty="0" smtClean="0"/>
              <a:t>Kva trur de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denne delen?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 smtClean="0"/>
              <a:t>Del 2</a:t>
            </a:r>
          </a:p>
          <a:p>
            <a:r>
              <a:rPr lang="nb-NO" sz="2400" dirty="0" smtClean="0"/>
              <a:t>Kva tror de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denne delen?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 smtClean="0"/>
              <a:t>Del 3</a:t>
            </a:r>
          </a:p>
          <a:p>
            <a:r>
              <a:rPr lang="nb-NO" sz="2400" dirty="0" smtClean="0"/>
              <a:t>Vert kalla kontaktstykke</a:t>
            </a:r>
          </a:p>
          <a:p>
            <a:r>
              <a:rPr lang="nb-NO" sz="2400" dirty="0" smtClean="0"/>
              <a:t>Kva slags </a:t>
            </a:r>
            <a:r>
              <a:rPr lang="nb-NO" sz="2400" b="1" dirty="0" smtClean="0"/>
              <a:t>materiale</a:t>
            </a:r>
            <a:r>
              <a:rPr lang="nb-NO" sz="2400" dirty="0" smtClean="0"/>
              <a:t> er kontaktstykket </a:t>
            </a:r>
          </a:p>
          <a:p>
            <a:pPr marL="0" indent="0">
              <a:buNone/>
            </a:pPr>
            <a:r>
              <a:rPr lang="nb-NO" sz="2400" dirty="0" smtClean="0"/>
              <a:t>     laga av? </a:t>
            </a:r>
          </a:p>
          <a:p>
            <a:r>
              <a:rPr lang="nb-NO" sz="2400" dirty="0" smtClean="0"/>
              <a:t>Kva er </a:t>
            </a:r>
            <a:r>
              <a:rPr lang="nb-NO" sz="2400" b="1" dirty="0" smtClean="0"/>
              <a:t>funksjonen</a:t>
            </a:r>
            <a:r>
              <a:rPr lang="nb-NO" sz="2400" dirty="0" smtClean="0"/>
              <a:t> til kontaktstykket? </a:t>
            </a:r>
            <a:endParaRPr lang="nb-NO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15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16502" r="16102" b="11776"/>
          <a:stretch/>
        </p:blipFill>
        <p:spPr>
          <a:xfrm>
            <a:off x="5702792" y="5259011"/>
            <a:ext cx="1584176" cy="1347088"/>
          </a:xfrm>
          <a:prstGeom prst="rect">
            <a:avLst/>
          </a:prstGeom>
        </p:spPr>
      </p:pic>
      <p:pic>
        <p:nvPicPr>
          <p:cNvPr id="5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25084" r="22129" b="13522"/>
          <a:stretch/>
        </p:blipFill>
        <p:spPr>
          <a:xfrm>
            <a:off x="7380312" y="5259012"/>
            <a:ext cx="1680762" cy="13521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0967" b="37499"/>
          <a:stretch/>
        </p:blipFill>
        <p:spPr>
          <a:xfrm>
            <a:off x="7020272" y="768056"/>
            <a:ext cx="1688232" cy="187699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7365" r="13473" b="40218"/>
          <a:stretch/>
        </p:blipFill>
        <p:spPr>
          <a:xfrm rot="10800000">
            <a:off x="6948264" y="3174087"/>
            <a:ext cx="1961327" cy="1257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6819" y="443195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smtClean="0"/>
              <a:t>Petter Brodal</a:t>
            </a:r>
            <a:endParaRPr lang="nb-NO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4614" y="26463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Foto: </a:t>
            </a:r>
            <a:r>
              <a:rPr lang="nb-NO" sz="1400" dirty="0" smtClean="0"/>
              <a:t>Petter Brodal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2266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617" b="54307"/>
          <a:stretch/>
        </p:blipFill>
        <p:spPr bwMode="auto">
          <a:xfrm>
            <a:off x="899592" y="1052736"/>
            <a:ext cx="7328547" cy="3042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0681" y="285293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va er funksjonen til kontaktstykket?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16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1475656" y="443711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S</a:t>
            </a:r>
            <a:r>
              <a:rPr lang="nb-NO" sz="2400" dirty="0" smtClean="0">
                <a:solidFill>
                  <a:schemeClr val="tx2"/>
                </a:solidFill>
              </a:rPr>
              <a:t>ide 11 i lærlingheftet.  </a:t>
            </a:r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4357"/>
            <a:ext cx="5616624" cy="778098"/>
          </a:xfrm>
        </p:spPr>
        <p:txBody>
          <a:bodyPr>
            <a:normAutofit/>
          </a:bodyPr>
          <a:lstStyle/>
          <a:p>
            <a:pPr algn="l"/>
            <a:r>
              <a:rPr lang="nb-NO" sz="3200" dirty="0"/>
              <a:t>K</a:t>
            </a:r>
            <a:r>
              <a:rPr lang="nb-NO" sz="3200" dirty="0" smtClean="0"/>
              <a:t>va </a:t>
            </a:r>
            <a:r>
              <a:rPr lang="nb-NO" sz="3200" dirty="0" smtClean="0"/>
              <a:t>er </a:t>
            </a:r>
            <a:r>
              <a:rPr lang="nb-NO" sz="3200" b="1" dirty="0" smtClean="0"/>
              <a:t>funksjonen</a:t>
            </a:r>
            <a:r>
              <a:rPr lang="nb-NO" sz="3200" dirty="0" smtClean="0"/>
              <a:t> til </a:t>
            </a:r>
            <a:r>
              <a:rPr lang="nb-NO" sz="3200" dirty="0" smtClean="0"/>
              <a:t>leidningen</a:t>
            </a:r>
            <a:r>
              <a:rPr lang="nb-NO" sz="3200" dirty="0" smtClean="0"/>
              <a:t>? 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17</a:t>
            </a:fld>
            <a:endParaRPr lang="nb-NO" dirty="0"/>
          </a:p>
        </p:txBody>
      </p:sp>
      <p:pic>
        <p:nvPicPr>
          <p:cNvPr id="4098" name="Picture 2" descr="N:\Forskerføtter og leserøtter\ELEKTRISITET\Bilder\bilder fra annica\ledninger\5R0A1718 lyse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37288" r="8983"/>
          <a:stretch/>
        </p:blipFill>
        <p:spPr bwMode="auto">
          <a:xfrm>
            <a:off x="251521" y="1179229"/>
            <a:ext cx="4695576" cy="1673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53955"/>
            <a:ext cx="3085479" cy="1969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1" y="2599021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6" name="Oval Callout 5"/>
          <p:cNvSpPr/>
          <p:nvPr/>
        </p:nvSpPr>
        <p:spPr>
          <a:xfrm>
            <a:off x="196640" y="3284984"/>
            <a:ext cx="4358230" cy="1088818"/>
          </a:xfrm>
          <a:prstGeom prst="wedgeEllipseCallout">
            <a:avLst>
              <a:gd name="adj1" fmla="val 19202"/>
              <a:gd name="adj2" fmla="val -8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Å </a:t>
            </a:r>
            <a:r>
              <a:rPr lang="nb-NO" sz="2200" dirty="0" err="1" smtClean="0"/>
              <a:t>vere</a:t>
            </a:r>
            <a:r>
              <a:rPr lang="nb-NO" sz="2200" dirty="0" smtClean="0"/>
              <a:t>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dirty="0"/>
              <a:t>vei </a:t>
            </a:r>
            <a:r>
              <a:rPr lang="nb-NO" sz="2200" dirty="0" err="1" smtClean="0"/>
              <a:t>straumen</a:t>
            </a:r>
            <a:r>
              <a:rPr lang="nb-NO" sz="2200" dirty="0" smtClean="0"/>
              <a:t> </a:t>
            </a:r>
            <a:r>
              <a:rPr lang="nb-NO" sz="2200" dirty="0"/>
              <a:t>kan bevege seg gjennom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17" name="Oval Callout 16"/>
          <p:cNvSpPr/>
          <p:nvPr/>
        </p:nvSpPr>
        <p:spPr>
          <a:xfrm>
            <a:off x="287525" y="5469864"/>
            <a:ext cx="3816423" cy="771639"/>
          </a:xfrm>
          <a:prstGeom prst="wedgeEllipseCallout">
            <a:avLst>
              <a:gd name="adj1" fmla="val 27148"/>
              <a:gd name="adj2" fmla="val -98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Analyser</a:t>
            </a:r>
            <a:r>
              <a:rPr lang="nb-NO" sz="2400" dirty="0"/>
              <a:t> ledningen.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6738" r="8795" b="43605"/>
          <a:stretch/>
        </p:blipFill>
        <p:spPr bwMode="auto">
          <a:xfrm>
            <a:off x="5148064" y="3139216"/>
            <a:ext cx="3847381" cy="3190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067944" y="4734348"/>
            <a:ext cx="2160240" cy="494851"/>
          </a:xfrm>
          <a:prstGeom prst="wedgeRoundRectCallout">
            <a:avLst>
              <a:gd name="adj1" fmla="val 56543"/>
              <a:gd name="adj2" fmla="val -945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Avisoleringstang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8056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18</a:t>
            </a:fld>
            <a:endParaRPr lang="nb-N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790" r="4132"/>
          <a:stretch/>
        </p:blipFill>
        <p:spPr bwMode="auto">
          <a:xfrm>
            <a:off x="2659747" y="1052455"/>
            <a:ext cx="1283437" cy="54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Callout 18"/>
          <p:cNvSpPr/>
          <p:nvPr/>
        </p:nvSpPr>
        <p:spPr>
          <a:xfrm>
            <a:off x="167613" y="326017"/>
            <a:ext cx="2808312" cy="864096"/>
          </a:xfrm>
          <a:prstGeom prst="wedgeEllipseCallout">
            <a:avLst>
              <a:gd name="adj1" fmla="val 37746"/>
              <a:gd name="adj2" fmla="val 72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b="1" dirty="0" smtClean="0"/>
              <a:t>observerte</a:t>
            </a:r>
            <a:r>
              <a:rPr lang="nb-NO" sz="2200" dirty="0" smtClean="0"/>
              <a:t> du?</a:t>
            </a:r>
            <a:endParaRPr lang="nb-NO" sz="2200" dirty="0"/>
          </a:p>
        </p:txBody>
      </p:sp>
      <p:sp>
        <p:nvSpPr>
          <p:cNvPr id="22" name="Oval Callout 21"/>
          <p:cNvSpPr/>
          <p:nvPr/>
        </p:nvSpPr>
        <p:spPr>
          <a:xfrm>
            <a:off x="77539" y="2708920"/>
            <a:ext cx="2694261" cy="1512169"/>
          </a:xfrm>
          <a:prstGeom prst="wedgeEllipseCallout">
            <a:avLst>
              <a:gd name="adj1" fmla="val 46432"/>
              <a:gd name="adj2" fmla="val -78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Kva</a:t>
            </a:r>
            <a:r>
              <a:rPr lang="nb-NO" sz="2000" dirty="0" smtClean="0"/>
              <a:t> </a:t>
            </a:r>
            <a:r>
              <a:rPr lang="nb-NO" sz="2000" b="1" dirty="0" smtClean="0"/>
              <a:t>materiale</a:t>
            </a:r>
            <a:r>
              <a:rPr lang="nb-NO" sz="2000" dirty="0" smtClean="0"/>
              <a:t> </a:t>
            </a:r>
            <a:r>
              <a:rPr lang="nb-NO" sz="2000" dirty="0" smtClean="0"/>
              <a:t>er </a:t>
            </a:r>
            <a:r>
              <a:rPr lang="nb-NO" sz="2000" dirty="0" err="1" smtClean="0"/>
              <a:t>delane</a:t>
            </a:r>
            <a:r>
              <a:rPr lang="nb-NO" sz="2000" dirty="0" smtClean="0"/>
              <a:t> </a:t>
            </a:r>
            <a:r>
              <a:rPr lang="nb-NO" sz="2000" dirty="0" smtClean="0"/>
              <a:t>av </a:t>
            </a:r>
            <a:r>
              <a:rPr lang="nb-NO" sz="2000" dirty="0" smtClean="0"/>
              <a:t>leidningen laga </a:t>
            </a:r>
            <a:r>
              <a:rPr lang="nb-NO" sz="2000" dirty="0" smtClean="0"/>
              <a:t>av?</a:t>
            </a:r>
            <a:endParaRPr lang="nb-NO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1384"/>
          <a:stretch/>
        </p:blipFill>
        <p:spPr bwMode="auto">
          <a:xfrm>
            <a:off x="3838753" y="634060"/>
            <a:ext cx="5124091" cy="481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71129" y="4327850"/>
            <a:ext cx="251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Kvifor er det metall </a:t>
            </a:r>
            <a:r>
              <a:rPr lang="nb-NO" sz="2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inst</a:t>
            </a:r>
            <a:r>
              <a:rPr lang="nb-NO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i leidningen? </a:t>
            </a:r>
            <a:endParaRPr lang="nb-NO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8" t="9353" r="16685" b="48230"/>
          <a:stretch/>
        </p:blipFill>
        <p:spPr>
          <a:xfrm>
            <a:off x="147312" y="908720"/>
            <a:ext cx="2981983" cy="17850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19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42856" y="3284984"/>
            <a:ext cx="5868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200" dirty="0" smtClean="0">
                <a:solidFill>
                  <a:schemeClr val="tx2"/>
                </a:solidFill>
              </a:rPr>
              <a:t>Feste ledningen til lampesokkelen</a:t>
            </a:r>
            <a:r>
              <a:rPr lang="nb-NO" sz="24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6" y="3918340"/>
            <a:ext cx="510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200" dirty="0" err="1" smtClean="0">
                <a:solidFill>
                  <a:schemeClr val="tx2"/>
                </a:solidFill>
              </a:rPr>
              <a:t>Gjer</a:t>
            </a:r>
            <a:r>
              <a:rPr lang="nb-NO" sz="2200" dirty="0" smtClean="0">
                <a:solidFill>
                  <a:schemeClr val="tx2"/>
                </a:solidFill>
              </a:rPr>
              <a:t> </a:t>
            </a:r>
            <a:r>
              <a:rPr lang="nb-NO" sz="2200" dirty="0">
                <a:solidFill>
                  <a:schemeClr val="tx2"/>
                </a:solidFill>
              </a:rPr>
              <a:t>at du </a:t>
            </a:r>
            <a:r>
              <a:rPr lang="nb-NO" sz="2200" dirty="0" err="1">
                <a:solidFill>
                  <a:schemeClr val="tx2"/>
                </a:solidFill>
              </a:rPr>
              <a:t>ikkje</a:t>
            </a:r>
            <a:r>
              <a:rPr lang="nb-NO" sz="2200" dirty="0">
                <a:solidFill>
                  <a:schemeClr val="tx2"/>
                </a:solidFill>
              </a:rPr>
              <a:t> trekker ut den elektriske koplinga</a:t>
            </a:r>
            <a:r>
              <a:rPr lang="nb-NO" sz="2200" dirty="0" smtClean="0">
                <a:solidFill>
                  <a:schemeClr val="tx2"/>
                </a:solidFill>
              </a:rPr>
              <a:t>.</a:t>
            </a:r>
            <a:endParaRPr lang="nb-NO" sz="2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857" y="2172132"/>
            <a:ext cx="15258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sp>
        <p:nvSpPr>
          <p:cNvPr id="7" name="Oval 6"/>
          <p:cNvSpPr/>
          <p:nvPr/>
        </p:nvSpPr>
        <p:spPr>
          <a:xfrm>
            <a:off x="849827" y="1036266"/>
            <a:ext cx="1800200" cy="1135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200708" y="5229200"/>
            <a:ext cx="4946309" cy="1080120"/>
          </a:xfrm>
          <a:prstGeom prst="wedgeRoundRectCallout">
            <a:avLst>
              <a:gd name="adj1" fmla="val -15922"/>
              <a:gd name="adj2" fmla="val -94866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Pass likevel på å </a:t>
            </a:r>
            <a:r>
              <a:rPr lang="nb-NO" sz="2100" dirty="0" err="1" smtClean="0">
                <a:solidFill>
                  <a:schemeClr val="bg1"/>
                </a:solidFill>
              </a:rPr>
              <a:t>ikkje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 smtClean="0">
                <a:solidFill>
                  <a:schemeClr val="bg1"/>
                </a:solidFill>
              </a:rPr>
              <a:t>dra i </a:t>
            </a:r>
            <a:r>
              <a:rPr lang="nb-NO" sz="2100" dirty="0" smtClean="0">
                <a:solidFill>
                  <a:schemeClr val="bg1"/>
                </a:solidFill>
              </a:rPr>
              <a:t>leidningar</a:t>
            </a:r>
            <a:r>
              <a:rPr lang="nb-NO" sz="2100" dirty="0" smtClean="0">
                <a:solidFill>
                  <a:schemeClr val="bg1"/>
                </a:solidFill>
              </a:rPr>
              <a:t>. </a:t>
            </a:r>
            <a:r>
              <a:rPr lang="nb-NO" sz="2100" dirty="0" err="1" smtClean="0">
                <a:solidFill>
                  <a:schemeClr val="bg1"/>
                </a:solidFill>
              </a:rPr>
              <a:t>Koplingane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>
                <a:solidFill>
                  <a:schemeClr val="bg1"/>
                </a:solidFill>
              </a:rPr>
              <a:t>kan </a:t>
            </a:r>
            <a:r>
              <a:rPr lang="nb-NO" sz="2100" dirty="0" err="1" smtClean="0">
                <a:solidFill>
                  <a:schemeClr val="bg1"/>
                </a:solidFill>
              </a:rPr>
              <a:t>losne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>
                <a:solidFill>
                  <a:schemeClr val="bg1"/>
                </a:solidFill>
              </a:rPr>
              <a:t>og det kan bli brann.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5454" r="8887" b="8659"/>
          <a:stretch/>
        </p:blipFill>
        <p:spPr bwMode="auto">
          <a:xfrm>
            <a:off x="5911712" y="474865"/>
            <a:ext cx="3114543" cy="4402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Left Arrow 20"/>
          <p:cNvSpPr/>
          <p:nvPr/>
        </p:nvSpPr>
        <p:spPr>
          <a:xfrm rot="7909904">
            <a:off x="6261237" y="4566941"/>
            <a:ext cx="774606" cy="2416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573985" y="5229200"/>
            <a:ext cx="3384376" cy="1116124"/>
          </a:xfrm>
          <a:prstGeom prst="wedgeRoundRectCallout">
            <a:avLst>
              <a:gd name="adj1" fmla="val 25031"/>
              <a:gd name="adj2" fmla="val -90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100" dirty="0" smtClean="0">
                <a:solidFill>
                  <a:schemeClr val="bg1"/>
                </a:solidFill>
              </a:rPr>
              <a:t>Sjå </a:t>
            </a:r>
            <a:r>
              <a:rPr lang="nb-NO" sz="2100" dirty="0" smtClean="0">
                <a:solidFill>
                  <a:schemeClr val="bg1"/>
                </a:solidFill>
              </a:rPr>
              <a:t>etter strekkavlaster på </a:t>
            </a:r>
            <a:r>
              <a:rPr lang="nb-NO" sz="2100" dirty="0" smtClean="0">
                <a:solidFill>
                  <a:schemeClr val="bg1"/>
                </a:solidFill>
              </a:rPr>
              <a:t>leidningar heime </a:t>
            </a:r>
            <a:r>
              <a:rPr lang="nb-NO" sz="2100" dirty="0" smtClean="0">
                <a:solidFill>
                  <a:schemeClr val="bg1"/>
                </a:solidFill>
              </a:rPr>
              <a:t>(</a:t>
            </a:r>
            <a:r>
              <a:rPr lang="nb-NO" sz="2100" dirty="0" smtClean="0">
                <a:solidFill>
                  <a:schemeClr val="bg1"/>
                </a:solidFill>
              </a:rPr>
              <a:t>treng </a:t>
            </a:r>
            <a:r>
              <a:rPr lang="nb-NO" sz="2100" dirty="0" err="1" smtClean="0">
                <a:solidFill>
                  <a:schemeClr val="bg1"/>
                </a:solidFill>
              </a:rPr>
              <a:t>ikkje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 err="1" smtClean="0">
                <a:solidFill>
                  <a:schemeClr val="bg1"/>
                </a:solidFill>
              </a:rPr>
              <a:t>vere</a:t>
            </a:r>
            <a:r>
              <a:rPr lang="nb-NO" sz="2100" dirty="0" smtClean="0">
                <a:solidFill>
                  <a:schemeClr val="bg1"/>
                </a:solidFill>
              </a:rPr>
              <a:t> </a:t>
            </a:r>
            <a:r>
              <a:rPr lang="nb-NO" sz="2100" dirty="0" err="1" smtClean="0">
                <a:solidFill>
                  <a:schemeClr val="bg1"/>
                </a:solidFill>
              </a:rPr>
              <a:t>lampeleidning</a:t>
            </a:r>
            <a:r>
              <a:rPr lang="nb-NO" sz="2100" dirty="0" smtClean="0">
                <a:solidFill>
                  <a:schemeClr val="bg1"/>
                </a:solidFill>
              </a:rPr>
              <a:t>).</a:t>
            </a:r>
            <a:endParaRPr lang="nb-NO" sz="21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15616" y="0"/>
            <a:ext cx="511256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1" smtClean="0">
                <a:solidFill>
                  <a:schemeClr val="tx2"/>
                </a:solidFill>
              </a:rPr>
              <a:t>Analyser</a:t>
            </a:r>
            <a:r>
              <a:rPr lang="nb-NO" sz="3200" smtClean="0">
                <a:solidFill>
                  <a:schemeClr val="tx2"/>
                </a:solidFill>
              </a:rPr>
              <a:t> strekkavlaster</a:t>
            </a:r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2383321" y="2172132"/>
            <a:ext cx="3528391" cy="1008112"/>
          </a:xfrm>
          <a:prstGeom prst="wedgeEllipseCallout">
            <a:avLst>
              <a:gd name="adj1" fmla="val -42047"/>
              <a:gd name="adj2" fmla="val -6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</a:t>
            </a:r>
            <a:r>
              <a:rPr lang="nb-NO" sz="2200" dirty="0" smtClean="0"/>
              <a:t>va </a:t>
            </a:r>
            <a:r>
              <a:rPr lang="nb-NO" sz="2200" dirty="0" smtClean="0"/>
              <a:t>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</a:t>
            </a:r>
            <a:r>
              <a:rPr lang="nb-NO" sz="2200" dirty="0" err="1" smtClean="0"/>
              <a:t>strekkavlastaren</a:t>
            </a:r>
            <a:r>
              <a:rPr lang="nb-NO" sz="2200" dirty="0" smtClean="0"/>
              <a:t>?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15518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 animBg="1"/>
      <p:bldP spid="21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3419872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800" i="1" dirty="0" smtClean="0">
                <a:solidFill>
                  <a:schemeClr val="tx2"/>
                </a:solidFill>
              </a:rPr>
              <a:t>Kva skjer med elektrona i lyspæra, som </a:t>
            </a:r>
            <a:r>
              <a:rPr lang="nb-NO" sz="2800" i="1" dirty="0" err="1" smtClean="0">
                <a:solidFill>
                  <a:schemeClr val="tx2"/>
                </a:solidFill>
              </a:rPr>
              <a:t>gjer</a:t>
            </a:r>
            <a:r>
              <a:rPr lang="nb-NO" sz="2800" i="1" dirty="0" smtClean="0">
                <a:solidFill>
                  <a:schemeClr val="tx2"/>
                </a:solidFill>
              </a:rPr>
              <a:t> at lyspæra lyser</a:t>
            </a:r>
            <a:r>
              <a:rPr lang="nb-NO" sz="2800" i="1" dirty="0" smtClean="0">
                <a:solidFill>
                  <a:schemeClr val="tx2"/>
                </a:solidFill>
              </a:rPr>
              <a:t>?</a:t>
            </a:r>
            <a:endParaRPr lang="nb-NO" sz="2800" i="1" dirty="0" smtClean="0">
              <a:solidFill>
                <a:schemeClr val="tx2"/>
              </a:solidFill>
            </a:endParaRPr>
          </a:p>
          <a:p>
            <a:endParaRPr lang="nb-NO" dirty="0" smtClean="0"/>
          </a:p>
          <a:p>
            <a:pPr marL="0" indent="0">
              <a:buNone/>
            </a:pPr>
            <a:r>
              <a:rPr lang="nb-NO" sz="2800" dirty="0" smtClean="0"/>
              <a:t>1. Skriv: </a:t>
            </a:r>
            <a:r>
              <a:rPr lang="nb-NO" sz="2800" dirty="0">
                <a:solidFill>
                  <a:schemeClr val="tx2"/>
                </a:solidFill>
              </a:rPr>
              <a:t>L</a:t>
            </a:r>
            <a:r>
              <a:rPr lang="nb-NO" sz="2800" dirty="0" smtClean="0">
                <a:solidFill>
                  <a:schemeClr val="tx2"/>
                </a:solidFill>
              </a:rPr>
              <a:t>ærlingheftet </a:t>
            </a:r>
            <a:r>
              <a:rPr lang="nb-NO" sz="2800" dirty="0">
                <a:solidFill>
                  <a:schemeClr val="tx2"/>
                </a:solidFill>
              </a:rPr>
              <a:t>side </a:t>
            </a:r>
            <a:r>
              <a:rPr lang="nb-NO" sz="2800" dirty="0" smtClean="0">
                <a:solidFill>
                  <a:schemeClr val="tx2"/>
                </a:solidFill>
              </a:rPr>
              <a:t>24, spørsmål 4.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> </a:t>
            </a:r>
          </a:p>
          <a:p>
            <a:pPr marL="0" indent="0">
              <a:buNone/>
            </a:pPr>
            <a:r>
              <a:rPr lang="nb-NO" sz="2800" dirty="0" smtClean="0"/>
              <a:t>2. Diskuter med naboen. </a:t>
            </a:r>
            <a:br>
              <a:rPr lang="nb-NO" sz="2800" dirty="0" smtClean="0"/>
            </a:b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7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20</a:t>
            </a:fld>
            <a:endParaRPr lang="nb-NO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60967" b="37499"/>
          <a:stretch/>
        </p:blipFill>
        <p:spPr>
          <a:xfrm>
            <a:off x="5364088" y="396296"/>
            <a:ext cx="1728192" cy="196347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0" t="17365" r="13473" b="40218"/>
          <a:stretch/>
        </p:blipFill>
        <p:spPr>
          <a:xfrm>
            <a:off x="7185641" y="396296"/>
            <a:ext cx="1883279" cy="1338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25623" r="2540" b="28730"/>
          <a:stretch/>
        </p:blipFill>
        <p:spPr>
          <a:xfrm rot="10800000">
            <a:off x="659560" y="2846087"/>
            <a:ext cx="6642340" cy="711078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51520" y="826838"/>
            <a:ext cx="4392488" cy="1102391"/>
          </a:xfrm>
          <a:prstGeom prst="wedgeEllipseCallout">
            <a:avLst>
              <a:gd name="adj1" fmla="val 43186"/>
              <a:gd name="adj2" fmla="val 75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har vi </a:t>
            </a:r>
            <a:r>
              <a:rPr lang="nb-NO" sz="2200" b="1" dirty="0" smtClean="0"/>
              <a:t>analysert</a:t>
            </a:r>
            <a:r>
              <a:rPr lang="nb-NO" sz="2200" dirty="0" smtClean="0"/>
              <a:t> lampesokkel og </a:t>
            </a:r>
            <a:r>
              <a:rPr lang="nb-NO" sz="2200" dirty="0" err="1" smtClean="0"/>
              <a:t>leidning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46791" y="2117940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590707" y="3074668"/>
            <a:ext cx="1512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  <p:pic>
        <p:nvPicPr>
          <p:cNvPr id="14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9" t="16502" r="16102" b="11776"/>
          <a:stretch/>
        </p:blipFill>
        <p:spPr>
          <a:xfrm>
            <a:off x="7181894" y="1825594"/>
            <a:ext cx="1887026" cy="16046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84368" y="1477342"/>
            <a:ext cx="12596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Petter Brodal</a:t>
            </a:r>
            <a:endParaRPr lang="nb-NO" sz="105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74283" y="4074377"/>
            <a:ext cx="3816424" cy="792088"/>
          </a:xfrm>
          <a:prstGeom prst="wedgeRoundRectCallout">
            <a:avLst>
              <a:gd name="adj1" fmla="val 52827"/>
              <a:gd name="adj2" fmla="val -98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Vi har undersøkt </a:t>
            </a:r>
            <a:r>
              <a:rPr lang="nb-NO" sz="2200" dirty="0" smtClean="0">
                <a:solidFill>
                  <a:schemeClr val="bg1"/>
                </a:solidFill>
              </a:rPr>
              <a:t>k</a:t>
            </a:r>
            <a:r>
              <a:rPr lang="nb-NO" sz="2200" dirty="0" smtClean="0">
                <a:solidFill>
                  <a:schemeClr val="bg1"/>
                </a:solidFill>
              </a:rPr>
              <a:t>var </a:t>
            </a:r>
            <a:r>
              <a:rPr lang="nb-NO" sz="2200" dirty="0">
                <a:solidFill>
                  <a:schemeClr val="bg1"/>
                </a:solidFill>
              </a:rPr>
              <a:t>del </a:t>
            </a:r>
            <a:r>
              <a:rPr lang="nb-NO" sz="2200" dirty="0" smtClean="0">
                <a:solidFill>
                  <a:schemeClr val="bg1"/>
                </a:solidFill>
              </a:rPr>
              <a:t>nøye.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134252" y="4725144"/>
            <a:ext cx="3379932" cy="841890"/>
          </a:xfrm>
          <a:prstGeom prst="wedgeRoundRectCallout">
            <a:avLst>
              <a:gd name="adj1" fmla="val 6198"/>
              <a:gd name="adj2" fmla="val -99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Vi har sett på </a:t>
            </a:r>
            <a:r>
              <a:rPr lang="nb-NO" sz="2200" b="1" dirty="0">
                <a:solidFill>
                  <a:schemeClr val="bg1"/>
                </a:solidFill>
              </a:rPr>
              <a:t>form</a:t>
            </a:r>
            <a:r>
              <a:rPr lang="nb-NO" sz="2200" dirty="0">
                <a:solidFill>
                  <a:schemeClr val="bg1"/>
                </a:solidFill>
              </a:rPr>
              <a:t>, </a:t>
            </a:r>
            <a:r>
              <a:rPr lang="nb-NO" sz="2200" b="1" dirty="0">
                <a:solidFill>
                  <a:schemeClr val="bg1"/>
                </a:solidFill>
              </a:rPr>
              <a:t>materialer</a:t>
            </a:r>
            <a:r>
              <a:rPr lang="nb-NO" sz="2200" dirty="0">
                <a:solidFill>
                  <a:schemeClr val="bg1"/>
                </a:solidFill>
              </a:rPr>
              <a:t> og </a:t>
            </a:r>
            <a:r>
              <a:rPr lang="nb-NO" sz="2200" b="1" dirty="0" smtClean="0">
                <a:solidFill>
                  <a:schemeClr val="bg1"/>
                </a:solidFill>
              </a:rPr>
              <a:t>funksjon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Lekse til i </a:t>
            </a:r>
            <a:r>
              <a:rPr lang="nb-NO" sz="3600" dirty="0" smtClean="0"/>
              <a:t>dag:</a:t>
            </a:r>
            <a:endParaRPr lang="nb-NO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3</a:t>
            </a:fld>
            <a:endParaRPr lang="nb-NO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77281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>
                <a:solidFill>
                  <a:srgbClr val="7030A0"/>
                </a:solidFill>
              </a:rPr>
              <a:t>Forklare </a:t>
            </a:r>
            <a:r>
              <a:rPr lang="nb-NO" dirty="0" err="1" smtClean="0">
                <a:solidFill>
                  <a:srgbClr val="7030A0"/>
                </a:solidFill>
              </a:rPr>
              <a:t>nokon</a:t>
            </a:r>
            <a:r>
              <a:rPr lang="nb-NO" dirty="0" smtClean="0">
                <a:solidFill>
                  <a:srgbClr val="7030A0"/>
                </a:solidFill>
              </a:rPr>
              <a:t> heime kva som skjer inni lyspæra som </a:t>
            </a:r>
            <a:r>
              <a:rPr lang="nb-NO" dirty="0" err="1" smtClean="0">
                <a:solidFill>
                  <a:srgbClr val="7030A0"/>
                </a:solidFill>
              </a:rPr>
              <a:t>gjer</a:t>
            </a:r>
            <a:r>
              <a:rPr lang="nb-NO" dirty="0" smtClean="0">
                <a:solidFill>
                  <a:srgbClr val="7030A0"/>
                </a:solidFill>
              </a:rPr>
              <a:t> at lyspæra lyser.</a:t>
            </a:r>
            <a:endParaRPr lang="nb-NO" dirty="0" smtClean="0">
              <a:solidFill>
                <a:srgbClr val="7030A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95536" y="3789040"/>
            <a:ext cx="3370120" cy="1054170"/>
          </a:xfrm>
          <a:prstGeom prst="wedgeEllipseCallout">
            <a:avLst>
              <a:gd name="adj1" fmla="val 37561"/>
              <a:gd name="adj2" fmla="val -99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Forsto </a:t>
            </a:r>
            <a:r>
              <a:rPr lang="nb-NO" sz="2200" dirty="0" err="1" smtClean="0">
                <a:solidFill>
                  <a:schemeClr val="bg1"/>
                </a:solidFill>
              </a:rPr>
              <a:t>dei</a:t>
            </a:r>
            <a:r>
              <a:rPr lang="nb-NO" sz="2200" dirty="0" smtClean="0">
                <a:solidFill>
                  <a:schemeClr val="bg1"/>
                </a:solidFill>
              </a:rPr>
              <a:t> forklaringa di?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7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1953440" cy="34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464496" cy="56776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179512" y="692696"/>
            <a:ext cx="3528392" cy="1080120"/>
          </a:xfrm>
          <a:prstGeom prst="wedgeRoundRectCallout">
            <a:avLst>
              <a:gd name="adj1" fmla="val -18437"/>
              <a:gd name="adj2" fmla="val 71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finne ut </a:t>
            </a:r>
            <a:r>
              <a:rPr lang="nb-NO" sz="2200" dirty="0" smtClean="0"/>
              <a:t>kva </a:t>
            </a:r>
            <a:r>
              <a:rPr lang="nb-NO" sz="2200" dirty="0" err="1" smtClean="0"/>
              <a:t>ein</a:t>
            </a:r>
            <a:r>
              <a:rPr lang="nb-NO" sz="2200" dirty="0" smtClean="0"/>
              <a:t> </a:t>
            </a:r>
            <a:r>
              <a:rPr lang="nb-NO" sz="2200" b="1" dirty="0" smtClean="0"/>
              <a:t>elektrisk krets</a:t>
            </a:r>
            <a:r>
              <a:rPr lang="nb-NO" sz="2200" dirty="0" smtClean="0"/>
              <a:t> er.</a:t>
            </a:r>
            <a:endParaRPr lang="nb-NO" sz="22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23528" y="2354372"/>
            <a:ext cx="3384376" cy="1080120"/>
          </a:xfrm>
          <a:prstGeom prst="wedgeRoundRectCallout">
            <a:avLst>
              <a:gd name="adj1" fmla="val -18437"/>
              <a:gd name="adj2" fmla="val 71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også </a:t>
            </a:r>
            <a:r>
              <a:rPr lang="nb-NO" sz="2200" b="1" dirty="0" smtClean="0"/>
              <a:t>analysere</a:t>
            </a:r>
            <a:r>
              <a:rPr lang="nb-NO" sz="2200" dirty="0" smtClean="0"/>
              <a:t> </a:t>
            </a:r>
            <a:r>
              <a:rPr lang="nb-NO" sz="2200" dirty="0" err="1" smtClean="0"/>
              <a:t>delar</a:t>
            </a:r>
            <a:r>
              <a:rPr lang="nb-NO" sz="2200" dirty="0" smtClean="0"/>
              <a:t> </a:t>
            </a:r>
            <a:r>
              <a:rPr lang="nb-NO" sz="2200" dirty="0" smtClean="0"/>
              <a:t>av den </a:t>
            </a:r>
            <a:r>
              <a:rPr lang="nb-NO" sz="2200" b="1" dirty="0" smtClean="0"/>
              <a:t>elektriske kretsen</a:t>
            </a:r>
            <a:r>
              <a:rPr lang="nb-NO" sz="2200" dirty="0" smtClean="0"/>
              <a:t> til ei lampe.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085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0" y="620688"/>
            <a:ext cx="3347864" cy="576064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Tenk-par-del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640871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>
                <a:solidFill>
                  <a:schemeClr val="tx2"/>
                </a:solidFill>
              </a:rPr>
              <a:t>K</a:t>
            </a:r>
            <a:r>
              <a:rPr lang="nb-NO" sz="2800" dirty="0" smtClean="0">
                <a:solidFill>
                  <a:schemeClr val="tx2"/>
                </a:solidFill>
              </a:rPr>
              <a:t>va </a:t>
            </a:r>
            <a:r>
              <a:rPr lang="nb-NO" sz="2800" dirty="0" smtClean="0">
                <a:solidFill>
                  <a:schemeClr val="tx2"/>
                </a:solidFill>
              </a:rPr>
              <a:t>betyr ordet </a:t>
            </a:r>
            <a:r>
              <a:rPr lang="nb-NO" sz="2800" i="1" dirty="0" smtClean="0">
                <a:solidFill>
                  <a:schemeClr val="tx2"/>
                </a:solidFill>
              </a:rPr>
              <a:t>krets</a:t>
            </a:r>
            <a:r>
              <a:rPr lang="nb-NO" sz="2800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</a:pPr>
            <a:endParaRPr lang="nb-NO" sz="2800" dirty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1. Tenk i </a:t>
            </a:r>
            <a:r>
              <a:rPr lang="nb-NO" sz="2800" dirty="0" err="1" smtClean="0"/>
              <a:t>eit</a:t>
            </a:r>
            <a:r>
              <a:rPr lang="nb-NO" sz="2800" dirty="0" smtClean="0"/>
              <a:t> </a:t>
            </a:r>
            <a:r>
              <a:rPr lang="nb-NO" sz="2800" dirty="0"/>
              <a:t>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2. Diskuter med naboen i </a:t>
            </a:r>
            <a:r>
              <a:rPr lang="nb-NO" sz="2800" dirty="0" err="1" smtClean="0"/>
              <a:t>eit</a:t>
            </a:r>
            <a:r>
              <a:rPr lang="nb-NO" sz="2800" dirty="0" smtClean="0"/>
              <a:t> </a:t>
            </a:r>
            <a:r>
              <a:rPr lang="nb-NO" sz="2800" dirty="0"/>
              <a:t>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/>
              <a:t>3. Del i plenum. </a:t>
            </a:r>
          </a:p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5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1026" name="Picture 2" descr="N:\Forskerføtter og leserøtter\ELEKTRISITET\Bilder\Bilder til PowerPointer\Jorda i bane rundt so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5" y="2923202"/>
            <a:ext cx="3784809" cy="28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 rot="7879258">
            <a:off x="2970508" y="3424149"/>
            <a:ext cx="997001" cy="2131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1028" name="Picture 4" descr="Christmas, White Male, Full Body, Santa Hat, 3D Mode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28954" r="11288" b="18406"/>
          <a:stretch/>
        </p:blipFill>
        <p:spPr bwMode="auto">
          <a:xfrm>
            <a:off x="4552352" y="776377"/>
            <a:ext cx="4387584" cy="28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 rot="8297197">
            <a:off x="8355751" y="1669189"/>
            <a:ext cx="643465" cy="20725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56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Krets</a:t>
            </a:r>
            <a:endParaRPr lang="nb-NO" sz="3600" dirty="0"/>
          </a:p>
        </p:txBody>
      </p:sp>
      <p:sp>
        <p:nvSpPr>
          <p:cNvPr id="8" name="Oval Callout 7"/>
          <p:cNvSpPr/>
          <p:nvPr/>
        </p:nvSpPr>
        <p:spPr>
          <a:xfrm>
            <a:off x="323528" y="908720"/>
            <a:ext cx="3360120" cy="936104"/>
          </a:xfrm>
          <a:prstGeom prst="wedgeEllipseCallout">
            <a:avLst>
              <a:gd name="adj1" fmla="val 45204"/>
              <a:gd name="adj2" fmla="val 784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K</a:t>
            </a:r>
            <a:r>
              <a:rPr lang="nb-NO" sz="2200" dirty="0" smtClean="0">
                <a:solidFill>
                  <a:schemeClr val="bg1"/>
                </a:solidFill>
              </a:rPr>
              <a:t>va </a:t>
            </a:r>
            <a:r>
              <a:rPr lang="nb-NO" sz="2200" dirty="0">
                <a:solidFill>
                  <a:schemeClr val="bg1"/>
                </a:solidFill>
              </a:rPr>
              <a:t>har </a:t>
            </a:r>
            <a:r>
              <a:rPr lang="nb-NO" sz="2200" dirty="0" smtClean="0">
                <a:solidFill>
                  <a:schemeClr val="bg1"/>
                </a:solidFill>
              </a:rPr>
              <a:t>bilda </a:t>
            </a:r>
            <a:r>
              <a:rPr lang="nb-NO" sz="2200" dirty="0">
                <a:solidFill>
                  <a:schemeClr val="bg1"/>
                </a:solidFill>
              </a:rPr>
              <a:t>til felles</a:t>
            </a:r>
            <a:r>
              <a:rPr lang="nb-NO" sz="2200" dirty="0" smtClean="0">
                <a:solidFill>
                  <a:schemeClr val="bg1"/>
                </a:solidFill>
              </a:rPr>
              <a:t>?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884" y="5877272"/>
            <a:ext cx="431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Jorda går </a:t>
            </a:r>
            <a:r>
              <a:rPr lang="nb-NO" dirty="0" smtClean="0"/>
              <a:t>i </a:t>
            </a:r>
            <a:r>
              <a:rPr lang="nb-NO" dirty="0" err="1" smtClean="0"/>
              <a:t>ein</a:t>
            </a:r>
            <a:r>
              <a:rPr lang="nb-NO" dirty="0" smtClean="0"/>
              <a:t> bane –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b="1" dirty="0" smtClean="0"/>
              <a:t>krets </a:t>
            </a:r>
            <a:r>
              <a:rPr lang="nb-NO" dirty="0" smtClean="0"/>
              <a:t>–</a:t>
            </a:r>
            <a:r>
              <a:rPr lang="nb-NO" b="1" dirty="0" smtClean="0"/>
              <a:t> </a:t>
            </a:r>
            <a:r>
              <a:rPr lang="nb-NO" dirty="0" smtClean="0"/>
              <a:t>rundt sola. 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4530159" y="3707453"/>
            <a:ext cx="4613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«Me </a:t>
            </a:r>
            <a:r>
              <a:rPr lang="nb-NO" dirty="0" err="1" smtClean="0"/>
              <a:t>svingar</a:t>
            </a:r>
            <a:r>
              <a:rPr lang="nb-NO" dirty="0" smtClean="0"/>
              <a:t> oss i </a:t>
            </a:r>
            <a:r>
              <a:rPr lang="nb-NO" b="1" dirty="0" smtClean="0"/>
              <a:t>krinsen</a:t>
            </a:r>
            <a:r>
              <a:rPr lang="nb-NO" dirty="0" smtClean="0"/>
              <a:t>!» </a:t>
            </a:r>
            <a:r>
              <a:rPr lang="nb-NO" b="1" dirty="0" smtClean="0"/>
              <a:t>Krinsen </a:t>
            </a:r>
            <a:r>
              <a:rPr lang="nb-NO" dirty="0" smtClean="0"/>
              <a:t>er </a:t>
            </a:r>
            <a:r>
              <a:rPr lang="nb-NO" dirty="0" err="1" smtClean="0"/>
              <a:t>eit</a:t>
            </a:r>
            <a:r>
              <a:rPr lang="nb-NO" dirty="0" smtClean="0"/>
              <a:t> anna ord for krets. I </a:t>
            </a:r>
            <a:r>
              <a:rPr lang="nb-NO" dirty="0" err="1" smtClean="0"/>
              <a:t>jolesongen</a:t>
            </a:r>
            <a:r>
              <a:rPr lang="nb-NO" b="1" dirty="0" smtClean="0"/>
              <a:t> </a:t>
            </a:r>
            <a:r>
              <a:rPr lang="nb-NO" dirty="0" smtClean="0"/>
              <a:t>er krinsen ringen av barn som går rundt treet.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84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120680" cy="3451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285293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krets</a:t>
            </a:r>
            <a:endParaRPr lang="nb-NO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0557" y="285293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ring, bane</a:t>
            </a:r>
            <a:endParaRPr lang="nb-NO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sp>
        <p:nvSpPr>
          <p:cNvPr id="6" name="Oval Callout 5"/>
          <p:cNvSpPr/>
          <p:nvPr/>
        </p:nvSpPr>
        <p:spPr>
          <a:xfrm>
            <a:off x="611560" y="476672"/>
            <a:ext cx="3744416" cy="1152128"/>
          </a:xfrm>
          <a:prstGeom prst="wedgeEllipseCallout">
            <a:avLst>
              <a:gd name="adj1" fmla="val -39998"/>
              <a:gd name="adj2" fmla="val 67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kan vi </a:t>
            </a:r>
            <a:r>
              <a:rPr lang="nb-NO" sz="2200" dirty="0" err="1" smtClean="0"/>
              <a:t>saman</a:t>
            </a:r>
            <a:r>
              <a:rPr lang="nb-NO" sz="2200" dirty="0" smtClean="0"/>
              <a:t> danna </a:t>
            </a:r>
            <a:r>
              <a:rPr lang="nb-NO" sz="2200" dirty="0" err="1" smtClean="0"/>
              <a:t>ein</a:t>
            </a:r>
            <a:r>
              <a:rPr lang="nb-NO" sz="2200" dirty="0" smtClean="0"/>
              <a:t> krets</a:t>
            </a:r>
            <a:r>
              <a:rPr lang="nb-NO" sz="2200" dirty="0" smtClean="0"/>
              <a:t>?</a:t>
            </a:r>
            <a:endParaRPr lang="nb-NO" sz="2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06828" y="5877272"/>
            <a:ext cx="6906949" cy="720080"/>
          </a:xfrm>
          <a:prstGeom prst="wedgeRoundRectCallout">
            <a:avLst>
              <a:gd name="adj1" fmla="val -15799"/>
              <a:gd name="adj2" fmla="val -90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I </a:t>
            </a:r>
            <a:r>
              <a:rPr lang="nb-NO" sz="2200" dirty="0" err="1" smtClean="0">
                <a:solidFill>
                  <a:schemeClr val="bg1"/>
                </a:solidFill>
              </a:rPr>
              <a:t>ein</a:t>
            </a:r>
            <a:r>
              <a:rPr lang="nb-NO" sz="2200" dirty="0" smtClean="0">
                <a:solidFill>
                  <a:schemeClr val="bg1"/>
                </a:solidFill>
              </a:rPr>
              <a:t> lukka</a:t>
            </a:r>
            <a:r>
              <a:rPr lang="nb-NO" sz="2200" b="1" dirty="0" smtClean="0">
                <a:solidFill>
                  <a:schemeClr val="bg1"/>
                </a:solidFill>
              </a:rPr>
              <a:t> </a:t>
            </a:r>
            <a:r>
              <a:rPr lang="nb-NO" sz="2200" b="1" dirty="0">
                <a:solidFill>
                  <a:schemeClr val="bg1"/>
                </a:solidFill>
              </a:rPr>
              <a:t>elektrisk krets</a:t>
            </a:r>
            <a:r>
              <a:rPr lang="nb-NO" sz="2200" dirty="0">
                <a:solidFill>
                  <a:schemeClr val="bg1"/>
                </a:solidFill>
              </a:rPr>
              <a:t> går </a:t>
            </a:r>
            <a:r>
              <a:rPr lang="nb-NO" sz="2200" dirty="0" err="1" smtClean="0">
                <a:solidFill>
                  <a:schemeClr val="bg1"/>
                </a:solidFill>
              </a:rPr>
              <a:t>straumen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i </a:t>
            </a:r>
            <a:r>
              <a:rPr lang="nb-NO" sz="2200" dirty="0" err="1" smtClean="0">
                <a:solidFill>
                  <a:schemeClr val="bg1"/>
                </a:solidFill>
              </a:rPr>
              <a:t>ein</a:t>
            </a:r>
            <a:r>
              <a:rPr lang="nb-NO" sz="2200" dirty="0" smtClean="0">
                <a:solidFill>
                  <a:schemeClr val="bg1"/>
                </a:solidFill>
              </a:rPr>
              <a:t> </a:t>
            </a:r>
            <a:r>
              <a:rPr lang="nb-NO" sz="2200" dirty="0">
                <a:solidFill>
                  <a:schemeClr val="bg1"/>
                </a:solidFill>
              </a:rPr>
              <a:t>slags ring. </a:t>
            </a:r>
          </a:p>
        </p:txBody>
      </p:sp>
    </p:spTree>
    <p:extLst>
      <p:ext uri="{BB962C8B-B14F-4D97-AF65-F5344CB8AC3E}">
        <p14:creationId xmlns:p14="http://schemas.microsoft.com/office/powerpoint/2010/main" val="3462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9" name="Oval Callout 8"/>
          <p:cNvSpPr/>
          <p:nvPr/>
        </p:nvSpPr>
        <p:spPr>
          <a:xfrm>
            <a:off x="899592" y="3677622"/>
            <a:ext cx="4818131" cy="1389301"/>
          </a:xfrm>
          <a:prstGeom prst="wedgeEllipseCallout">
            <a:avLst>
              <a:gd name="adj1" fmla="val 53779"/>
              <a:gd name="adj2" fmla="val 50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err="1" smtClean="0"/>
              <a:t>Korleis</a:t>
            </a:r>
            <a:r>
              <a:rPr lang="nb-NO" sz="2200" dirty="0" smtClean="0"/>
              <a:t> må vi kopla </a:t>
            </a:r>
            <a:r>
              <a:rPr lang="nb-NO" sz="2200" dirty="0" smtClean="0"/>
              <a:t>batteri, </a:t>
            </a:r>
            <a:r>
              <a:rPr lang="nb-NO" sz="2200" dirty="0" smtClean="0"/>
              <a:t>leidningar </a:t>
            </a:r>
            <a:r>
              <a:rPr lang="nb-NO" sz="2200" dirty="0" smtClean="0"/>
              <a:t>og </a:t>
            </a:r>
            <a:r>
              <a:rPr lang="nb-NO" sz="2200" dirty="0" smtClean="0"/>
              <a:t>lyspære for </a:t>
            </a:r>
            <a:r>
              <a:rPr lang="nb-NO" sz="2200" dirty="0" smtClean="0"/>
              <a:t>å få lyspæra til å lyse?</a:t>
            </a:r>
            <a:endParaRPr lang="nb-NO" sz="2200" dirty="0"/>
          </a:p>
        </p:txBody>
      </p:sp>
      <p:pic>
        <p:nvPicPr>
          <p:cNvPr id="2050" name="Picture 2" descr="LyspÃ¦re, PÃ¦re, Lys, IdÃ©, Energi, StrÃ¸m, Innovasj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9914" r="34029" b="6282"/>
          <a:stretch/>
        </p:blipFill>
        <p:spPr bwMode="auto">
          <a:xfrm>
            <a:off x="483430" y="260648"/>
            <a:ext cx="1872208" cy="31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2935699" y="404664"/>
            <a:ext cx="5688631" cy="1080120"/>
          </a:xfrm>
          <a:prstGeom prst="wedgeRoundRectCallout">
            <a:avLst>
              <a:gd name="adj1" fmla="val -52915"/>
              <a:gd name="adj2" fmla="val 95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For at lyspæra skal lyse må den være </a:t>
            </a:r>
            <a:r>
              <a:rPr lang="nb-NO" sz="2200" dirty="0" smtClean="0">
                <a:solidFill>
                  <a:schemeClr val="bg1"/>
                </a:solidFill>
              </a:rPr>
              <a:t>kopla </a:t>
            </a:r>
            <a:r>
              <a:rPr lang="nb-NO" sz="2200" dirty="0" smtClean="0">
                <a:solidFill>
                  <a:schemeClr val="bg1"/>
                </a:solidFill>
              </a:rPr>
              <a:t>til </a:t>
            </a:r>
            <a:r>
              <a:rPr lang="nb-NO" sz="2200" dirty="0" smtClean="0">
                <a:solidFill>
                  <a:schemeClr val="bg1"/>
                </a:solidFill>
              </a:rPr>
              <a:t>ei straumkjelde. </a:t>
            </a:r>
            <a:r>
              <a:rPr lang="nb-NO" sz="2200" dirty="0" smtClean="0">
                <a:solidFill>
                  <a:schemeClr val="bg1"/>
                </a:solidFill>
              </a:rPr>
              <a:t>Da får vi </a:t>
            </a:r>
            <a:r>
              <a:rPr lang="nb-NO" sz="2200" dirty="0" err="1" smtClean="0">
                <a:solidFill>
                  <a:schemeClr val="bg1"/>
                </a:solidFill>
              </a:rPr>
              <a:t>ein</a:t>
            </a:r>
            <a:r>
              <a:rPr lang="nb-NO" sz="2200" b="1" dirty="0" smtClean="0">
                <a:solidFill>
                  <a:schemeClr val="bg1"/>
                </a:solidFill>
              </a:rPr>
              <a:t> </a:t>
            </a:r>
            <a:r>
              <a:rPr lang="nb-NO" sz="2200" b="1" dirty="0">
                <a:solidFill>
                  <a:schemeClr val="bg1"/>
                </a:solidFill>
              </a:rPr>
              <a:t>elektrisk </a:t>
            </a:r>
            <a:r>
              <a:rPr lang="nb-NO" sz="2200" b="1" dirty="0" smtClean="0">
                <a:solidFill>
                  <a:schemeClr val="bg1"/>
                </a:solidFill>
              </a:rPr>
              <a:t>krets</a:t>
            </a:r>
            <a:r>
              <a:rPr lang="nb-NO" sz="2200" dirty="0" smtClean="0">
                <a:solidFill>
                  <a:schemeClr val="bg1"/>
                </a:solidFill>
              </a:rPr>
              <a:t>. </a:t>
            </a:r>
            <a:endParaRPr lang="nb-NO" sz="2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1358292" cy="3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8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4" y="1628800"/>
            <a:ext cx="572230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5670" y="964984"/>
            <a:ext cx="6308538" cy="9257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Straumen går i </a:t>
            </a:r>
            <a:r>
              <a:rPr lang="nb-NO" sz="2800" dirty="0" err="1" smtClean="0">
                <a:solidFill>
                  <a:schemeClr val="tx2"/>
                </a:solidFill>
              </a:rPr>
              <a:t>ein</a:t>
            </a:r>
            <a:r>
              <a:rPr lang="nb-NO" sz="2800" dirty="0" smtClean="0">
                <a:solidFill>
                  <a:schemeClr val="tx2"/>
                </a:solidFill>
              </a:rPr>
              <a:t> slags ring, </a:t>
            </a:r>
            <a:r>
              <a:rPr lang="nb-NO" sz="2800" dirty="0" err="1" smtClean="0">
                <a:solidFill>
                  <a:schemeClr val="tx2"/>
                </a:solidFill>
              </a:rPr>
              <a:t>frå</a:t>
            </a:r>
            <a:r>
              <a:rPr lang="nb-NO" sz="2800" dirty="0" smtClean="0">
                <a:solidFill>
                  <a:schemeClr val="tx2"/>
                </a:solidFill>
              </a:rPr>
              <a:t> den eine </a:t>
            </a:r>
            <a:r>
              <a:rPr lang="nb-NO" sz="2800" b="1" dirty="0" smtClean="0">
                <a:solidFill>
                  <a:schemeClr val="tx2"/>
                </a:solidFill>
              </a:rPr>
              <a:t>polen</a:t>
            </a:r>
            <a:r>
              <a:rPr lang="nb-NO" sz="2800" dirty="0" smtClean="0">
                <a:solidFill>
                  <a:schemeClr val="tx2"/>
                </a:solidFill>
              </a:rPr>
              <a:t> på batteriet..</a:t>
            </a:r>
          </a:p>
          <a:p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6412" y="2143758"/>
            <a:ext cx="250662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- </a:t>
            </a:r>
            <a:r>
              <a:rPr lang="nb-NO" sz="2800" dirty="0" smtClean="0">
                <a:solidFill>
                  <a:schemeClr val="tx2"/>
                </a:solidFill>
              </a:rPr>
              <a:t>til leidningen..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1294" y="3063520"/>
            <a:ext cx="306817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600" dirty="0" smtClean="0">
                <a:solidFill>
                  <a:schemeClr val="tx2"/>
                </a:solidFill>
              </a:rPr>
              <a:t>- </a:t>
            </a:r>
            <a:r>
              <a:rPr lang="nb-NO" sz="2800" dirty="0" smtClean="0">
                <a:solidFill>
                  <a:schemeClr val="tx2"/>
                </a:solidFill>
              </a:rPr>
              <a:t>og lyspæra.. </a:t>
            </a:r>
            <a:endParaRPr lang="nb-NO" sz="2800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2076" y="5085184"/>
            <a:ext cx="67623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- tilbake til den andre </a:t>
            </a:r>
            <a:r>
              <a:rPr lang="nb-NO" sz="2800" b="1" dirty="0" smtClean="0">
                <a:solidFill>
                  <a:schemeClr val="tx2"/>
                </a:solidFill>
              </a:rPr>
              <a:t>polen</a:t>
            </a:r>
            <a:r>
              <a:rPr lang="nb-NO" sz="2800" dirty="0" smtClean="0">
                <a:solidFill>
                  <a:schemeClr val="tx2"/>
                </a:solidFill>
              </a:rPr>
              <a:t> på batteriet.. </a:t>
            </a:r>
            <a:endParaRPr lang="nb-NO" sz="2800" dirty="0">
              <a:solidFill>
                <a:schemeClr val="tx2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4872" y="5872428"/>
            <a:ext cx="317840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- i </a:t>
            </a:r>
            <a:r>
              <a:rPr lang="nb-NO" sz="2800" dirty="0" err="1" smtClean="0">
                <a:solidFill>
                  <a:schemeClr val="tx2"/>
                </a:solidFill>
              </a:rPr>
              <a:t>ein</a:t>
            </a:r>
            <a:r>
              <a:rPr lang="nb-NO" sz="2800" dirty="0" smtClean="0">
                <a:solidFill>
                  <a:schemeClr val="tx2"/>
                </a:solidFill>
              </a:rPr>
              <a:t> </a:t>
            </a:r>
            <a:r>
              <a:rPr lang="nb-NO" sz="2800" b="1" dirty="0" smtClean="0">
                <a:solidFill>
                  <a:schemeClr val="tx2"/>
                </a:solidFill>
              </a:rPr>
              <a:t>elektrisk krets. </a:t>
            </a:r>
            <a:endParaRPr lang="nb-NO" sz="2800" b="1" dirty="0">
              <a:solidFill>
                <a:schemeClr val="tx2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6080748">
            <a:off x="7110395" y="1245599"/>
            <a:ext cx="613436" cy="364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ight Arrow 13"/>
          <p:cNvSpPr/>
          <p:nvPr/>
        </p:nvSpPr>
        <p:spPr>
          <a:xfrm rot="7291683">
            <a:off x="8426650" y="2291864"/>
            <a:ext cx="709124" cy="42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ight Arrow 14"/>
          <p:cNvSpPr/>
          <p:nvPr/>
        </p:nvSpPr>
        <p:spPr>
          <a:xfrm rot="12720091">
            <a:off x="7476540" y="4285303"/>
            <a:ext cx="572236" cy="38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ight Arrow 15"/>
          <p:cNvSpPr/>
          <p:nvPr/>
        </p:nvSpPr>
        <p:spPr>
          <a:xfrm rot="9398762" flipV="1">
            <a:off x="4748355" y="3581583"/>
            <a:ext cx="882208" cy="414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ight Arrow 16"/>
          <p:cNvSpPr/>
          <p:nvPr/>
        </p:nvSpPr>
        <p:spPr>
          <a:xfrm rot="20593400" flipV="1">
            <a:off x="4827478" y="1894159"/>
            <a:ext cx="959826" cy="414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5670" y="4176171"/>
            <a:ext cx="414829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dirty="0" smtClean="0">
                <a:solidFill>
                  <a:schemeClr val="tx2"/>
                </a:solidFill>
              </a:rPr>
              <a:t>- </a:t>
            </a:r>
            <a:r>
              <a:rPr lang="nb-NO" sz="3600" dirty="0">
                <a:solidFill>
                  <a:schemeClr val="tx2"/>
                </a:solidFill>
              </a:rPr>
              <a:t>t</a:t>
            </a:r>
            <a:r>
              <a:rPr lang="nb-NO" sz="3600" dirty="0" smtClean="0">
                <a:solidFill>
                  <a:schemeClr val="tx2"/>
                </a:solidFill>
              </a:rPr>
              <a:t>il den andre leidningen..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/>
          </a:p>
        </p:txBody>
      </p:sp>
      <p:sp>
        <p:nvSpPr>
          <p:cNvPr id="3" name="Oval 2"/>
          <p:cNvSpPr/>
          <p:nvPr/>
        </p:nvSpPr>
        <p:spPr>
          <a:xfrm rot="21336432">
            <a:off x="3702931" y="2147206"/>
            <a:ext cx="5073308" cy="221808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7656174" y="1637508"/>
            <a:ext cx="14600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smtClean="0"/>
              <a:t>Annica Thomsson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9786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/>
      <p:bldP spid="3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626</Words>
  <Application>Microsoft Office PowerPoint</Application>
  <PresentationFormat>On-screen Show (4:3)</PresentationFormat>
  <Paragraphs>127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Office-tema</vt:lpstr>
      <vt:lpstr>Økt 5</vt:lpstr>
      <vt:lpstr>Skriv-par-del</vt:lpstr>
      <vt:lpstr>Lekse til i dag:</vt:lpstr>
      <vt:lpstr>PowerPoint Presentation</vt:lpstr>
      <vt:lpstr>Tenk-par-del</vt:lpstr>
      <vt:lpstr>Krets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Analyser lampesokkelen </vt:lpstr>
      <vt:lpstr>Observasjonar</vt:lpstr>
      <vt:lpstr>PowerPoint Presentation</vt:lpstr>
      <vt:lpstr>Kva er funksjonen til leidningen? 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3</dc:title>
  <dc:creator>Liv Oddrun Voll</dc:creator>
  <cp:lastModifiedBy>Maria Gaare Dahl</cp:lastModifiedBy>
  <cp:revision>341</cp:revision>
  <dcterms:created xsi:type="dcterms:W3CDTF">2017-02-13T14:57:33Z</dcterms:created>
  <dcterms:modified xsi:type="dcterms:W3CDTF">2018-06-15T11:39:55Z</dcterms:modified>
</cp:coreProperties>
</file>