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4" r:id="rId3"/>
    <p:sldId id="279" r:id="rId4"/>
    <p:sldId id="271" r:id="rId5"/>
    <p:sldId id="272" r:id="rId6"/>
    <p:sldId id="278" r:id="rId7"/>
    <p:sldId id="265" r:id="rId8"/>
    <p:sldId id="275" r:id="rId9"/>
    <p:sldId id="284" r:id="rId10"/>
    <p:sldId id="280" r:id="rId11"/>
    <p:sldId id="273" r:id="rId12"/>
    <p:sldId id="281" r:id="rId13"/>
    <p:sldId id="283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F4F"/>
    <a:srgbClr val="ABA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D55D2-6034-458D-AB75-F19B3EA177DC}" type="datetimeFigureOut">
              <a:rPr lang="nb-NO" smtClean="0"/>
              <a:t>15.06.2018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A049F-6A3A-4C43-8965-F4A398512B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38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563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2084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0173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86693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55559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10073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34619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15.06.2018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14964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15.06.2018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238906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15.06.2018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486594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21042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6068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B9F8-F7D9-43EE-9CB8-7D0483A7EBEA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447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Økt </a:t>
            </a:r>
            <a:r>
              <a:rPr lang="nb-NO" dirty="0"/>
              <a:t>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Kva materiale leier </a:t>
            </a:r>
            <a:r>
              <a:rPr lang="nb-NO" dirty="0" err="1" smtClean="0"/>
              <a:t>straum</a:t>
            </a:r>
            <a:r>
              <a:rPr lang="nb-NO" dirty="0" smtClean="0"/>
              <a:t>?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3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10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4824192" cy="613511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85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11</a:t>
            </a:fld>
            <a:endParaRPr lang="nb-NO" dirty="0"/>
          </a:p>
        </p:txBody>
      </p:sp>
      <p:sp>
        <p:nvSpPr>
          <p:cNvPr id="4" name="Oval Callout 3"/>
          <p:cNvSpPr/>
          <p:nvPr/>
        </p:nvSpPr>
        <p:spPr>
          <a:xfrm>
            <a:off x="827584" y="441009"/>
            <a:ext cx="4032448" cy="1368152"/>
          </a:xfrm>
          <a:prstGeom prst="wedgeEllipseCallout">
            <a:avLst>
              <a:gd name="adj1" fmla="val -38456"/>
              <a:gd name="adj2" fmla="val 71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Kva skjer med </a:t>
            </a:r>
            <a:r>
              <a:rPr lang="nb-NO" sz="2100" b="1" dirty="0" smtClean="0"/>
              <a:t>elektrona</a:t>
            </a:r>
            <a:r>
              <a:rPr lang="nb-NO" sz="2100" dirty="0" smtClean="0"/>
              <a:t> i </a:t>
            </a:r>
            <a:r>
              <a:rPr lang="nb-NO" sz="2100" b="1" dirty="0" smtClean="0"/>
              <a:t>materiale</a:t>
            </a:r>
            <a:r>
              <a:rPr lang="nb-NO" sz="2100" dirty="0" smtClean="0"/>
              <a:t> som </a:t>
            </a:r>
            <a:r>
              <a:rPr lang="nb-NO" sz="2100" b="1" dirty="0" smtClean="0"/>
              <a:t>isolerer</a:t>
            </a:r>
            <a:r>
              <a:rPr lang="nb-NO" sz="2100" dirty="0" smtClean="0"/>
              <a:t> </a:t>
            </a:r>
            <a:r>
              <a:rPr lang="nb-NO" sz="2100" b="1" dirty="0" err="1" smtClean="0"/>
              <a:t>straum</a:t>
            </a:r>
            <a:r>
              <a:rPr lang="nb-NO" sz="2100" dirty="0" smtClean="0"/>
              <a:t>? </a:t>
            </a:r>
            <a:endParaRPr lang="nb-NO" sz="2100" dirty="0"/>
          </a:p>
        </p:txBody>
      </p:sp>
      <p:sp>
        <p:nvSpPr>
          <p:cNvPr id="5" name="Oval Callout 4"/>
          <p:cNvSpPr/>
          <p:nvPr/>
        </p:nvSpPr>
        <p:spPr>
          <a:xfrm>
            <a:off x="1187624" y="2492896"/>
            <a:ext cx="3672408" cy="1224136"/>
          </a:xfrm>
          <a:prstGeom prst="wedgeEllipseCallout">
            <a:avLst>
              <a:gd name="adj1" fmla="val -51980"/>
              <a:gd name="adj2" fmla="val 68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Kva skjer med </a:t>
            </a:r>
            <a:r>
              <a:rPr lang="nb-NO" sz="2000" b="1" dirty="0" smtClean="0"/>
              <a:t>elektrona</a:t>
            </a:r>
            <a:r>
              <a:rPr lang="nb-NO" sz="2000" dirty="0" smtClean="0"/>
              <a:t> i </a:t>
            </a:r>
            <a:r>
              <a:rPr lang="nb-NO" sz="2000" b="1" dirty="0" smtClean="0"/>
              <a:t>materiale</a:t>
            </a:r>
            <a:r>
              <a:rPr lang="nb-NO" sz="2000" dirty="0" smtClean="0"/>
              <a:t> som </a:t>
            </a:r>
            <a:r>
              <a:rPr lang="nb-NO" sz="2000" b="1" dirty="0" smtClean="0"/>
              <a:t>leier</a:t>
            </a:r>
            <a:r>
              <a:rPr lang="nb-NO" sz="2000" dirty="0" smtClean="0"/>
              <a:t> </a:t>
            </a:r>
            <a:r>
              <a:rPr lang="nb-NO" sz="2000" b="1" dirty="0" err="1" smtClean="0"/>
              <a:t>straum</a:t>
            </a:r>
            <a:r>
              <a:rPr lang="nb-NO" sz="2000" dirty="0" smtClean="0"/>
              <a:t>? </a:t>
            </a:r>
            <a:endParaRPr lang="nb-NO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4907043" cy="187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385" y="692696"/>
            <a:ext cx="3090922" cy="319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1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12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4645067" cy="590465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0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 smtClean="0">
                <a:solidFill>
                  <a:srgbClr val="006600"/>
                </a:solidFill>
              </a:rPr>
              <a:t>Lekse:</a:t>
            </a:r>
            <a:endParaRPr lang="nb-NO" sz="48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50405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nb-NO" sz="2800" dirty="0" smtClean="0">
                <a:solidFill>
                  <a:srgbClr val="006600"/>
                </a:solidFill>
              </a:rPr>
              <a:t>Les gjennom </a:t>
            </a:r>
            <a:r>
              <a:rPr lang="nb-NO" sz="2800" dirty="0" err="1" smtClean="0">
                <a:solidFill>
                  <a:srgbClr val="006600"/>
                </a:solidFill>
              </a:rPr>
              <a:t>tilbakemeldingar</a:t>
            </a:r>
            <a:r>
              <a:rPr lang="nb-NO" sz="2800" dirty="0" smtClean="0">
                <a:solidFill>
                  <a:srgbClr val="006600"/>
                </a:solidFill>
              </a:rPr>
              <a:t> </a:t>
            </a:r>
            <a:r>
              <a:rPr lang="nb-NO" sz="2800" dirty="0" smtClean="0">
                <a:solidFill>
                  <a:srgbClr val="006600"/>
                </a:solidFill>
              </a:rPr>
              <a:t>du har fått på </a:t>
            </a:r>
            <a:r>
              <a:rPr lang="nb-NO" sz="2800" dirty="0" smtClean="0">
                <a:solidFill>
                  <a:srgbClr val="006600"/>
                </a:solidFill>
              </a:rPr>
              <a:t>lampeteksten. </a:t>
            </a:r>
            <a:endParaRPr lang="nb-NO" sz="28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nb-NO" sz="2800" dirty="0" smtClean="0">
              <a:solidFill>
                <a:srgbClr val="006600"/>
              </a:solidFill>
            </a:endParaRPr>
          </a:p>
          <a:p>
            <a:r>
              <a:rPr lang="nb-NO" sz="2800" dirty="0" err="1" smtClean="0">
                <a:solidFill>
                  <a:srgbClr val="006600"/>
                </a:solidFill>
              </a:rPr>
              <a:t>Gjer</a:t>
            </a:r>
            <a:r>
              <a:rPr lang="nb-NO" sz="2800" dirty="0" smtClean="0">
                <a:solidFill>
                  <a:srgbClr val="006600"/>
                </a:solidFill>
              </a:rPr>
              <a:t> eventuelle endringer ut </a:t>
            </a:r>
            <a:r>
              <a:rPr lang="nb-NO" sz="2800" dirty="0" err="1" smtClean="0">
                <a:solidFill>
                  <a:srgbClr val="006600"/>
                </a:solidFill>
              </a:rPr>
              <a:t>frå</a:t>
            </a:r>
            <a:r>
              <a:rPr lang="nb-NO" sz="2800" dirty="0" smtClean="0">
                <a:solidFill>
                  <a:srgbClr val="006600"/>
                </a:solidFill>
              </a:rPr>
              <a:t> </a:t>
            </a:r>
            <a:r>
              <a:rPr lang="nb-NO" sz="2800" dirty="0" err="1" smtClean="0">
                <a:solidFill>
                  <a:srgbClr val="006600"/>
                </a:solidFill>
              </a:rPr>
              <a:t>tilbakemeldingane</a:t>
            </a:r>
            <a:r>
              <a:rPr lang="nb-NO" sz="2800" dirty="0" smtClean="0">
                <a:solidFill>
                  <a:srgbClr val="006600"/>
                </a:solidFill>
              </a:rPr>
              <a:t>.</a:t>
            </a:r>
            <a:endParaRPr lang="nb-NO" sz="2800" dirty="0" smtClean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13</a:t>
            </a:fld>
            <a:endParaRPr lang="nb-NO"/>
          </a:p>
        </p:txBody>
      </p:sp>
      <p:pic>
        <p:nvPicPr>
          <p:cNvPr id="5" name="Picture 2" descr="Antique, Industrial, Lamp, Industry, Vintage, Anci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14309"/>
          <a:stretch/>
        </p:blipFill>
        <p:spPr bwMode="auto">
          <a:xfrm>
            <a:off x="5364088" y="1844824"/>
            <a:ext cx="3700032" cy="27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52" y="692696"/>
            <a:ext cx="4276816" cy="72008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Skriv-par-del. 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tx2"/>
                </a:solidFill>
              </a:rPr>
              <a:t>Kva </a:t>
            </a:r>
            <a:r>
              <a:rPr lang="nb-NO" sz="2800" i="1" dirty="0" err="1" smtClean="0">
                <a:solidFill>
                  <a:schemeClr val="tx2"/>
                </a:solidFill>
              </a:rPr>
              <a:t>funksjonar</a:t>
            </a:r>
            <a:r>
              <a:rPr lang="nb-NO" sz="2800" i="1" dirty="0" smtClean="0">
                <a:solidFill>
                  <a:schemeClr val="tx2"/>
                </a:solidFill>
              </a:rPr>
              <a:t> har lampesokkelen?  </a:t>
            </a:r>
          </a:p>
          <a:p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1. Skriv</a:t>
            </a:r>
            <a:r>
              <a:rPr lang="nb-NO" sz="2800" dirty="0"/>
              <a:t>: </a:t>
            </a:r>
            <a:r>
              <a:rPr lang="nb-NO" sz="2800" dirty="0" err="1" smtClean="0">
                <a:solidFill>
                  <a:schemeClr val="tx2"/>
                </a:solidFill>
              </a:rPr>
              <a:t>Lærlingheftet</a:t>
            </a:r>
            <a:r>
              <a:rPr lang="nb-NO" sz="2800" dirty="0" smtClean="0">
                <a:solidFill>
                  <a:schemeClr val="tx2"/>
                </a:solidFill>
              </a:rPr>
              <a:t> </a:t>
            </a:r>
            <a:r>
              <a:rPr lang="nb-NO" sz="2800" dirty="0">
                <a:solidFill>
                  <a:schemeClr val="tx2"/>
                </a:solidFill>
              </a:rPr>
              <a:t>side </a:t>
            </a:r>
            <a:r>
              <a:rPr lang="nb-NO" sz="2800" dirty="0" smtClean="0">
                <a:solidFill>
                  <a:schemeClr val="tx2"/>
                </a:solidFill>
              </a:rPr>
              <a:t>24, spørsmål 5. </a:t>
            </a:r>
            <a:endParaRPr lang="nb-NO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 smtClean="0"/>
              <a:t>2. Diskuter med naboen. 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3. Del i plenum</a:t>
            </a:r>
            <a:r>
              <a:rPr lang="nb-NO" sz="2800" dirty="0" smtClean="0"/>
              <a:t>.</a:t>
            </a:r>
            <a:endParaRPr lang="nb-NO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7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83568" y="3212976"/>
            <a:ext cx="3744416" cy="1003984"/>
          </a:xfrm>
          <a:prstGeom prst="wedgeEllipseCallout">
            <a:avLst>
              <a:gd name="adj1" fmla="val -45485"/>
              <a:gd name="adj2" fmla="val 70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Kva vil det </a:t>
            </a:r>
            <a:r>
              <a:rPr lang="nb-NO" sz="2000" dirty="0" err="1" smtClean="0"/>
              <a:t>seie</a:t>
            </a:r>
            <a:r>
              <a:rPr lang="nb-NO" sz="2000" dirty="0" smtClean="0"/>
              <a:t> at </a:t>
            </a:r>
            <a:r>
              <a:rPr lang="nb-NO" sz="2000" dirty="0" err="1" smtClean="0"/>
              <a:t>eit</a:t>
            </a:r>
            <a:r>
              <a:rPr lang="nb-NO" sz="2000" dirty="0" smtClean="0"/>
              <a:t> materiale </a:t>
            </a:r>
            <a:r>
              <a:rPr lang="nb-NO" sz="2000" b="1" dirty="0" smtClean="0"/>
              <a:t>leier</a:t>
            </a:r>
            <a:r>
              <a:rPr lang="nb-NO" sz="2000" dirty="0" smtClean="0"/>
              <a:t> </a:t>
            </a:r>
            <a:r>
              <a:rPr lang="nb-NO" sz="2000" dirty="0" err="1" smtClean="0"/>
              <a:t>straum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5" name="Oval Callout 4"/>
          <p:cNvSpPr/>
          <p:nvPr/>
        </p:nvSpPr>
        <p:spPr>
          <a:xfrm>
            <a:off x="1187624" y="5013176"/>
            <a:ext cx="3469396" cy="1152128"/>
          </a:xfrm>
          <a:prstGeom prst="wedgeEllipseCallout">
            <a:avLst>
              <a:gd name="adj1" fmla="val -58351"/>
              <a:gd name="adj2" fmla="val 61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Veit de om </a:t>
            </a:r>
            <a:r>
              <a:rPr lang="nb-NO" sz="2000" dirty="0" err="1" smtClean="0"/>
              <a:t>nokre</a:t>
            </a:r>
            <a:r>
              <a:rPr lang="nb-NO" sz="2000" dirty="0" smtClean="0"/>
              <a:t> </a:t>
            </a:r>
            <a:r>
              <a:rPr lang="nb-NO" sz="2000" b="1" dirty="0" smtClean="0"/>
              <a:t>materiale</a:t>
            </a:r>
            <a:r>
              <a:rPr lang="nb-NO" sz="2000" dirty="0" smtClean="0"/>
              <a:t> som </a:t>
            </a:r>
            <a:r>
              <a:rPr lang="nb-NO" sz="2000" b="1" dirty="0" smtClean="0"/>
              <a:t>leier</a:t>
            </a:r>
            <a:r>
              <a:rPr lang="nb-NO" sz="2000" dirty="0" smtClean="0"/>
              <a:t> </a:t>
            </a:r>
            <a:r>
              <a:rPr lang="nb-NO" sz="2000" b="1" dirty="0" err="1" smtClean="0"/>
              <a:t>straum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3</a:t>
            </a:fld>
            <a:endParaRPr lang="nb-NO"/>
          </a:p>
        </p:txBody>
      </p:sp>
      <p:sp>
        <p:nvSpPr>
          <p:cNvPr id="7" name="Rectangular Callout 6"/>
          <p:cNvSpPr/>
          <p:nvPr/>
        </p:nvSpPr>
        <p:spPr>
          <a:xfrm>
            <a:off x="251520" y="260648"/>
            <a:ext cx="5040560" cy="1022192"/>
          </a:xfrm>
          <a:prstGeom prst="wedgeRectCallout">
            <a:avLst>
              <a:gd name="adj1" fmla="val -22005"/>
              <a:gd name="adj2" fmla="val 80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I denne økta skal vi undersøke om </a:t>
            </a:r>
            <a:r>
              <a:rPr lang="nb-NO" sz="2100" dirty="0" err="1" smtClean="0"/>
              <a:t>eit</a:t>
            </a:r>
            <a:r>
              <a:rPr lang="nb-NO" sz="2100" dirty="0" smtClean="0"/>
              <a:t> </a:t>
            </a:r>
            <a:r>
              <a:rPr lang="nb-NO" sz="2100" dirty="0" err="1" smtClean="0"/>
              <a:t>utval</a:t>
            </a:r>
            <a:r>
              <a:rPr lang="nb-NO" sz="2100" dirty="0" smtClean="0"/>
              <a:t> </a:t>
            </a:r>
            <a:r>
              <a:rPr lang="nb-NO" sz="2100" b="1" dirty="0" err="1" smtClean="0"/>
              <a:t>materialar</a:t>
            </a:r>
            <a:r>
              <a:rPr lang="nb-NO" sz="2100" dirty="0" smtClean="0"/>
              <a:t> </a:t>
            </a:r>
            <a:r>
              <a:rPr lang="nb-NO" sz="2100" b="1" dirty="0" smtClean="0"/>
              <a:t>leder</a:t>
            </a:r>
            <a:r>
              <a:rPr lang="nb-NO" sz="2100" dirty="0" smtClean="0"/>
              <a:t> eller ikke </a:t>
            </a:r>
            <a:r>
              <a:rPr lang="nb-NO" sz="2100" b="1" dirty="0" err="1" smtClean="0"/>
              <a:t>leiar</a:t>
            </a:r>
            <a:r>
              <a:rPr lang="nb-NO" sz="2100" b="1" dirty="0" smtClean="0"/>
              <a:t> </a:t>
            </a:r>
            <a:r>
              <a:rPr lang="nb-NO" sz="2100" b="1" dirty="0" err="1" smtClean="0"/>
              <a:t>straum</a:t>
            </a:r>
            <a:r>
              <a:rPr lang="nb-NO" sz="2100" dirty="0" smtClean="0"/>
              <a:t>.</a:t>
            </a:r>
            <a:endParaRPr lang="nb-NO" sz="2100" dirty="0"/>
          </a:p>
        </p:txBody>
      </p:sp>
      <p:sp>
        <p:nvSpPr>
          <p:cNvPr id="8" name="Rectangular Callout 7"/>
          <p:cNvSpPr/>
          <p:nvPr/>
        </p:nvSpPr>
        <p:spPr>
          <a:xfrm>
            <a:off x="3851920" y="1412776"/>
            <a:ext cx="5112568" cy="1224136"/>
          </a:xfrm>
          <a:prstGeom prst="wedgeRectCallout">
            <a:avLst>
              <a:gd name="adj1" fmla="val -21483"/>
              <a:gd name="adj2" fmla="val 71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også finne ut </a:t>
            </a:r>
            <a:r>
              <a:rPr lang="nb-NO" sz="2200" dirty="0" smtClean="0"/>
              <a:t>kva </a:t>
            </a:r>
            <a:r>
              <a:rPr lang="nb-NO" sz="2200" dirty="0" smtClean="0"/>
              <a:t>som skjer med </a:t>
            </a:r>
            <a:r>
              <a:rPr lang="nb-NO" sz="2200" b="1" dirty="0" smtClean="0"/>
              <a:t>elektrona</a:t>
            </a:r>
            <a:r>
              <a:rPr lang="nb-NO" sz="2200" dirty="0" smtClean="0"/>
              <a:t> </a:t>
            </a:r>
            <a:r>
              <a:rPr lang="nb-NO" sz="2200" dirty="0" smtClean="0"/>
              <a:t>i </a:t>
            </a:r>
            <a:r>
              <a:rPr lang="nb-NO" sz="2200" b="1" dirty="0" err="1" smtClean="0"/>
              <a:t>materialar</a:t>
            </a:r>
            <a:r>
              <a:rPr lang="nb-NO" sz="2200" dirty="0" smtClean="0"/>
              <a:t> </a:t>
            </a:r>
            <a:r>
              <a:rPr lang="nb-NO" sz="2200" dirty="0" smtClean="0"/>
              <a:t>som </a:t>
            </a:r>
            <a:r>
              <a:rPr lang="nb-NO" sz="2200" b="1" dirty="0" smtClean="0"/>
              <a:t>leier </a:t>
            </a:r>
            <a:r>
              <a:rPr lang="nb-NO" sz="2200" b="1" dirty="0" err="1" smtClean="0"/>
              <a:t>straum</a:t>
            </a:r>
            <a:r>
              <a:rPr lang="nb-NO" sz="2200" dirty="0" smtClean="0"/>
              <a:t> </a:t>
            </a:r>
            <a:r>
              <a:rPr lang="nb-NO" sz="2200" dirty="0" smtClean="0"/>
              <a:t>og i </a:t>
            </a:r>
            <a:r>
              <a:rPr lang="nb-NO" sz="2200" b="1" dirty="0" err="1" smtClean="0"/>
              <a:t>materialar</a:t>
            </a:r>
            <a:r>
              <a:rPr lang="nb-NO" sz="2200" dirty="0" smtClean="0"/>
              <a:t> </a:t>
            </a:r>
            <a:r>
              <a:rPr lang="nb-NO" sz="2200" dirty="0" smtClean="0"/>
              <a:t>som </a:t>
            </a:r>
            <a:r>
              <a:rPr lang="nb-NO" sz="2200" dirty="0" err="1" smtClean="0"/>
              <a:t>ikkje</a:t>
            </a:r>
            <a:r>
              <a:rPr lang="nb-NO" sz="2200" dirty="0" smtClean="0"/>
              <a:t> </a:t>
            </a:r>
            <a:r>
              <a:rPr lang="nb-NO" sz="2200" b="1" dirty="0" smtClean="0"/>
              <a:t>leier </a:t>
            </a:r>
            <a:r>
              <a:rPr lang="nb-NO" sz="2200" b="1" dirty="0" err="1" smtClean="0"/>
              <a:t>straum</a:t>
            </a:r>
            <a:r>
              <a:rPr lang="nb-NO" sz="2200" dirty="0" smtClean="0"/>
              <a:t>.</a:t>
            </a:r>
            <a:endParaRPr lang="nb-NO" sz="2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860032" y="4365104"/>
            <a:ext cx="3888432" cy="936104"/>
          </a:xfrm>
          <a:prstGeom prst="wedgeRoundRectCallout">
            <a:avLst>
              <a:gd name="adj1" fmla="val -65994"/>
              <a:gd name="adj2" fmla="val -650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At </a:t>
            </a:r>
            <a:r>
              <a:rPr lang="nb-NO" sz="2000" b="1" dirty="0"/>
              <a:t>elektrisk </a:t>
            </a:r>
            <a:r>
              <a:rPr lang="nb-NO" sz="2000" b="1" dirty="0" err="1"/>
              <a:t>straum</a:t>
            </a:r>
            <a:r>
              <a:rPr lang="nb-NO" sz="2000" b="1" dirty="0"/>
              <a:t> </a:t>
            </a:r>
            <a:r>
              <a:rPr lang="nb-NO" sz="2000" dirty="0"/>
              <a:t>lett kan bevege seg gjennom materialet.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778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Leier materiala </a:t>
            </a:r>
            <a:r>
              <a:rPr lang="nb-NO" sz="3600" b="1" dirty="0" err="1" smtClean="0"/>
              <a:t>straum</a:t>
            </a:r>
            <a:r>
              <a:rPr lang="nb-NO" sz="3600" b="1" dirty="0" smtClean="0"/>
              <a:t>?</a:t>
            </a:r>
            <a:endParaRPr lang="nb-NO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4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>
            <a:off x="1403648" y="3355834"/>
            <a:ext cx="64807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68051" y="2708919"/>
            <a:ext cx="1257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Leier </a:t>
            </a:r>
            <a:r>
              <a:rPr lang="nb-NO" sz="2800" b="1" dirty="0" err="1" smtClean="0"/>
              <a:t>ikkje</a:t>
            </a:r>
            <a:r>
              <a:rPr lang="nb-NO" sz="2800" b="1" dirty="0" smtClean="0"/>
              <a:t> strøm</a:t>
            </a:r>
            <a:endParaRPr lang="nb-NO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878780"/>
            <a:ext cx="140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Leier strøm</a:t>
            </a:r>
            <a:endParaRPr lang="nb-NO" sz="2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779912" y="1772816"/>
            <a:ext cx="1728192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 smtClean="0">
                <a:solidFill>
                  <a:schemeClr val="tx1"/>
                </a:solidFill>
              </a:rPr>
              <a:t>?</a:t>
            </a:r>
            <a:endParaRPr lang="nb-NO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Boy, Human, Jumping, Leaping, Male, Man, Overc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t="-1118" r="41443" b="44646"/>
          <a:stretch/>
        </p:blipFill>
        <p:spPr bwMode="auto">
          <a:xfrm>
            <a:off x="251520" y="4150347"/>
            <a:ext cx="1795403" cy="231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ttle, Pet, Drink, Pl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11" y="4190586"/>
            <a:ext cx="1116599" cy="22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poon, Dishes, Food, Breakfast, Cuis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0258">
            <a:off x="3406588" y="4356500"/>
            <a:ext cx="1858460" cy="19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irewood, Forest, Log, Trapped, Tree, Wo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54706"/>
            <a:ext cx="2598924" cy="129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rop, Water, Rain, Tear, Teardrop, Liquid, Raindr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8051" y="4401274"/>
            <a:ext cx="803163" cy="160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Undersøke </a:t>
            </a:r>
            <a:endParaRPr lang="nb-NO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5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6161112" cy="4620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626416"/>
            <a:ext cx="18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Kroppen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Plast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Metall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Vatn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6950" y="617762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Foto: </a:t>
            </a:r>
            <a:r>
              <a:rPr lang="nb-NO" sz="1400" dirty="0" err="1" smtClean="0"/>
              <a:t>Annica</a:t>
            </a:r>
            <a:r>
              <a:rPr lang="nb-NO" sz="1400" dirty="0" smtClean="0"/>
              <a:t> Thomsson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8973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Har vi endra meining?</a:t>
            </a:r>
            <a:endParaRPr lang="nb-NO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6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>
            <a:off x="1423023" y="2718486"/>
            <a:ext cx="64807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oy, Human, Jumping, Leaping, Male, Man, Overc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t="-1118" r="41443" b="44646"/>
          <a:stretch/>
        </p:blipFill>
        <p:spPr bwMode="auto">
          <a:xfrm>
            <a:off x="251520" y="4150347"/>
            <a:ext cx="1795403" cy="231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ttle, Pet, Drink, Pl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11" y="4190586"/>
            <a:ext cx="1116599" cy="22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poon, Dishes, Food, Breakfast, Cuis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0258">
            <a:off x="3406588" y="4356500"/>
            <a:ext cx="1858460" cy="19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irewood, Forest, Log, Trapped, Tree, Wo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54706"/>
            <a:ext cx="2598924" cy="129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rop, Water, Rain, Tear, Teardrop, Liquid, Raindr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8051" y="4401274"/>
            <a:ext cx="803163" cy="160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541" y="2241432"/>
            <a:ext cx="140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Leier </a:t>
            </a:r>
            <a:r>
              <a:rPr lang="nb-NO" sz="2800" b="1" dirty="0" err="1" smtClean="0"/>
              <a:t>straum</a:t>
            </a:r>
            <a:endParaRPr lang="nb-NO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61819" y="2060848"/>
            <a:ext cx="1257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Leier </a:t>
            </a:r>
            <a:r>
              <a:rPr lang="nb-NO" sz="2800" b="1" dirty="0" err="1" smtClean="0"/>
              <a:t>ikkje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straum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10596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09812" y="260648"/>
            <a:ext cx="3337714" cy="1224136"/>
          </a:xfrm>
          <a:prstGeom prst="wedgeEllipseCallout">
            <a:avLst>
              <a:gd name="adj1" fmla="val -42458"/>
              <a:gd name="adj2" fmla="val 67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Har vi funne ut </a:t>
            </a:r>
            <a:r>
              <a:rPr lang="nb-NO" sz="2000" dirty="0" err="1" smtClean="0"/>
              <a:t>noko</a:t>
            </a:r>
            <a:r>
              <a:rPr lang="nb-NO" sz="2000" dirty="0" smtClean="0"/>
              <a:t> som kan hjelpe oss å svare på spørsmål </a:t>
            </a:r>
            <a:r>
              <a:rPr lang="nb-NO" sz="2000" dirty="0" smtClean="0"/>
              <a:t>3? </a:t>
            </a:r>
            <a:endParaRPr lang="nb-NO" sz="2000" dirty="0"/>
          </a:p>
        </p:txBody>
      </p:sp>
      <p:pic>
        <p:nvPicPr>
          <p:cNvPr id="1027" name="Picture 3" descr="N:\Forskerføtter og leserøtter\ELEKTRISITET\Bilder\bilder fra annica\ledninger\5R0A19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t="11236" r="20560" b="9367"/>
          <a:stretch/>
        </p:blipFill>
        <p:spPr bwMode="auto">
          <a:xfrm>
            <a:off x="1218657" y="2720586"/>
            <a:ext cx="1672313" cy="24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7</a:t>
            </a:fld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1326905" y="5172000"/>
            <a:ext cx="14558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err="1" smtClean="0"/>
              <a:t>Annica</a:t>
            </a:r>
            <a:r>
              <a:rPr lang="nb-NO" sz="1050" dirty="0" smtClean="0"/>
              <a:t> Thomsson</a:t>
            </a:r>
            <a:endParaRPr lang="nb-NO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7020"/>
            <a:ext cx="5040560" cy="47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3547527" y="3645024"/>
            <a:ext cx="2608650" cy="936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782724" y="3356992"/>
            <a:ext cx="908672" cy="565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67389" y="3921480"/>
            <a:ext cx="266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Metall </a:t>
            </a:r>
            <a:r>
              <a:rPr lang="nb-NO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leier </a:t>
            </a:r>
            <a:r>
              <a:rPr lang="nb-NO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straum</a:t>
            </a:r>
            <a:r>
              <a:rPr lang="nb-NO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 </a:t>
            </a:r>
            <a:endParaRPr lang="nb-NO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0013" y="508736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chemeClr val="tx2"/>
                </a:solidFill>
              </a:rPr>
              <a:t>Side 11 i lærlingheftet.</a:t>
            </a:r>
            <a:r>
              <a:rPr lang="nb-NO" sz="1600" dirty="0" smtClean="0"/>
              <a:t> </a:t>
            </a:r>
            <a:endParaRPr lang="nb-NO" sz="16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2483768" y="5733256"/>
            <a:ext cx="4536504" cy="864096"/>
          </a:xfrm>
          <a:prstGeom prst="wedgeRoundRectCallout">
            <a:avLst>
              <a:gd name="adj1" fmla="val -37838"/>
              <a:gd name="adj2" fmla="val -1495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Ein</a:t>
            </a:r>
            <a:r>
              <a:rPr lang="nb-NO" sz="2200" dirty="0" smtClean="0"/>
              <a:t> </a:t>
            </a:r>
            <a:r>
              <a:rPr lang="nb-NO" sz="2200" dirty="0"/>
              <a:t>av </a:t>
            </a:r>
            <a:r>
              <a:rPr lang="nb-NO" sz="2200" b="1" dirty="0" err="1" smtClean="0"/>
              <a:t>eigenskapene</a:t>
            </a:r>
            <a:r>
              <a:rPr lang="nb-NO" sz="2200" dirty="0" smtClean="0"/>
              <a:t> </a:t>
            </a:r>
            <a:r>
              <a:rPr lang="nb-NO" sz="2200" dirty="0"/>
              <a:t>til </a:t>
            </a:r>
            <a:r>
              <a:rPr lang="nb-NO" sz="2200" dirty="0" err="1" smtClean="0"/>
              <a:t>eit</a:t>
            </a:r>
            <a:r>
              <a:rPr lang="nb-NO" sz="2200" dirty="0" smtClean="0"/>
              <a:t> </a:t>
            </a:r>
            <a:r>
              <a:rPr lang="nb-NO" sz="2200" dirty="0"/>
              <a:t>metall er at det </a:t>
            </a:r>
            <a:r>
              <a:rPr lang="nb-NO" sz="2200" b="1" dirty="0" smtClean="0"/>
              <a:t>leier </a:t>
            </a:r>
            <a:r>
              <a:rPr lang="nb-NO" sz="2200" b="1" dirty="0" err="1" smtClean="0"/>
              <a:t>straum</a:t>
            </a:r>
            <a:r>
              <a:rPr lang="nb-NO" sz="2200" dirty="0" smtClean="0"/>
              <a:t>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2395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N:\Forskerføtter og leserøtter\ELEKTRISITET\Bilder\bilder fra annica\ledninger\5R0A19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t="11236" r="20560" b="9367"/>
          <a:stretch/>
        </p:blipFill>
        <p:spPr bwMode="auto">
          <a:xfrm>
            <a:off x="1880125" y="2537324"/>
            <a:ext cx="2331592" cy="341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16334" y="692696"/>
            <a:ext cx="3582740" cy="1365143"/>
          </a:xfrm>
          <a:prstGeom prst="wedgeEllipseCallout">
            <a:avLst>
              <a:gd name="adj1" fmla="val 21194"/>
              <a:gd name="adj2" fmla="val 91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Kvifor </a:t>
            </a:r>
            <a:r>
              <a:rPr lang="nb-NO" sz="2000" dirty="0"/>
              <a:t>er </a:t>
            </a:r>
            <a:r>
              <a:rPr lang="nb-NO" sz="2000" dirty="0" err="1" smtClean="0"/>
              <a:t>metalleidningen</a:t>
            </a:r>
            <a:r>
              <a:rPr lang="nb-NO" sz="2000" dirty="0" smtClean="0"/>
              <a:t> laga </a:t>
            </a:r>
            <a:r>
              <a:rPr lang="nb-NO" sz="2000" dirty="0"/>
              <a:t>av mange tynne </a:t>
            </a:r>
            <a:r>
              <a:rPr lang="nb-NO" sz="2000" dirty="0" err="1" smtClean="0"/>
              <a:t>metalltrådar</a:t>
            </a:r>
            <a:r>
              <a:rPr lang="nb-NO" sz="2000" dirty="0"/>
              <a:t>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644008" y="908720"/>
            <a:ext cx="3989573" cy="1440160"/>
          </a:xfrm>
          <a:prstGeom prst="wedgeEllipseCallout">
            <a:avLst>
              <a:gd name="adj1" fmla="val -63722"/>
              <a:gd name="adj2" fmla="val 61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err="1" smtClean="0"/>
              <a:t>Korleis</a:t>
            </a:r>
            <a:r>
              <a:rPr lang="nb-NO" sz="2000" dirty="0" smtClean="0"/>
              <a:t> </a:t>
            </a:r>
            <a:r>
              <a:rPr lang="nb-NO" sz="2000" dirty="0"/>
              <a:t>hadde </a:t>
            </a:r>
            <a:r>
              <a:rPr lang="nb-NO" sz="2000" dirty="0" smtClean="0"/>
              <a:t>leidningen </a:t>
            </a:r>
            <a:r>
              <a:rPr lang="nb-NO" sz="2000" dirty="0" err="1" smtClean="0"/>
              <a:t>vore</a:t>
            </a:r>
            <a:r>
              <a:rPr lang="nb-NO" sz="2000" dirty="0" smtClean="0"/>
              <a:t> viss </a:t>
            </a:r>
            <a:r>
              <a:rPr lang="nb-NO" sz="2000" dirty="0"/>
              <a:t>metallet hadde </a:t>
            </a:r>
            <a:r>
              <a:rPr lang="nb-NO" sz="2000" dirty="0" err="1" smtClean="0"/>
              <a:t>vore</a:t>
            </a:r>
            <a:r>
              <a:rPr lang="nb-NO" sz="2000" dirty="0" smtClean="0"/>
              <a:t> </a:t>
            </a:r>
            <a:r>
              <a:rPr lang="nb-NO" sz="2000" dirty="0"/>
              <a:t>veldig </a:t>
            </a:r>
            <a:r>
              <a:rPr lang="nb-NO" sz="2000" dirty="0" smtClean="0"/>
              <a:t>tjukt</a:t>
            </a:r>
            <a:r>
              <a:rPr lang="nb-NO" sz="2000" dirty="0"/>
              <a:t>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4437742" y="3789040"/>
            <a:ext cx="4536504" cy="1531440"/>
          </a:xfrm>
          <a:prstGeom prst="wedgeEllipseCallout">
            <a:avLst>
              <a:gd name="adj1" fmla="val -55104"/>
              <a:gd name="adj2" fmla="val -78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err="1" smtClean="0"/>
              <a:t>Metalleidningen</a:t>
            </a:r>
            <a:r>
              <a:rPr lang="nb-NO" sz="2000" dirty="0" smtClean="0"/>
              <a:t> er laga av mange tynne </a:t>
            </a:r>
            <a:r>
              <a:rPr lang="nb-NO" sz="2000" dirty="0" err="1" smtClean="0"/>
              <a:t>metalltrådar</a:t>
            </a:r>
            <a:r>
              <a:rPr lang="nb-NO" sz="2000" dirty="0" smtClean="0"/>
              <a:t> for at leidningen skal </a:t>
            </a:r>
            <a:r>
              <a:rPr lang="nb-NO" sz="2000" dirty="0" err="1" smtClean="0"/>
              <a:t>vere</a:t>
            </a:r>
            <a:r>
              <a:rPr lang="nb-NO" sz="2000" dirty="0" smtClean="0"/>
              <a:t> </a:t>
            </a:r>
            <a:r>
              <a:rPr lang="nb-NO" sz="2000" dirty="0" err="1" smtClean="0"/>
              <a:t>bøyeleg</a:t>
            </a:r>
            <a:r>
              <a:rPr lang="nb-NO" sz="2000" dirty="0" smtClean="0"/>
              <a:t> og </a:t>
            </a:r>
            <a:r>
              <a:rPr lang="nb-NO" sz="2000" dirty="0" err="1" smtClean="0"/>
              <a:t>ikkje</a:t>
            </a:r>
            <a:r>
              <a:rPr lang="nb-NO" sz="2000" dirty="0" smtClean="0"/>
              <a:t> knekka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8</a:t>
            </a:fld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2347043" y="5975028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err="1" smtClean="0"/>
              <a:t>Annica</a:t>
            </a:r>
            <a:r>
              <a:rPr lang="nb-NO" sz="1050" dirty="0" smtClean="0"/>
              <a:t> Thomsson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11475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615" y="1772816"/>
            <a:ext cx="4412733" cy="2880320"/>
          </a:xfrm>
        </p:spPr>
        <p:txBody>
          <a:bodyPr>
            <a:noAutofit/>
          </a:bodyPr>
          <a:lstStyle/>
          <a:p>
            <a:r>
              <a:rPr lang="nb-NO" sz="2400" dirty="0" smtClean="0"/>
              <a:t>Plast </a:t>
            </a:r>
            <a:r>
              <a:rPr lang="nb-NO" sz="2400" b="1" dirty="0" smtClean="0"/>
              <a:t>leier </a:t>
            </a:r>
            <a:r>
              <a:rPr lang="nb-NO" sz="2400" b="1" dirty="0" smtClean="0"/>
              <a:t>ikke strøm</a:t>
            </a:r>
            <a:r>
              <a:rPr lang="nb-NO" sz="2400" dirty="0" smtClean="0"/>
              <a:t>.</a:t>
            </a:r>
            <a:br>
              <a:rPr lang="nb-NO" sz="2400" dirty="0" smtClean="0"/>
            </a:br>
            <a:endParaRPr lang="nb-NO" sz="2400" dirty="0" smtClean="0"/>
          </a:p>
          <a:p>
            <a:r>
              <a:rPr lang="nb-NO" sz="2400" dirty="0" smtClean="0"/>
              <a:t>Plast </a:t>
            </a:r>
            <a:r>
              <a:rPr lang="nb-NO" sz="2400" b="1" dirty="0" smtClean="0"/>
              <a:t>isolerer. </a:t>
            </a:r>
            <a:br>
              <a:rPr lang="nb-NO" sz="2400" b="1" dirty="0" smtClean="0"/>
            </a:br>
            <a:endParaRPr lang="nb-NO" sz="2400" dirty="0" smtClean="0"/>
          </a:p>
          <a:p>
            <a:r>
              <a:rPr lang="nb-NO" sz="2400" dirty="0"/>
              <a:t>K</a:t>
            </a:r>
            <a:r>
              <a:rPr lang="nb-NO" sz="2400" dirty="0" smtClean="0"/>
              <a:t>va </a:t>
            </a:r>
            <a:r>
              <a:rPr lang="nb-NO" sz="2400" dirty="0" smtClean="0"/>
              <a:t>betyr </a:t>
            </a:r>
            <a:r>
              <a:rPr lang="nb-NO" sz="2400" b="1" i="1" dirty="0" smtClean="0"/>
              <a:t>isolere</a:t>
            </a:r>
            <a:r>
              <a:rPr lang="nb-NO" sz="2400" dirty="0" smtClean="0"/>
              <a:t>? </a:t>
            </a:r>
            <a:br>
              <a:rPr lang="nb-NO" sz="2400" dirty="0" smtClean="0"/>
            </a:b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= Å </a:t>
            </a:r>
            <a:r>
              <a:rPr lang="nb-NO" sz="2400" dirty="0"/>
              <a:t>h</a:t>
            </a:r>
            <a:r>
              <a:rPr lang="nb-NO" sz="2400" dirty="0" smtClean="0"/>
              <a:t>olde </a:t>
            </a:r>
            <a:r>
              <a:rPr lang="nb-NO" sz="2400" dirty="0" err="1" smtClean="0"/>
              <a:t>noko</a:t>
            </a:r>
            <a:r>
              <a:rPr lang="nb-NO" sz="2400" dirty="0" smtClean="0"/>
              <a:t> </a:t>
            </a:r>
            <a:r>
              <a:rPr lang="nb-NO" sz="2400" dirty="0" smtClean="0"/>
              <a:t>inne.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9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24495" r="8202" b="32070"/>
          <a:stretch/>
        </p:blipFill>
        <p:spPr>
          <a:xfrm rot="5400000">
            <a:off x="1948064" y="3156419"/>
            <a:ext cx="5540568" cy="85291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64415" y="404665"/>
            <a:ext cx="3489692" cy="1008112"/>
          </a:xfrm>
          <a:prstGeom prst="wedgeEllipseCallout">
            <a:avLst>
              <a:gd name="adj1" fmla="val 63705"/>
              <a:gd name="adj2" fmla="val 59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Kvi</a:t>
            </a:r>
            <a:r>
              <a:rPr lang="nb-NO" sz="2100" dirty="0" smtClean="0"/>
              <a:t>for </a:t>
            </a:r>
            <a:r>
              <a:rPr lang="nb-NO" sz="2100" dirty="0" smtClean="0"/>
              <a:t>er det plast rundt metallet i </a:t>
            </a:r>
            <a:r>
              <a:rPr lang="nb-NO" sz="2100" dirty="0" smtClean="0"/>
              <a:t>leidningen</a:t>
            </a:r>
            <a:r>
              <a:rPr lang="nb-NO" sz="2100" dirty="0" smtClean="0"/>
              <a:t>?</a:t>
            </a:r>
            <a:endParaRPr lang="nb-NO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4042161" y="6091550"/>
            <a:ext cx="1523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pic>
        <p:nvPicPr>
          <p:cNvPr id="8" name="Picture 2" descr="Dyr, Dyr Spille Dress-Up, Antropomorfistiske Dyr, Bi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23" y="260648"/>
            <a:ext cx="2196487" cy="26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6260703" y="3140968"/>
            <a:ext cx="2631777" cy="831732"/>
          </a:xfrm>
          <a:prstGeom prst="wedgeEllipseCallout">
            <a:avLst>
              <a:gd name="adj1" fmla="val -31621"/>
              <a:gd name="adj2" fmla="val -121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Klær kan </a:t>
            </a:r>
            <a:r>
              <a:rPr lang="nb-NO" sz="2100" b="1" dirty="0" smtClean="0"/>
              <a:t>isolere</a:t>
            </a:r>
            <a:r>
              <a:rPr lang="nb-NO" sz="2100" dirty="0" smtClean="0"/>
              <a:t> varme. </a:t>
            </a:r>
            <a:endParaRPr lang="nb-NO" sz="21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566096" y="5157192"/>
            <a:ext cx="3339929" cy="792088"/>
          </a:xfrm>
          <a:prstGeom prst="wedgeRoundRectCallout">
            <a:avLst>
              <a:gd name="adj1" fmla="val -57153"/>
              <a:gd name="adj2" fmla="val -1194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err="1" smtClean="0"/>
              <a:t>Ein</a:t>
            </a:r>
            <a:r>
              <a:rPr lang="nb-NO" sz="2100" dirty="0" smtClean="0"/>
              <a:t> </a:t>
            </a:r>
            <a:r>
              <a:rPr lang="nb-NO" sz="2100" dirty="0"/>
              <a:t>av </a:t>
            </a:r>
            <a:r>
              <a:rPr lang="nb-NO" sz="2100" b="1" dirty="0" err="1" smtClean="0"/>
              <a:t>eigenskapene</a:t>
            </a:r>
            <a:r>
              <a:rPr lang="nb-NO" sz="2100" dirty="0" smtClean="0"/>
              <a:t> </a:t>
            </a:r>
            <a:r>
              <a:rPr lang="nb-NO" sz="2100" dirty="0"/>
              <a:t>til </a:t>
            </a:r>
            <a:r>
              <a:rPr lang="nb-NO" sz="2100" dirty="0" smtClean="0"/>
              <a:t>plast </a:t>
            </a:r>
            <a:r>
              <a:rPr lang="nb-NO" sz="2100" dirty="0"/>
              <a:t>er at </a:t>
            </a:r>
            <a:r>
              <a:rPr lang="nb-NO" sz="2100" dirty="0" smtClean="0"/>
              <a:t>han</a:t>
            </a:r>
            <a:r>
              <a:rPr lang="nb-NO" sz="2100" dirty="0" smtClean="0"/>
              <a:t> </a:t>
            </a:r>
            <a:r>
              <a:rPr lang="nb-NO" sz="2100" b="1" dirty="0" smtClean="0"/>
              <a:t>isolerer </a:t>
            </a:r>
            <a:r>
              <a:rPr lang="nb-NO" sz="2100" b="1" dirty="0" err="1" smtClean="0"/>
              <a:t>straum</a:t>
            </a:r>
            <a:r>
              <a:rPr lang="nb-NO" sz="2100" dirty="0" smtClean="0"/>
              <a:t>.</a:t>
            </a:r>
            <a:endParaRPr lang="nb-NO" sz="21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827584" y="5157192"/>
            <a:ext cx="3077781" cy="695259"/>
          </a:xfrm>
          <a:prstGeom prst="wedgeRoundRectCallout">
            <a:avLst>
              <a:gd name="adj1" fmla="val 55833"/>
              <a:gd name="adj2" fmla="val -1294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/>
              <a:t>Plasten </a:t>
            </a:r>
            <a:r>
              <a:rPr lang="nb-NO" sz="2100" b="1" dirty="0"/>
              <a:t>isolerer</a:t>
            </a:r>
            <a:r>
              <a:rPr lang="nb-NO" sz="2100" dirty="0"/>
              <a:t> </a:t>
            </a:r>
            <a:r>
              <a:rPr lang="nb-NO" sz="2100" dirty="0" err="1" smtClean="0"/>
              <a:t>straumen</a:t>
            </a:r>
            <a:r>
              <a:rPr lang="nb-NO" sz="2100" dirty="0" smtClean="0"/>
              <a:t> </a:t>
            </a:r>
            <a:r>
              <a:rPr lang="nb-NO" sz="2100" dirty="0"/>
              <a:t>i ledningen</a:t>
            </a:r>
            <a:r>
              <a:rPr lang="nb-NO" sz="2100" dirty="0" smtClean="0"/>
              <a:t>.</a:t>
            </a:r>
            <a:endParaRPr lang="nb-NO" sz="2100" b="1" dirty="0"/>
          </a:p>
        </p:txBody>
      </p:sp>
    </p:spTree>
    <p:extLst>
      <p:ext uri="{BB962C8B-B14F-4D97-AF65-F5344CB8AC3E}">
        <p14:creationId xmlns:p14="http://schemas.microsoft.com/office/powerpoint/2010/main" val="42115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308</Words>
  <Application>Microsoft Office PowerPoint</Application>
  <PresentationFormat>On-screen Show (4:3)</PresentationFormat>
  <Paragraphs>68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Office-tema</vt:lpstr>
      <vt:lpstr>Økt 6</vt:lpstr>
      <vt:lpstr>Skriv-par-del. </vt:lpstr>
      <vt:lpstr>PowerPoint Presentation</vt:lpstr>
      <vt:lpstr>Leier materiala straum?</vt:lpstr>
      <vt:lpstr>Undersøke </vt:lpstr>
      <vt:lpstr>Har vi endra meining?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Lekse: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3</dc:title>
  <dc:creator>Liv Oddrun Voll</dc:creator>
  <cp:lastModifiedBy>Maria Gaare Dahl</cp:lastModifiedBy>
  <cp:revision>173</cp:revision>
  <dcterms:created xsi:type="dcterms:W3CDTF">2017-02-13T14:57:33Z</dcterms:created>
  <dcterms:modified xsi:type="dcterms:W3CDTF">2018-06-15T12:31:30Z</dcterms:modified>
</cp:coreProperties>
</file>