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64" r:id="rId3"/>
    <p:sldId id="279" r:id="rId4"/>
    <p:sldId id="271" r:id="rId5"/>
    <p:sldId id="272" r:id="rId6"/>
    <p:sldId id="278" r:id="rId7"/>
    <p:sldId id="265" r:id="rId8"/>
    <p:sldId id="275" r:id="rId9"/>
    <p:sldId id="284" r:id="rId10"/>
    <p:sldId id="280" r:id="rId11"/>
    <p:sldId id="273" r:id="rId12"/>
    <p:sldId id="281" r:id="rId13"/>
    <p:sldId id="283" r:id="rId14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16F4F"/>
    <a:srgbClr val="ABAF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7D55D2-6034-458D-AB75-F19B3EA177DC}" type="datetimeFigureOut">
              <a:rPr lang="nb-NO" smtClean="0"/>
              <a:t>15.06.2018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8A049F-6A3A-4C43-8965-F4A398512B6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59383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A049F-6A3A-4C43-8965-F4A398512B6B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45633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1B9F8-F7D9-43EE-9CB8-7D0483A7EBEA}" type="datetime1">
              <a:rPr lang="nb-NO" smtClean="0"/>
              <a:t>15.06.2018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59208402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1B9F8-F7D9-43EE-9CB8-7D0483A7EBEA}" type="datetime1">
              <a:rPr lang="nb-NO" smtClean="0"/>
              <a:t>15.06.2018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14017373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1B9F8-F7D9-43EE-9CB8-7D0483A7EBEA}" type="datetime1">
              <a:rPr lang="nb-NO" smtClean="0"/>
              <a:t>15.06.2018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36866931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1B9F8-F7D9-43EE-9CB8-7D0483A7EBEA}" type="datetime1">
              <a:rPr lang="nb-NO" smtClean="0"/>
              <a:t>15.06.2018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11555590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1B9F8-F7D9-43EE-9CB8-7D0483A7EBEA}" type="datetime1">
              <a:rPr lang="nb-NO" smtClean="0"/>
              <a:t>15.06.2018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44100737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1B9F8-F7D9-43EE-9CB8-7D0483A7EBEA}" type="datetime1">
              <a:rPr lang="nb-NO" smtClean="0"/>
              <a:t>15.06.2018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67346191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1B9F8-F7D9-43EE-9CB8-7D0483A7EBEA}" type="datetime1">
              <a:rPr lang="nb-NO" smtClean="0"/>
              <a:t>15.06.2018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6149648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1B9F8-F7D9-43EE-9CB8-7D0483A7EBEA}" type="datetime1">
              <a:rPr lang="nb-NO" smtClean="0"/>
              <a:t>15.06.2018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82389062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1B9F8-F7D9-43EE-9CB8-7D0483A7EBEA}" type="datetime1">
              <a:rPr lang="nb-NO" smtClean="0"/>
              <a:t>15.06.2018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44865946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1B9F8-F7D9-43EE-9CB8-7D0483A7EBEA}" type="datetime1">
              <a:rPr lang="nb-NO" smtClean="0"/>
              <a:t>15.06.2018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8210423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1B9F8-F7D9-43EE-9CB8-7D0483A7EBEA}" type="datetime1">
              <a:rPr lang="nb-NO" smtClean="0"/>
              <a:t>15.06.2018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28606859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A1B9F8-F7D9-43EE-9CB8-7D0483A7EBEA}" type="datetime1">
              <a:rPr lang="nb-NO" smtClean="0"/>
              <a:t>15.06.2018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34479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Økt </a:t>
            </a:r>
            <a:r>
              <a:rPr lang="nb-NO" dirty="0"/>
              <a:t>6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 smtClean="0"/>
              <a:t>Kva materiale leier </a:t>
            </a:r>
            <a:r>
              <a:rPr lang="nb-NO" dirty="0" err="1" smtClean="0"/>
              <a:t>straum</a:t>
            </a:r>
            <a:r>
              <a:rPr lang="nb-NO" dirty="0" smtClean="0"/>
              <a:t>? 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1433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10</a:t>
            </a:fld>
            <a:endParaRPr lang="nb-NO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332656"/>
            <a:ext cx="4824192" cy="613511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88539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11</a:t>
            </a:fld>
            <a:endParaRPr lang="nb-NO" dirty="0"/>
          </a:p>
        </p:txBody>
      </p:sp>
      <p:sp>
        <p:nvSpPr>
          <p:cNvPr id="4" name="Oval Callout 3"/>
          <p:cNvSpPr/>
          <p:nvPr/>
        </p:nvSpPr>
        <p:spPr>
          <a:xfrm>
            <a:off x="827584" y="441009"/>
            <a:ext cx="4032448" cy="1368152"/>
          </a:xfrm>
          <a:prstGeom prst="wedgeEllipseCallout">
            <a:avLst>
              <a:gd name="adj1" fmla="val -38456"/>
              <a:gd name="adj2" fmla="val 713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100" dirty="0" smtClean="0"/>
              <a:t>Kva skjer med </a:t>
            </a:r>
            <a:r>
              <a:rPr lang="nb-NO" sz="2100" b="1" dirty="0" smtClean="0"/>
              <a:t>elektrona</a:t>
            </a:r>
            <a:r>
              <a:rPr lang="nb-NO" sz="2100" dirty="0" smtClean="0"/>
              <a:t> i </a:t>
            </a:r>
            <a:r>
              <a:rPr lang="nb-NO" sz="2100" b="1" dirty="0" smtClean="0"/>
              <a:t>materiale</a:t>
            </a:r>
            <a:r>
              <a:rPr lang="nb-NO" sz="2100" dirty="0" smtClean="0"/>
              <a:t> som </a:t>
            </a:r>
            <a:r>
              <a:rPr lang="nb-NO" sz="2100" b="1" dirty="0" smtClean="0"/>
              <a:t>isolerer</a:t>
            </a:r>
            <a:r>
              <a:rPr lang="nb-NO" sz="2100" dirty="0" smtClean="0"/>
              <a:t> </a:t>
            </a:r>
            <a:r>
              <a:rPr lang="nb-NO" sz="2100" b="1" dirty="0" err="1" smtClean="0"/>
              <a:t>straum</a:t>
            </a:r>
            <a:r>
              <a:rPr lang="nb-NO" sz="2100" dirty="0" smtClean="0"/>
              <a:t>? </a:t>
            </a:r>
            <a:endParaRPr lang="nb-NO" sz="2100" dirty="0"/>
          </a:p>
        </p:txBody>
      </p:sp>
      <p:sp>
        <p:nvSpPr>
          <p:cNvPr id="5" name="Oval Callout 4"/>
          <p:cNvSpPr/>
          <p:nvPr/>
        </p:nvSpPr>
        <p:spPr>
          <a:xfrm>
            <a:off x="1187624" y="2492896"/>
            <a:ext cx="3672408" cy="1224136"/>
          </a:xfrm>
          <a:prstGeom prst="wedgeEllipseCallout">
            <a:avLst>
              <a:gd name="adj1" fmla="val -51980"/>
              <a:gd name="adj2" fmla="val 6802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Kva skjer med </a:t>
            </a:r>
            <a:r>
              <a:rPr lang="nb-NO" sz="2000" b="1" dirty="0" smtClean="0"/>
              <a:t>elektrona</a:t>
            </a:r>
            <a:r>
              <a:rPr lang="nb-NO" sz="2000" dirty="0" smtClean="0"/>
              <a:t> i </a:t>
            </a:r>
            <a:r>
              <a:rPr lang="nb-NO" sz="2000" b="1" dirty="0" smtClean="0"/>
              <a:t>materiale</a:t>
            </a:r>
            <a:r>
              <a:rPr lang="nb-NO" sz="2000" dirty="0" smtClean="0"/>
              <a:t> som </a:t>
            </a:r>
            <a:r>
              <a:rPr lang="nb-NO" sz="2000" b="1" dirty="0" smtClean="0"/>
              <a:t>leier</a:t>
            </a:r>
            <a:r>
              <a:rPr lang="nb-NO" sz="2000" dirty="0" smtClean="0"/>
              <a:t> </a:t>
            </a:r>
            <a:r>
              <a:rPr lang="nb-NO" sz="2000" b="1" dirty="0" err="1" smtClean="0"/>
              <a:t>straum</a:t>
            </a:r>
            <a:r>
              <a:rPr lang="nb-NO" sz="2000" dirty="0" smtClean="0"/>
              <a:t>? </a:t>
            </a:r>
            <a:endParaRPr lang="nb-NO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293096"/>
            <a:ext cx="4907043" cy="1875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7385" y="692696"/>
            <a:ext cx="3090922" cy="3195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7169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12</a:t>
            </a:fld>
            <a:endParaRPr lang="nb-NO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476672"/>
            <a:ext cx="4645067" cy="5904656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62069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800" dirty="0" smtClean="0">
                <a:solidFill>
                  <a:srgbClr val="006600"/>
                </a:solidFill>
              </a:rPr>
              <a:t>Lekse:</a:t>
            </a:r>
            <a:endParaRPr lang="nb-NO" sz="4800" dirty="0">
              <a:solidFill>
                <a:srgbClr val="00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12776"/>
            <a:ext cx="504056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b-NO" dirty="0" smtClean="0"/>
          </a:p>
          <a:p>
            <a:r>
              <a:rPr lang="nb-NO" sz="2800" dirty="0" smtClean="0">
                <a:solidFill>
                  <a:srgbClr val="006600"/>
                </a:solidFill>
              </a:rPr>
              <a:t>Les gjennom </a:t>
            </a:r>
            <a:r>
              <a:rPr lang="nb-NO" sz="2800" dirty="0" err="1" smtClean="0">
                <a:solidFill>
                  <a:srgbClr val="006600"/>
                </a:solidFill>
              </a:rPr>
              <a:t>tilbakemeldingar</a:t>
            </a:r>
            <a:r>
              <a:rPr lang="nb-NO" sz="2800" dirty="0" smtClean="0">
                <a:solidFill>
                  <a:srgbClr val="006600"/>
                </a:solidFill>
              </a:rPr>
              <a:t> </a:t>
            </a:r>
            <a:r>
              <a:rPr lang="nb-NO" sz="2800" dirty="0" smtClean="0">
                <a:solidFill>
                  <a:srgbClr val="006600"/>
                </a:solidFill>
              </a:rPr>
              <a:t>du har fått på </a:t>
            </a:r>
            <a:r>
              <a:rPr lang="nb-NO" sz="2800" dirty="0" smtClean="0">
                <a:solidFill>
                  <a:srgbClr val="006600"/>
                </a:solidFill>
              </a:rPr>
              <a:t>lampeteksten. </a:t>
            </a:r>
            <a:endParaRPr lang="nb-NO" sz="2800" dirty="0" smtClean="0">
              <a:solidFill>
                <a:srgbClr val="006600"/>
              </a:solidFill>
            </a:endParaRPr>
          </a:p>
          <a:p>
            <a:pPr marL="0" indent="0">
              <a:buNone/>
            </a:pPr>
            <a:endParaRPr lang="nb-NO" sz="2800" dirty="0" smtClean="0">
              <a:solidFill>
                <a:srgbClr val="006600"/>
              </a:solidFill>
            </a:endParaRPr>
          </a:p>
          <a:p>
            <a:r>
              <a:rPr lang="nb-NO" sz="2800" dirty="0" err="1" smtClean="0">
                <a:solidFill>
                  <a:srgbClr val="006600"/>
                </a:solidFill>
              </a:rPr>
              <a:t>Gjer</a:t>
            </a:r>
            <a:r>
              <a:rPr lang="nb-NO" sz="2800" dirty="0" smtClean="0">
                <a:solidFill>
                  <a:srgbClr val="006600"/>
                </a:solidFill>
              </a:rPr>
              <a:t> eventuelle endringer ut </a:t>
            </a:r>
            <a:r>
              <a:rPr lang="nb-NO" sz="2800" dirty="0" err="1" smtClean="0">
                <a:solidFill>
                  <a:srgbClr val="006600"/>
                </a:solidFill>
              </a:rPr>
              <a:t>frå</a:t>
            </a:r>
            <a:r>
              <a:rPr lang="nb-NO" sz="2800" dirty="0" smtClean="0">
                <a:solidFill>
                  <a:srgbClr val="006600"/>
                </a:solidFill>
              </a:rPr>
              <a:t> </a:t>
            </a:r>
            <a:r>
              <a:rPr lang="nb-NO" sz="2800" dirty="0" err="1" smtClean="0">
                <a:solidFill>
                  <a:srgbClr val="006600"/>
                </a:solidFill>
              </a:rPr>
              <a:t>tilbakemeldingane</a:t>
            </a:r>
            <a:r>
              <a:rPr lang="nb-NO" sz="2800" dirty="0" smtClean="0">
                <a:solidFill>
                  <a:srgbClr val="006600"/>
                </a:solidFill>
              </a:rPr>
              <a:t>.</a:t>
            </a:r>
            <a:endParaRPr lang="nb-NO" sz="2800" dirty="0" smtClean="0">
              <a:solidFill>
                <a:srgbClr val="0066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13</a:t>
            </a:fld>
            <a:endParaRPr lang="nb-NO"/>
          </a:p>
        </p:txBody>
      </p:sp>
      <p:pic>
        <p:nvPicPr>
          <p:cNvPr id="5" name="Picture 2" descr="Antique, Industrial, Lamp, Industry, Vintage, Ancien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6" r="14309"/>
          <a:stretch/>
        </p:blipFill>
        <p:spPr bwMode="auto">
          <a:xfrm>
            <a:off x="5364088" y="1844824"/>
            <a:ext cx="3700032" cy="2700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7462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152" y="692696"/>
            <a:ext cx="4276816" cy="720080"/>
          </a:xfrm>
          <a:prstGeom prst="roundRect">
            <a:avLst/>
          </a:prstGeom>
          <a:gradFill flip="none" rotWithShape="1">
            <a:gsLst>
              <a:gs pos="100000">
                <a:srgbClr val="92D050"/>
              </a:gs>
              <a:gs pos="1000">
                <a:srgbClr val="007A00"/>
              </a:gs>
            </a:gsLst>
            <a:lin ang="10800000" scaled="0"/>
            <a:tileRect/>
          </a:gra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algn="l"/>
            <a:r>
              <a:rPr lang="nb-NO" dirty="0" smtClean="0"/>
              <a:t>Skriv-par-del. </a:t>
            </a:r>
            <a:endParaRPr lang="nb-NO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800" i="1" dirty="0" smtClean="0">
                <a:solidFill>
                  <a:schemeClr val="tx2"/>
                </a:solidFill>
              </a:rPr>
              <a:t>Kva </a:t>
            </a:r>
            <a:r>
              <a:rPr lang="nb-NO" sz="2800" i="1" dirty="0" err="1" smtClean="0">
                <a:solidFill>
                  <a:schemeClr val="tx2"/>
                </a:solidFill>
              </a:rPr>
              <a:t>funksjonar</a:t>
            </a:r>
            <a:r>
              <a:rPr lang="nb-NO" sz="2800" i="1" dirty="0" smtClean="0">
                <a:solidFill>
                  <a:schemeClr val="tx2"/>
                </a:solidFill>
              </a:rPr>
              <a:t> har lampesokkelen?  </a:t>
            </a:r>
          </a:p>
          <a:p>
            <a:endParaRPr lang="nb-NO" sz="2800" dirty="0" smtClean="0"/>
          </a:p>
          <a:p>
            <a:pPr marL="0" indent="0">
              <a:buNone/>
            </a:pPr>
            <a:r>
              <a:rPr lang="nb-NO" sz="2800" dirty="0" smtClean="0"/>
              <a:t>1. Skriv</a:t>
            </a:r>
            <a:r>
              <a:rPr lang="nb-NO" sz="2800" dirty="0"/>
              <a:t>: </a:t>
            </a:r>
            <a:r>
              <a:rPr lang="nb-NO" sz="2800" dirty="0" err="1" smtClean="0">
                <a:solidFill>
                  <a:schemeClr val="tx2"/>
                </a:solidFill>
              </a:rPr>
              <a:t>Lærlingheftet</a:t>
            </a:r>
            <a:r>
              <a:rPr lang="nb-NO" sz="2800" dirty="0" smtClean="0">
                <a:solidFill>
                  <a:schemeClr val="tx2"/>
                </a:solidFill>
              </a:rPr>
              <a:t> </a:t>
            </a:r>
            <a:r>
              <a:rPr lang="nb-NO" sz="2800" dirty="0">
                <a:solidFill>
                  <a:schemeClr val="tx2"/>
                </a:solidFill>
              </a:rPr>
              <a:t>side </a:t>
            </a:r>
            <a:r>
              <a:rPr lang="nb-NO" sz="2800" dirty="0" smtClean="0">
                <a:solidFill>
                  <a:schemeClr val="tx2"/>
                </a:solidFill>
              </a:rPr>
              <a:t>24, spørsmål 5. </a:t>
            </a:r>
            <a:endParaRPr lang="nb-NO" sz="28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nb-NO" sz="2800" dirty="0"/>
          </a:p>
          <a:p>
            <a:pPr marL="0" indent="0">
              <a:buNone/>
            </a:pPr>
            <a:r>
              <a:rPr lang="nb-NO" sz="2800" dirty="0" smtClean="0"/>
              <a:t>2. Diskuter med naboen. </a:t>
            </a:r>
          </a:p>
          <a:p>
            <a:pPr marL="0" indent="0">
              <a:buNone/>
            </a:pPr>
            <a:endParaRPr lang="nb-NO" sz="2800" dirty="0" smtClean="0"/>
          </a:p>
          <a:p>
            <a:pPr marL="0" indent="0">
              <a:buNone/>
            </a:pPr>
            <a:r>
              <a:rPr lang="nb-NO" sz="2800" dirty="0" smtClean="0"/>
              <a:t>3. Del i plenum</a:t>
            </a:r>
            <a:r>
              <a:rPr lang="nb-NO" sz="2800" dirty="0" smtClean="0"/>
              <a:t>.</a:t>
            </a:r>
            <a:endParaRPr lang="nb-NO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66758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Callout 3"/>
          <p:cNvSpPr/>
          <p:nvPr/>
        </p:nvSpPr>
        <p:spPr>
          <a:xfrm>
            <a:off x="683568" y="3212976"/>
            <a:ext cx="3744416" cy="1003984"/>
          </a:xfrm>
          <a:prstGeom prst="wedgeEllipseCallout">
            <a:avLst>
              <a:gd name="adj1" fmla="val -45485"/>
              <a:gd name="adj2" fmla="val 7038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Kva vil det </a:t>
            </a:r>
            <a:r>
              <a:rPr lang="nb-NO" sz="2000" dirty="0" err="1" smtClean="0"/>
              <a:t>seie</a:t>
            </a:r>
            <a:r>
              <a:rPr lang="nb-NO" sz="2000" dirty="0" smtClean="0"/>
              <a:t> at </a:t>
            </a:r>
            <a:r>
              <a:rPr lang="nb-NO" sz="2000" dirty="0" err="1" smtClean="0"/>
              <a:t>eit</a:t>
            </a:r>
            <a:r>
              <a:rPr lang="nb-NO" sz="2000" dirty="0" smtClean="0"/>
              <a:t> materiale </a:t>
            </a:r>
            <a:r>
              <a:rPr lang="nb-NO" sz="2000" b="1" dirty="0" smtClean="0"/>
              <a:t>leier</a:t>
            </a:r>
            <a:r>
              <a:rPr lang="nb-NO" sz="2000" dirty="0" smtClean="0"/>
              <a:t> </a:t>
            </a:r>
            <a:r>
              <a:rPr lang="nb-NO" sz="2000" dirty="0" err="1" smtClean="0"/>
              <a:t>straum</a:t>
            </a:r>
            <a:r>
              <a:rPr lang="nb-NO" sz="2000" dirty="0" smtClean="0"/>
              <a:t>?</a:t>
            </a:r>
            <a:endParaRPr lang="nb-NO" sz="2000" dirty="0"/>
          </a:p>
        </p:txBody>
      </p:sp>
      <p:sp>
        <p:nvSpPr>
          <p:cNvPr id="5" name="Oval Callout 4"/>
          <p:cNvSpPr/>
          <p:nvPr/>
        </p:nvSpPr>
        <p:spPr>
          <a:xfrm>
            <a:off x="1187624" y="5013176"/>
            <a:ext cx="3469396" cy="1152128"/>
          </a:xfrm>
          <a:prstGeom prst="wedgeEllipseCallout">
            <a:avLst>
              <a:gd name="adj1" fmla="val -58351"/>
              <a:gd name="adj2" fmla="val 611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Veit de om </a:t>
            </a:r>
            <a:r>
              <a:rPr lang="nb-NO" sz="2000" dirty="0" err="1" smtClean="0"/>
              <a:t>nokre</a:t>
            </a:r>
            <a:r>
              <a:rPr lang="nb-NO" sz="2000" dirty="0" smtClean="0"/>
              <a:t> </a:t>
            </a:r>
            <a:r>
              <a:rPr lang="nb-NO" sz="2000" b="1" dirty="0" smtClean="0"/>
              <a:t>materiale</a:t>
            </a:r>
            <a:r>
              <a:rPr lang="nb-NO" sz="2000" dirty="0" smtClean="0"/>
              <a:t> som </a:t>
            </a:r>
            <a:r>
              <a:rPr lang="nb-NO" sz="2000" b="1" dirty="0" smtClean="0"/>
              <a:t>leier</a:t>
            </a:r>
            <a:r>
              <a:rPr lang="nb-NO" sz="2000" dirty="0" smtClean="0"/>
              <a:t> </a:t>
            </a:r>
            <a:r>
              <a:rPr lang="nb-NO" sz="2000" b="1" dirty="0" err="1" smtClean="0"/>
              <a:t>straum</a:t>
            </a:r>
            <a:r>
              <a:rPr lang="nb-NO" sz="2000" dirty="0" smtClean="0"/>
              <a:t>?</a:t>
            </a:r>
            <a:endParaRPr lang="nb-NO" sz="2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3</a:t>
            </a:fld>
            <a:endParaRPr lang="nb-NO"/>
          </a:p>
        </p:txBody>
      </p:sp>
      <p:sp>
        <p:nvSpPr>
          <p:cNvPr id="7" name="Rectangular Callout 6"/>
          <p:cNvSpPr/>
          <p:nvPr/>
        </p:nvSpPr>
        <p:spPr>
          <a:xfrm>
            <a:off x="251520" y="260648"/>
            <a:ext cx="5040560" cy="1022192"/>
          </a:xfrm>
          <a:prstGeom prst="wedgeRectCallout">
            <a:avLst>
              <a:gd name="adj1" fmla="val -22005"/>
              <a:gd name="adj2" fmla="val 8092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100" dirty="0" smtClean="0"/>
              <a:t>I denne økta skal vi undersøke om </a:t>
            </a:r>
            <a:r>
              <a:rPr lang="nb-NO" sz="2100" dirty="0" err="1" smtClean="0"/>
              <a:t>eit</a:t>
            </a:r>
            <a:r>
              <a:rPr lang="nb-NO" sz="2100" dirty="0" smtClean="0"/>
              <a:t> </a:t>
            </a:r>
            <a:r>
              <a:rPr lang="nb-NO" sz="2100" dirty="0" err="1" smtClean="0"/>
              <a:t>utval</a:t>
            </a:r>
            <a:r>
              <a:rPr lang="nb-NO" sz="2100" dirty="0" smtClean="0"/>
              <a:t> </a:t>
            </a:r>
            <a:r>
              <a:rPr lang="nb-NO" sz="2100" b="1" dirty="0" err="1" smtClean="0"/>
              <a:t>materialar</a:t>
            </a:r>
            <a:r>
              <a:rPr lang="nb-NO" sz="2100" dirty="0" smtClean="0"/>
              <a:t> </a:t>
            </a:r>
            <a:r>
              <a:rPr lang="nb-NO" sz="2100" b="1" dirty="0" smtClean="0"/>
              <a:t>leder</a:t>
            </a:r>
            <a:r>
              <a:rPr lang="nb-NO" sz="2100" dirty="0" smtClean="0"/>
              <a:t> eller ikke </a:t>
            </a:r>
            <a:r>
              <a:rPr lang="nb-NO" sz="2100" b="1" dirty="0" err="1" smtClean="0"/>
              <a:t>leiar</a:t>
            </a:r>
            <a:r>
              <a:rPr lang="nb-NO" sz="2100" b="1" dirty="0" smtClean="0"/>
              <a:t> </a:t>
            </a:r>
            <a:r>
              <a:rPr lang="nb-NO" sz="2100" b="1" dirty="0" err="1" smtClean="0"/>
              <a:t>straum</a:t>
            </a:r>
            <a:r>
              <a:rPr lang="nb-NO" sz="2100" dirty="0" smtClean="0"/>
              <a:t>.</a:t>
            </a:r>
            <a:endParaRPr lang="nb-NO" sz="2100" dirty="0"/>
          </a:p>
        </p:txBody>
      </p:sp>
      <p:sp>
        <p:nvSpPr>
          <p:cNvPr id="8" name="Rectangular Callout 7"/>
          <p:cNvSpPr/>
          <p:nvPr/>
        </p:nvSpPr>
        <p:spPr>
          <a:xfrm>
            <a:off x="3851920" y="1412776"/>
            <a:ext cx="5112568" cy="1224136"/>
          </a:xfrm>
          <a:prstGeom prst="wedgeRectCallout">
            <a:avLst>
              <a:gd name="adj1" fmla="val -21483"/>
              <a:gd name="adj2" fmla="val 7173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Vi skal også finne ut </a:t>
            </a:r>
            <a:r>
              <a:rPr lang="nb-NO" sz="2200" dirty="0" smtClean="0"/>
              <a:t>kva </a:t>
            </a:r>
            <a:r>
              <a:rPr lang="nb-NO" sz="2200" dirty="0" smtClean="0"/>
              <a:t>som skjer med </a:t>
            </a:r>
            <a:r>
              <a:rPr lang="nb-NO" sz="2200" b="1" dirty="0" smtClean="0"/>
              <a:t>elektrona</a:t>
            </a:r>
            <a:r>
              <a:rPr lang="nb-NO" sz="2200" dirty="0" smtClean="0"/>
              <a:t> </a:t>
            </a:r>
            <a:r>
              <a:rPr lang="nb-NO" sz="2200" dirty="0" smtClean="0"/>
              <a:t>i </a:t>
            </a:r>
            <a:r>
              <a:rPr lang="nb-NO" sz="2200" b="1" dirty="0" err="1" smtClean="0"/>
              <a:t>materialar</a:t>
            </a:r>
            <a:r>
              <a:rPr lang="nb-NO" sz="2200" dirty="0" smtClean="0"/>
              <a:t> </a:t>
            </a:r>
            <a:r>
              <a:rPr lang="nb-NO" sz="2200" dirty="0" smtClean="0"/>
              <a:t>som </a:t>
            </a:r>
            <a:r>
              <a:rPr lang="nb-NO" sz="2200" b="1" dirty="0" smtClean="0"/>
              <a:t>leier </a:t>
            </a:r>
            <a:r>
              <a:rPr lang="nb-NO" sz="2200" b="1" dirty="0" err="1" smtClean="0"/>
              <a:t>straum</a:t>
            </a:r>
            <a:r>
              <a:rPr lang="nb-NO" sz="2200" dirty="0" smtClean="0"/>
              <a:t> </a:t>
            </a:r>
            <a:r>
              <a:rPr lang="nb-NO" sz="2200" dirty="0" smtClean="0"/>
              <a:t>og i </a:t>
            </a:r>
            <a:r>
              <a:rPr lang="nb-NO" sz="2200" b="1" dirty="0" err="1" smtClean="0"/>
              <a:t>materialar</a:t>
            </a:r>
            <a:r>
              <a:rPr lang="nb-NO" sz="2200" dirty="0" smtClean="0"/>
              <a:t> </a:t>
            </a:r>
            <a:r>
              <a:rPr lang="nb-NO" sz="2200" dirty="0" smtClean="0"/>
              <a:t>som </a:t>
            </a:r>
            <a:r>
              <a:rPr lang="nb-NO" sz="2200" dirty="0" err="1" smtClean="0"/>
              <a:t>ikkje</a:t>
            </a:r>
            <a:r>
              <a:rPr lang="nb-NO" sz="2200" dirty="0" smtClean="0"/>
              <a:t> </a:t>
            </a:r>
            <a:r>
              <a:rPr lang="nb-NO" sz="2200" b="1" dirty="0" smtClean="0"/>
              <a:t>leier </a:t>
            </a:r>
            <a:r>
              <a:rPr lang="nb-NO" sz="2200" b="1" dirty="0" err="1" smtClean="0"/>
              <a:t>straum</a:t>
            </a:r>
            <a:r>
              <a:rPr lang="nb-NO" sz="2200" dirty="0" smtClean="0"/>
              <a:t>.</a:t>
            </a:r>
            <a:endParaRPr lang="nb-NO" sz="2200" dirty="0"/>
          </a:p>
        </p:txBody>
      </p:sp>
      <p:sp>
        <p:nvSpPr>
          <p:cNvPr id="9" name="Rounded Rectangular Callout 8"/>
          <p:cNvSpPr/>
          <p:nvPr/>
        </p:nvSpPr>
        <p:spPr>
          <a:xfrm>
            <a:off x="4860032" y="4365104"/>
            <a:ext cx="3888432" cy="936104"/>
          </a:xfrm>
          <a:prstGeom prst="wedgeRoundRectCallout">
            <a:avLst>
              <a:gd name="adj1" fmla="val -65994"/>
              <a:gd name="adj2" fmla="val -6505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/>
              <a:t>At </a:t>
            </a:r>
            <a:r>
              <a:rPr lang="nb-NO" sz="2000" b="1" dirty="0"/>
              <a:t>elektrisk </a:t>
            </a:r>
            <a:r>
              <a:rPr lang="nb-NO" sz="2000" b="1" dirty="0" err="1"/>
              <a:t>straum</a:t>
            </a:r>
            <a:r>
              <a:rPr lang="nb-NO" sz="2000" b="1" dirty="0"/>
              <a:t> </a:t>
            </a:r>
            <a:r>
              <a:rPr lang="nb-NO" sz="2000" dirty="0"/>
              <a:t>lett kan bevege seg gjennom materialet.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3277860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r>
              <a:rPr lang="nb-NO" sz="3600" b="1" dirty="0" smtClean="0"/>
              <a:t>Leier materiala </a:t>
            </a:r>
            <a:r>
              <a:rPr lang="nb-NO" sz="3600" b="1" dirty="0" err="1" smtClean="0"/>
              <a:t>straum</a:t>
            </a:r>
            <a:r>
              <a:rPr lang="nb-NO" sz="3600" b="1" dirty="0" smtClean="0"/>
              <a:t>?</a:t>
            </a:r>
            <a:endParaRPr lang="nb-NO" sz="36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4</a:t>
            </a:fld>
            <a:endParaRPr lang="nb-NO"/>
          </a:p>
        </p:txBody>
      </p:sp>
      <p:cxnSp>
        <p:nvCxnSpPr>
          <p:cNvPr id="8" name="Straight Connector 7"/>
          <p:cNvCxnSpPr/>
          <p:nvPr/>
        </p:nvCxnSpPr>
        <p:spPr>
          <a:xfrm>
            <a:off x="1403648" y="3355834"/>
            <a:ext cx="648072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968051" y="2708919"/>
            <a:ext cx="125770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b="1" dirty="0" smtClean="0"/>
              <a:t>Leier </a:t>
            </a:r>
            <a:r>
              <a:rPr lang="nb-NO" sz="2800" b="1" dirty="0" err="1" smtClean="0"/>
              <a:t>ikkje</a:t>
            </a:r>
            <a:r>
              <a:rPr lang="nb-NO" sz="2800" b="1" dirty="0" smtClean="0"/>
              <a:t> strøm</a:t>
            </a:r>
            <a:endParaRPr lang="nb-NO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23528" y="2878780"/>
            <a:ext cx="14036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b="1" dirty="0" smtClean="0"/>
              <a:t>Leier strøm</a:t>
            </a:r>
            <a:endParaRPr lang="nb-NO" sz="2800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3779912" y="1772816"/>
            <a:ext cx="1728192" cy="93610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0" dirty="0" smtClean="0">
                <a:solidFill>
                  <a:schemeClr val="tx1"/>
                </a:solidFill>
              </a:rPr>
              <a:t>?</a:t>
            </a:r>
            <a:endParaRPr lang="nb-NO" sz="4000" dirty="0">
              <a:solidFill>
                <a:schemeClr val="tx1"/>
              </a:solidFill>
            </a:endParaRPr>
          </a:p>
        </p:txBody>
      </p:sp>
      <p:pic>
        <p:nvPicPr>
          <p:cNvPr id="2050" name="Picture 2" descr="Boy, Human, Jumping, Leaping, Male, Man, Overcom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95" t="-1118" r="41443" b="44646"/>
          <a:stretch/>
        </p:blipFill>
        <p:spPr bwMode="auto">
          <a:xfrm>
            <a:off x="251520" y="4150347"/>
            <a:ext cx="1795403" cy="2313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Bottle, Pet, Drink, Plasti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911" y="4190586"/>
            <a:ext cx="1116599" cy="2233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Spoon, Dishes, Food, Breakfast, Cuisin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00258">
            <a:off x="3406588" y="4356500"/>
            <a:ext cx="1858460" cy="197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Firewood, Forest, Log, Trapped, Tree, Woo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554706"/>
            <a:ext cx="2598924" cy="1299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Drop, Water, Rain, Tear, Teardrop, Liquid, Raindrop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68051" y="4401274"/>
            <a:ext cx="803163" cy="160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2108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 smtClean="0"/>
              <a:t>Undersøke </a:t>
            </a:r>
            <a:endParaRPr lang="nb-NO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5</a:t>
            </a:fld>
            <a:endParaRPr lang="nb-NO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556792"/>
            <a:ext cx="6161112" cy="462083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3528" y="2626416"/>
            <a:ext cx="1800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 smtClean="0"/>
              <a:t>Kroppen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 smtClean="0"/>
              <a:t>Plast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 smtClean="0"/>
              <a:t>Metall</a:t>
            </a:r>
            <a:endParaRPr lang="nb-NO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 smtClean="0"/>
              <a:t>Tre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 smtClean="0"/>
              <a:t>Vatn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16950" y="6177626"/>
            <a:ext cx="1944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Foto: </a:t>
            </a:r>
            <a:r>
              <a:rPr lang="nb-NO" sz="1400" dirty="0" err="1" smtClean="0"/>
              <a:t>Annica</a:t>
            </a:r>
            <a:r>
              <a:rPr lang="nb-NO" sz="1400" dirty="0" smtClean="0"/>
              <a:t> Thomsson</a:t>
            </a:r>
            <a:endParaRPr lang="nb-NO" sz="1400" dirty="0"/>
          </a:p>
        </p:txBody>
      </p:sp>
    </p:spTree>
    <p:extLst>
      <p:ext uri="{BB962C8B-B14F-4D97-AF65-F5344CB8AC3E}">
        <p14:creationId xmlns:p14="http://schemas.microsoft.com/office/powerpoint/2010/main" val="3897366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r>
              <a:rPr lang="nb-NO" sz="3600" b="1" dirty="0" smtClean="0"/>
              <a:t>Har vi endra meining?</a:t>
            </a:r>
            <a:endParaRPr lang="nb-NO" sz="36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6</a:t>
            </a:fld>
            <a:endParaRPr lang="nb-NO"/>
          </a:p>
        </p:txBody>
      </p:sp>
      <p:cxnSp>
        <p:nvCxnSpPr>
          <p:cNvPr id="8" name="Straight Connector 7"/>
          <p:cNvCxnSpPr/>
          <p:nvPr/>
        </p:nvCxnSpPr>
        <p:spPr>
          <a:xfrm>
            <a:off x="1423023" y="2718486"/>
            <a:ext cx="648072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Boy, Human, Jumping, Leaping, Male, Man, Overcom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95" t="-1118" r="41443" b="44646"/>
          <a:stretch/>
        </p:blipFill>
        <p:spPr bwMode="auto">
          <a:xfrm>
            <a:off x="251520" y="4150347"/>
            <a:ext cx="1795403" cy="2313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Bottle, Pet, Drink, Plasti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911" y="4190586"/>
            <a:ext cx="1116599" cy="2233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Spoon, Dishes, Food, Breakfast, Cuisin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00258">
            <a:off x="3406588" y="4356500"/>
            <a:ext cx="1858460" cy="197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Firewood, Forest, Log, Trapped, Tree, Woo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554706"/>
            <a:ext cx="2598924" cy="1299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Drop, Water, Rain, Tear, Teardrop, Liquid, Raindrop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68051" y="4401274"/>
            <a:ext cx="803163" cy="160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41541" y="2241432"/>
            <a:ext cx="14036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b="1" dirty="0" smtClean="0"/>
              <a:t>Leier </a:t>
            </a:r>
            <a:r>
              <a:rPr lang="nb-NO" sz="2800" b="1" dirty="0" err="1" smtClean="0"/>
              <a:t>straum</a:t>
            </a:r>
            <a:endParaRPr lang="nb-NO" sz="2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7961819" y="2060848"/>
            <a:ext cx="125770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b="1" dirty="0" smtClean="0"/>
              <a:t>Leier </a:t>
            </a:r>
            <a:r>
              <a:rPr lang="nb-NO" sz="2800" b="1" dirty="0" err="1" smtClean="0"/>
              <a:t>ikkje</a:t>
            </a:r>
            <a:r>
              <a:rPr lang="nb-NO" sz="2800" b="1" dirty="0" smtClean="0"/>
              <a:t> </a:t>
            </a:r>
            <a:r>
              <a:rPr lang="nb-NO" sz="2800" b="1" dirty="0" err="1" smtClean="0"/>
              <a:t>straum</a:t>
            </a:r>
            <a:endParaRPr lang="nb-NO" sz="2800" b="1" dirty="0"/>
          </a:p>
        </p:txBody>
      </p:sp>
    </p:spTree>
    <p:extLst>
      <p:ext uri="{BB962C8B-B14F-4D97-AF65-F5344CB8AC3E}">
        <p14:creationId xmlns:p14="http://schemas.microsoft.com/office/powerpoint/2010/main" val="105960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Callout 3"/>
          <p:cNvSpPr/>
          <p:nvPr/>
        </p:nvSpPr>
        <p:spPr>
          <a:xfrm>
            <a:off x="209812" y="260648"/>
            <a:ext cx="3337714" cy="1224136"/>
          </a:xfrm>
          <a:prstGeom prst="wedgeEllipseCallout">
            <a:avLst>
              <a:gd name="adj1" fmla="val -42458"/>
              <a:gd name="adj2" fmla="val 6739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Har vi funne ut </a:t>
            </a:r>
            <a:r>
              <a:rPr lang="nb-NO" sz="2000" dirty="0" err="1" smtClean="0"/>
              <a:t>noko</a:t>
            </a:r>
            <a:r>
              <a:rPr lang="nb-NO" sz="2000" dirty="0" smtClean="0"/>
              <a:t> som kan hjelpe oss å svare på spørsmål </a:t>
            </a:r>
            <a:r>
              <a:rPr lang="nb-NO" sz="2000" dirty="0" smtClean="0"/>
              <a:t>3? </a:t>
            </a:r>
            <a:endParaRPr lang="nb-NO" sz="2000" dirty="0"/>
          </a:p>
        </p:txBody>
      </p:sp>
      <p:pic>
        <p:nvPicPr>
          <p:cNvPr id="1027" name="Picture 3" descr="N:\Forskerføtter og leserøtter\ELEKTRISITET\Bilder\bilder fra annica\ledninger\5R0A198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76" t="11236" r="20560" b="9367"/>
          <a:stretch/>
        </p:blipFill>
        <p:spPr bwMode="auto">
          <a:xfrm>
            <a:off x="1218657" y="2720586"/>
            <a:ext cx="1672313" cy="2451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7</a:t>
            </a:fld>
            <a:endParaRPr lang="nb-NO"/>
          </a:p>
        </p:txBody>
      </p:sp>
      <p:sp>
        <p:nvSpPr>
          <p:cNvPr id="12" name="TextBox 11"/>
          <p:cNvSpPr txBox="1"/>
          <p:nvPr/>
        </p:nvSpPr>
        <p:spPr>
          <a:xfrm>
            <a:off x="1326905" y="5172000"/>
            <a:ext cx="145581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err="1" smtClean="0"/>
              <a:t>Annica</a:t>
            </a:r>
            <a:r>
              <a:rPr lang="nb-NO" sz="1050" dirty="0" smtClean="0"/>
              <a:t> Thomsson</a:t>
            </a:r>
            <a:endParaRPr lang="nb-NO" sz="105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37020"/>
            <a:ext cx="5040560" cy="4752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Oval 13"/>
          <p:cNvSpPr/>
          <p:nvPr/>
        </p:nvSpPr>
        <p:spPr>
          <a:xfrm>
            <a:off x="3547527" y="3645024"/>
            <a:ext cx="2608650" cy="93610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15" name="Straight Arrow Connector 14"/>
          <p:cNvCxnSpPr/>
          <p:nvPr/>
        </p:nvCxnSpPr>
        <p:spPr>
          <a:xfrm flipH="1" flipV="1">
            <a:off x="2782724" y="3356992"/>
            <a:ext cx="908672" cy="56500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367389" y="3921480"/>
            <a:ext cx="2664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Metall </a:t>
            </a:r>
            <a:r>
              <a:rPr lang="nb-NO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leier </a:t>
            </a:r>
            <a:r>
              <a:rPr lang="nb-NO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straum</a:t>
            </a:r>
            <a:r>
              <a:rPr lang="nb-NO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. </a:t>
            </a:r>
            <a:endParaRPr lang="nb-NO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80013" y="5087362"/>
            <a:ext cx="22322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600" dirty="0" smtClean="0">
                <a:solidFill>
                  <a:schemeClr val="tx2"/>
                </a:solidFill>
              </a:rPr>
              <a:t>Side 11 i lærlingheftet.</a:t>
            </a:r>
            <a:r>
              <a:rPr lang="nb-NO" sz="1600" dirty="0" smtClean="0"/>
              <a:t> </a:t>
            </a:r>
            <a:endParaRPr lang="nb-NO" sz="1600" dirty="0"/>
          </a:p>
        </p:txBody>
      </p:sp>
      <p:sp>
        <p:nvSpPr>
          <p:cNvPr id="19" name="Rounded Rectangular Callout 18"/>
          <p:cNvSpPr/>
          <p:nvPr/>
        </p:nvSpPr>
        <p:spPr>
          <a:xfrm>
            <a:off x="2483768" y="5733256"/>
            <a:ext cx="4536504" cy="864096"/>
          </a:xfrm>
          <a:prstGeom prst="wedgeRoundRectCallout">
            <a:avLst>
              <a:gd name="adj1" fmla="val -37838"/>
              <a:gd name="adj2" fmla="val -14952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err="1" smtClean="0"/>
              <a:t>Ein</a:t>
            </a:r>
            <a:r>
              <a:rPr lang="nb-NO" sz="2200" dirty="0" smtClean="0"/>
              <a:t> </a:t>
            </a:r>
            <a:r>
              <a:rPr lang="nb-NO" sz="2200" dirty="0"/>
              <a:t>av </a:t>
            </a:r>
            <a:r>
              <a:rPr lang="nb-NO" sz="2200" b="1" dirty="0" err="1" smtClean="0"/>
              <a:t>eigenskapene</a:t>
            </a:r>
            <a:r>
              <a:rPr lang="nb-NO" sz="2200" dirty="0" smtClean="0"/>
              <a:t> </a:t>
            </a:r>
            <a:r>
              <a:rPr lang="nb-NO" sz="2200" dirty="0"/>
              <a:t>til </a:t>
            </a:r>
            <a:r>
              <a:rPr lang="nb-NO" sz="2200" dirty="0" err="1" smtClean="0"/>
              <a:t>eit</a:t>
            </a:r>
            <a:r>
              <a:rPr lang="nb-NO" sz="2200" dirty="0" smtClean="0"/>
              <a:t> </a:t>
            </a:r>
            <a:r>
              <a:rPr lang="nb-NO" sz="2200" dirty="0"/>
              <a:t>metall er at det </a:t>
            </a:r>
            <a:r>
              <a:rPr lang="nb-NO" sz="2200" b="1" dirty="0" smtClean="0"/>
              <a:t>leier </a:t>
            </a:r>
            <a:r>
              <a:rPr lang="nb-NO" sz="2200" b="1" dirty="0" err="1" smtClean="0"/>
              <a:t>straum</a:t>
            </a:r>
            <a:r>
              <a:rPr lang="nb-NO" sz="2200" dirty="0" smtClean="0"/>
              <a:t>.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4239560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6" grpId="0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N:\Forskerføtter og leserøtter\ELEKTRISITET\Bilder\bilder fra annica\ledninger\5R0A198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76" t="11236" r="20560" b="9367"/>
          <a:stretch/>
        </p:blipFill>
        <p:spPr bwMode="auto">
          <a:xfrm>
            <a:off x="1880125" y="2537324"/>
            <a:ext cx="2331592" cy="341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Callout 1"/>
          <p:cNvSpPr/>
          <p:nvPr/>
        </p:nvSpPr>
        <p:spPr>
          <a:xfrm>
            <a:off x="116334" y="692696"/>
            <a:ext cx="3582740" cy="1365143"/>
          </a:xfrm>
          <a:prstGeom prst="wedgeEllipseCallout">
            <a:avLst>
              <a:gd name="adj1" fmla="val 21194"/>
              <a:gd name="adj2" fmla="val 9159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Kvifor </a:t>
            </a:r>
            <a:r>
              <a:rPr lang="nb-NO" sz="2000" dirty="0"/>
              <a:t>er </a:t>
            </a:r>
            <a:r>
              <a:rPr lang="nb-NO" sz="2000" dirty="0" err="1" smtClean="0"/>
              <a:t>metalleidningen</a:t>
            </a:r>
            <a:r>
              <a:rPr lang="nb-NO" sz="2000" dirty="0" smtClean="0"/>
              <a:t> laga </a:t>
            </a:r>
            <a:r>
              <a:rPr lang="nb-NO" sz="2000" dirty="0"/>
              <a:t>av mange tynne </a:t>
            </a:r>
            <a:r>
              <a:rPr lang="nb-NO" sz="2000" dirty="0" err="1" smtClean="0"/>
              <a:t>metalltrådar</a:t>
            </a:r>
            <a:r>
              <a:rPr lang="nb-NO" sz="2000" dirty="0"/>
              <a:t>?</a:t>
            </a:r>
          </a:p>
        </p:txBody>
      </p:sp>
      <p:sp>
        <p:nvSpPr>
          <p:cNvPr id="7" name="Oval Callout 6"/>
          <p:cNvSpPr/>
          <p:nvPr/>
        </p:nvSpPr>
        <p:spPr>
          <a:xfrm>
            <a:off x="4644008" y="908720"/>
            <a:ext cx="3989573" cy="1440160"/>
          </a:xfrm>
          <a:prstGeom prst="wedgeEllipseCallout">
            <a:avLst>
              <a:gd name="adj1" fmla="val -63722"/>
              <a:gd name="adj2" fmla="val 6117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err="1" smtClean="0"/>
              <a:t>Korleis</a:t>
            </a:r>
            <a:r>
              <a:rPr lang="nb-NO" sz="2000" dirty="0" smtClean="0"/>
              <a:t> </a:t>
            </a:r>
            <a:r>
              <a:rPr lang="nb-NO" sz="2000" dirty="0"/>
              <a:t>hadde </a:t>
            </a:r>
            <a:r>
              <a:rPr lang="nb-NO" sz="2000" dirty="0" smtClean="0"/>
              <a:t>leidningen </a:t>
            </a:r>
            <a:r>
              <a:rPr lang="nb-NO" sz="2000" dirty="0" err="1" smtClean="0"/>
              <a:t>vore</a:t>
            </a:r>
            <a:r>
              <a:rPr lang="nb-NO" sz="2000" dirty="0" smtClean="0"/>
              <a:t> viss </a:t>
            </a:r>
            <a:r>
              <a:rPr lang="nb-NO" sz="2000" dirty="0"/>
              <a:t>metallet hadde </a:t>
            </a:r>
            <a:r>
              <a:rPr lang="nb-NO" sz="2000" dirty="0" err="1" smtClean="0"/>
              <a:t>vore</a:t>
            </a:r>
            <a:r>
              <a:rPr lang="nb-NO" sz="2000" dirty="0" smtClean="0"/>
              <a:t> </a:t>
            </a:r>
            <a:r>
              <a:rPr lang="nb-NO" sz="2000" dirty="0"/>
              <a:t>veldig </a:t>
            </a:r>
            <a:r>
              <a:rPr lang="nb-NO" sz="2000" dirty="0" smtClean="0"/>
              <a:t>tjukt</a:t>
            </a:r>
            <a:r>
              <a:rPr lang="nb-NO" sz="2000" dirty="0"/>
              <a:t>?</a:t>
            </a:r>
          </a:p>
        </p:txBody>
      </p:sp>
      <p:sp>
        <p:nvSpPr>
          <p:cNvPr id="9" name="Oval Callout 8"/>
          <p:cNvSpPr/>
          <p:nvPr/>
        </p:nvSpPr>
        <p:spPr>
          <a:xfrm>
            <a:off x="4437742" y="3789040"/>
            <a:ext cx="4536504" cy="1531440"/>
          </a:xfrm>
          <a:prstGeom prst="wedgeEllipseCallout">
            <a:avLst>
              <a:gd name="adj1" fmla="val -55104"/>
              <a:gd name="adj2" fmla="val -7839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err="1" smtClean="0"/>
              <a:t>Metalleidningen</a:t>
            </a:r>
            <a:r>
              <a:rPr lang="nb-NO" sz="2000" dirty="0" smtClean="0"/>
              <a:t> er laga av mange tynne </a:t>
            </a:r>
            <a:r>
              <a:rPr lang="nb-NO" sz="2000" dirty="0" err="1" smtClean="0"/>
              <a:t>metalltrådar</a:t>
            </a:r>
            <a:r>
              <a:rPr lang="nb-NO" sz="2000" dirty="0" smtClean="0"/>
              <a:t> for at leidningen skal </a:t>
            </a:r>
            <a:r>
              <a:rPr lang="nb-NO" sz="2000" dirty="0" err="1" smtClean="0"/>
              <a:t>vere</a:t>
            </a:r>
            <a:r>
              <a:rPr lang="nb-NO" sz="2000" dirty="0" smtClean="0"/>
              <a:t> </a:t>
            </a:r>
            <a:r>
              <a:rPr lang="nb-NO" sz="2000" dirty="0" err="1" smtClean="0"/>
              <a:t>bøyeleg</a:t>
            </a:r>
            <a:r>
              <a:rPr lang="nb-NO" sz="2000" dirty="0" smtClean="0"/>
              <a:t> og </a:t>
            </a:r>
            <a:r>
              <a:rPr lang="nb-NO" sz="2000" dirty="0" err="1" smtClean="0"/>
              <a:t>ikkje</a:t>
            </a:r>
            <a:r>
              <a:rPr lang="nb-NO" sz="2000" dirty="0" smtClean="0"/>
              <a:t> knekka</a:t>
            </a:r>
            <a:r>
              <a:rPr lang="nb-NO" sz="2000" dirty="0" smtClean="0"/>
              <a:t>.</a:t>
            </a:r>
            <a:endParaRPr lang="nb-NO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8</a:t>
            </a:fld>
            <a:endParaRPr lang="nb-NO" dirty="0"/>
          </a:p>
        </p:txBody>
      </p:sp>
      <p:sp>
        <p:nvSpPr>
          <p:cNvPr id="8" name="TextBox 7"/>
          <p:cNvSpPr txBox="1"/>
          <p:nvPr/>
        </p:nvSpPr>
        <p:spPr>
          <a:xfrm>
            <a:off x="2347043" y="5975028"/>
            <a:ext cx="165618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err="1" smtClean="0"/>
              <a:t>Annica</a:t>
            </a:r>
            <a:r>
              <a:rPr lang="nb-NO" sz="1050" dirty="0" smtClean="0"/>
              <a:t> Thomsson</a:t>
            </a:r>
            <a:endParaRPr lang="nb-NO" sz="1050" dirty="0"/>
          </a:p>
        </p:txBody>
      </p:sp>
    </p:spTree>
    <p:extLst>
      <p:ext uri="{BB962C8B-B14F-4D97-AF65-F5344CB8AC3E}">
        <p14:creationId xmlns:p14="http://schemas.microsoft.com/office/powerpoint/2010/main" val="1147515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5615" y="1772816"/>
            <a:ext cx="4412733" cy="2880320"/>
          </a:xfrm>
        </p:spPr>
        <p:txBody>
          <a:bodyPr>
            <a:noAutofit/>
          </a:bodyPr>
          <a:lstStyle/>
          <a:p>
            <a:r>
              <a:rPr lang="nb-NO" sz="2400" dirty="0" smtClean="0"/>
              <a:t>Plast </a:t>
            </a:r>
            <a:r>
              <a:rPr lang="nb-NO" sz="2400" b="1" dirty="0" smtClean="0"/>
              <a:t>leier </a:t>
            </a:r>
            <a:r>
              <a:rPr lang="nb-NO" sz="2400" b="1" dirty="0" smtClean="0"/>
              <a:t>ikke strøm</a:t>
            </a:r>
            <a:r>
              <a:rPr lang="nb-NO" sz="2400" dirty="0" smtClean="0"/>
              <a:t>.</a:t>
            </a:r>
            <a:br>
              <a:rPr lang="nb-NO" sz="2400" dirty="0" smtClean="0"/>
            </a:br>
            <a:endParaRPr lang="nb-NO" sz="2400" dirty="0" smtClean="0"/>
          </a:p>
          <a:p>
            <a:r>
              <a:rPr lang="nb-NO" sz="2400" dirty="0" smtClean="0"/>
              <a:t>Plast </a:t>
            </a:r>
            <a:r>
              <a:rPr lang="nb-NO" sz="2400" b="1" dirty="0" smtClean="0"/>
              <a:t>isolerer. </a:t>
            </a:r>
            <a:br>
              <a:rPr lang="nb-NO" sz="2400" b="1" dirty="0" smtClean="0"/>
            </a:br>
            <a:endParaRPr lang="nb-NO" sz="2400" dirty="0" smtClean="0"/>
          </a:p>
          <a:p>
            <a:r>
              <a:rPr lang="nb-NO" sz="2400" dirty="0"/>
              <a:t>K</a:t>
            </a:r>
            <a:r>
              <a:rPr lang="nb-NO" sz="2400" dirty="0" smtClean="0"/>
              <a:t>va </a:t>
            </a:r>
            <a:r>
              <a:rPr lang="nb-NO" sz="2400" dirty="0" smtClean="0"/>
              <a:t>betyr </a:t>
            </a:r>
            <a:r>
              <a:rPr lang="nb-NO" sz="2400" b="1" i="1" dirty="0" smtClean="0"/>
              <a:t>isolere</a:t>
            </a:r>
            <a:r>
              <a:rPr lang="nb-NO" sz="2400" dirty="0" smtClean="0"/>
              <a:t>? </a:t>
            </a:r>
            <a:br>
              <a:rPr lang="nb-NO" sz="2400" dirty="0" smtClean="0"/>
            </a:br>
            <a:endParaRPr lang="nb-NO" sz="2400" dirty="0" smtClean="0"/>
          </a:p>
          <a:p>
            <a:pPr marL="0" indent="0">
              <a:buNone/>
            </a:pPr>
            <a:r>
              <a:rPr lang="nb-NO" sz="2400" dirty="0" smtClean="0"/>
              <a:t>= Å </a:t>
            </a:r>
            <a:r>
              <a:rPr lang="nb-NO" sz="2400" dirty="0"/>
              <a:t>h</a:t>
            </a:r>
            <a:r>
              <a:rPr lang="nb-NO" sz="2400" dirty="0" smtClean="0"/>
              <a:t>olde </a:t>
            </a:r>
            <a:r>
              <a:rPr lang="nb-NO" sz="2400" dirty="0" err="1" smtClean="0"/>
              <a:t>noko</a:t>
            </a:r>
            <a:r>
              <a:rPr lang="nb-NO" sz="2400" dirty="0" smtClean="0"/>
              <a:t> </a:t>
            </a:r>
            <a:r>
              <a:rPr lang="nb-NO" sz="2400" dirty="0" smtClean="0"/>
              <a:t>inne.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9</a:t>
            </a:fld>
            <a:endParaRPr lang="nb-NO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60" t="24495" r="8202" b="32070"/>
          <a:stretch/>
        </p:blipFill>
        <p:spPr>
          <a:xfrm rot="5400000">
            <a:off x="1948064" y="3156419"/>
            <a:ext cx="5540568" cy="852914"/>
          </a:xfrm>
          <a:prstGeom prst="rect">
            <a:avLst/>
          </a:prstGeom>
        </p:spPr>
      </p:pic>
      <p:sp>
        <p:nvSpPr>
          <p:cNvPr id="4" name="Oval Callout 3"/>
          <p:cNvSpPr/>
          <p:nvPr/>
        </p:nvSpPr>
        <p:spPr>
          <a:xfrm>
            <a:off x="364415" y="404665"/>
            <a:ext cx="3489692" cy="1008112"/>
          </a:xfrm>
          <a:prstGeom prst="wedgeEllipseCallout">
            <a:avLst>
              <a:gd name="adj1" fmla="val 63705"/>
              <a:gd name="adj2" fmla="val 593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100" dirty="0" smtClean="0"/>
              <a:t>Kvi</a:t>
            </a:r>
            <a:r>
              <a:rPr lang="nb-NO" sz="2100" dirty="0" smtClean="0"/>
              <a:t>for </a:t>
            </a:r>
            <a:r>
              <a:rPr lang="nb-NO" sz="2100" dirty="0" smtClean="0"/>
              <a:t>er det plast rundt metallet i </a:t>
            </a:r>
            <a:r>
              <a:rPr lang="nb-NO" sz="2100" dirty="0" smtClean="0"/>
              <a:t>leidningen</a:t>
            </a:r>
            <a:r>
              <a:rPr lang="nb-NO" sz="2100" dirty="0" smtClean="0"/>
              <a:t>?</a:t>
            </a:r>
            <a:endParaRPr lang="nb-NO" sz="2100" dirty="0"/>
          </a:p>
        </p:txBody>
      </p:sp>
      <p:sp>
        <p:nvSpPr>
          <p:cNvPr id="10" name="TextBox 9"/>
          <p:cNvSpPr txBox="1"/>
          <p:nvPr/>
        </p:nvSpPr>
        <p:spPr>
          <a:xfrm>
            <a:off x="4042161" y="6091550"/>
            <a:ext cx="15239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smtClean="0"/>
              <a:t>Annica Thomsson</a:t>
            </a:r>
            <a:endParaRPr lang="nb-NO" sz="1050" dirty="0"/>
          </a:p>
        </p:txBody>
      </p:sp>
      <p:pic>
        <p:nvPicPr>
          <p:cNvPr id="8" name="Picture 2" descr="Dyr, Dyr Spille Dress-Up, Antropomorfistiske Dyr, Bir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423" y="260648"/>
            <a:ext cx="2196487" cy="2689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val Callout 12"/>
          <p:cNvSpPr/>
          <p:nvPr/>
        </p:nvSpPr>
        <p:spPr>
          <a:xfrm>
            <a:off x="6260703" y="3140968"/>
            <a:ext cx="2631777" cy="831732"/>
          </a:xfrm>
          <a:prstGeom prst="wedgeEllipseCallout">
            <a:avLst>
              <a:gd name="adj1" fmla="val -31621"/>
              <a:gd name="adj2" fmla="val -1210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100" dirty="0" smtClean="0"/>
              <a:t>Klær kan </a:t>
            </a:r>
            <a:r>
              <a:rPr lang="nb-NO" sz="2100" b="1" dirty="0" smtClean="0"/>
              <a:t>isolere</a:t>
            </a:r>
            <a:r>
              <a:rPr lang="nb-NO" sz="2100" dirty="0" smtClean="0"/>
              <a:t> varme. </a:t>
            </a:r>
            <a:endParaRPr lang="nb-NO" sz="2100" dirty="0"/>
          </a:p>
        </p:txBody>
      </p:sp>
      <p:sp>
        <p:nvSpPr>
          <p:cNvPr id="15" name="Rounded Rectangular Callout 14"/>
          <p:cNvSpPr/>
          <p:nvPr/>
        </p:nvSpPr>
        <p:spPr>
          <a:xfrm>
            <a:off x="5566096" y="5157192"/>
            <a:ext cx="3339929" cy="792088"/>
          </a:xfrm>
          <a:prstGeom prst="wedgeRoundRectCallout">
            <a:avLst>
              <a:gd name="adj1" fmla="val -57153"/>
              <a:gd name="adj2" fmla="val -11944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100" dirty="0" err="1" smtClean="0"/>
              <a:t>Ein</a:t>
            </a:r>
            <a:r>
              <a:rPr lang="nb-NO" sz="2100" dirty="0" smtClean="0"/>
              <a:t> </a:t>
            </a:r>
            <a:r>
              <a:rPr lang="nb-NO" sz="2100" dirty="0"/>
              <a:t>av </a:t>
            </a:r>
            <a:r>
              <a:rPr lang="nb-NO" sz="2100" b="1" dirty="0" err="1" smtClean="0"/>
              <a:t>eigenskapene</a:t>
            </a:r>
            <a:r>
              <a:rPr lang="nb-NO" sz="2100" dirty="0" smtClean="0"/>
              <a:t> </a:t>
            </a:r>
            <a:r>
              <a:rPr lang="nb-NO" sz="2100" dirty="0"/>
              <a:t>til </a:t>
            </a:r>
            <a:r>
              <a:rPr lang="nb-NO" sz="2100" dirty="0" smtClean="0"/>
              <a:t>plast </a:t>
            </a:r>
            <a:r>
              <a:rPr lang="nb-NO" sz="2100" dirty="0"/>
              <a:t>er at </a:t>
            </a:r>
            <a:r>
              <a:rPr lang="nb-NO" sz="2100" dirty="0" smtClean="0"/>
              <a:t>han</a:t>
            </a:r>
            <a:r>
              <a:rPr lang="nb-NO" sz="2100" dirty="0" smtClean="0"/>
              <a:t> </a:t>
            </a:r>
            <a:r>
              <a:rPr lang="nb-NO" sz="2100" b="1" dirty="0" smtClean="0"/>
              <a:t>isolerer </a:t>
            </a:r>
            <a:r>
              <a:rPr lang="nb-NO" sz="2100" b="1" dirty="0" err="1" smtClean="0"/>
              <a:t>straum</a:t>
            </a:r>
            <a:r>
              <a:rPr lang="nb-NO" sz="2100" dirty="0" smtClean="0"/>
              <a:t>.</a:t>
            </a:r>
            <a:endParaRPr lang="nb-NO" sz="2100" dirty="0"/>
          </a:p>
        </p:txBody>
      </p:sp>
      <p:sp>
        <p:nvSpPr>
          <p:cNvPr id="11" name="Rounded Rectangular Callout 10"/>
          <p:cNvSpPr/>
          <p:nvPr/>
        </p:nvSpPr>
        <p:spPr>
          <a:xfrm>
            <a:off x="827584" y="5157192"/>
            <a:ext cx="3077781" cy="695259"/>
          </a:xfrm>
          <a:prstGeom prst="wedgeRoundRectCallout">
            <a:avLst>
              <a:gd name="adj1" fmla="val 55833"/>
              <a:gd name="adj2" fmla="val -12944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100" dirty="0"/>
              <a:t>Plasten </a:t>
            </a:r>
            <a:r>
              <a:rPr lang="nb-NO" sz="2100" b="1" dirty="0"/>
              <a:t>isolerer</a:t>
            </a:r>
            <a:r>
              <a:rPr lang="nb-NO" sz="2100" dirty="0"/>
              <a:t> </a:t>
            </a:r>
            <a:r>
              <a:rPr lang="nb-NO" sz="2100" dirty="0" err="1" smtClean="0"/>
              <a:t>straumen</a:t>
            </a:r>
            <a:r>
              <a:rPr lang="nb-NO" sz="2100" dirty="0" smtClean="0"/>
              <a:t> </a:t>
            </a:r>
            <a:r>
              <a:rPr lang="nb-NO" sz="2100" dirty="0"/>
              <a:t>i ledningen</a:t>
            </a:r>
            <a:r>
              <a:rPr lang="nb-NO" sz="2100" dirty="0" smtClean="0"/>
              <a:t>.</a:t>
            </a:r>
            <a:endParaRPr lang="nb-NO" sz="2100" b="1" dirty="0"/>
          </a:p>
        </p:txBody>
      </p:sp>
    </p:spTree>
    <p:extLst>
      <p:ext uri="{BB962C8B-B14F-4D97-AF65-F5344CB8AC3E}">
        <p14:creationId xmlns:p14="http://schemas.microsoft.com/office/powerpoint/2010/main" val="4211544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1" grpId="0" animBg="1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917</TotalTime>
  <Words>308</Words>
  <Application>Microsoft Office PowerPoint</Application>
  <PresentationFormat>On-screen Show (4:3)</PresentationFormat>
  <Paragraphs>68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Office-tema</vt:lpstr>
      <vt:lpstr>Økt 6</vt:lpstr>
      <vt:lpstr>Skriv-par-del. </vt:lpstr>
      <vt:lpstr>PowerPoint Presentation</vt:lpstr>
      <vt:lpstr>Leier materiala straum?</vt:lpstr>
      <vt:lpstr>Undersøke </vt:lpstr>
      <vt:lpstr>Har vi endra meining?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Lekse: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Økt 3</dc:title>
  <dc:creator>Liv Oddrun Voll</dc:creator>
  <cp:lastModifiedBy>Maria Gaare Dahl</cp:lastModifiedBy>
  <cp:revision>173</cp:revision>
  <dcterms:created xsi:type="dcterms:W3CDTF">2017-02-13T14:57:33Z</dcterms:created>
  <dcterms:modified xsi:type="dcterms:W3CDTF">2018-06-15T12:31:30Z</dcterms:modified>
</cp:coreProperties>
</file>